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8" r:id="rId3"/>
    <p:sldId id="259" r:id="rId4"/>
    <p:sldId id="261" r:id="rId5"/>
    <p:sldId id="260" r:id="rId6"/>
    <p:sldId id="257" r:id="rId7"/>
    <p:sldId id="262" r:id="rId8"/>
    <p:sldId id="263" r:id="rId9"/>
    <p:sldId id="264" r:id="rId10"/>
    <p:sldId id="265" r:id="rId11"/>
    <p:sldId id="269" r:id="rId12"/>
    <p:sldId id="266" r:id="rId13"/>
    <p:sldId id="267" r:id="rId14"/>
    <p:sldId id="268" r:id="rId15"/>
    <p:sldId id="271" r:id="rId16"/>
    <p:sldId id="276"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7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F4DEF42-AA32-4AA3-9331-7CBE46AC2290}" type="datetimeFigureOut">
              <a:rPr lang="el-GR" smtClean="0"/>
              <a:t>9/4/2020</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39B6AC8-277D-4E85-A01D-A3F54F78557D}" type="slidenum">
              <a:rPr lang="el-GR" smtClean="0"/>
              <a:t>‹#›</a:t>
            </a:fld>
            <a:endParaRPr lang="el-GR"/>
          </a:p>
        </p:txBody>
      </p:sp>
    </p:spTree>
    <p:extLst>
      <p:ext uri="{BB962C8B-B14F-4D97-AF65-F5344CB8AC3E}">
        <p14:creationId xmlns:p14="http://schemas.microsoft.com/office/powerpoint/2010/main" val="2451721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F4DEF42-AA32-4AA3-9331-7CBE46AC2290}" type="datetimeFigureOut">
              <a:rPr lang="el-GR" smtClean="0"/>
              <a:t>9/4/2020</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39B6AC8-277D-4E85-A01D-A3F54F78557D}" type="slidenum">
              <a:rPr lang="el-GR" smtClean="0"/>
              <a:t>‹#›</a:t>
            </a:fld>
            <a:endParaRPr lang="el-GR"/>
          </a:p>
        </p:txBody>
      </p:sp>
    </p:spTree>
    <p:extLst>
      <p:ext uri="{BB962C8B-B14F-4D97-AF65-F5344CB8AC3E}">
        <p14:creationId xmlns:p14="http://schemas.microsoft.com/office/powerpoint/2010/main" val="365063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F4DEF42-AA32-4AA3-9331-7CBE46AC2290}" type="datetimeFigureOut">
              <a:rPr lang="el-GR" smtClean="0"/>
              <a:t>9/4/2020</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39B6AC8-277D-4E85-A01D-A3F54F78557D}" type="slidenum">
              <a:rPr lang="el-GR" smtClean="0"/>
              <a:t>‹#›</a:t>
            </a:fld>
            <a:endParaRPr lang="el-GR"/>
          </a:p>
        </p:txBody>
      </p:sp>
    </p:spTree>
    <p:extLst>
      <p:ext uri="{BB962C8B-B14F-4D97-AF65-F5344CB8AC3E}">
        <p14:creationId xmlns:p14="http://schemas.microsoft.com/office/powerpoint/2010/main" val="4272639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smtClean="0"/>
              <a:t>Στυλ κύριου τίτλου</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F4DEF42-AA32-4AA3-9331-7CBE46AC2290}" type="datetimeFigureOut">
              <a:rPr lang="el-GR" smtClean="0"/>
              <a:t>9/4/2020</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39B6AC8-277D-4E85-A01D-A3F54F78557D}" type="slidenum">
              <a:rPr lang="el-GR" smtClean="0"/>
              <a:t>‹#›</a:t>
            </a:fld>
            <a:endParaRPr lang="el-GR"/>
          </a:p>
        </p:txBody>
      </p:sp>
    </p:spTree>
    <p:extLst>
      <p:ext uri="{BB962C8B-B14F-4D97-AF65-F5344CB8AC3E}">
        <p14:creationId xmlns:p14="http://schemas.microsoft.com/office/powerpoint/2010/main" val="793203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F4DEF42-AA32-4AA3-9331-7CBE46AC2290}" type="datetimeFigureOut">
              <a:rPr lang="el-GR" smtClean="0"/>
              <a:t>9/4/2020</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39B6AC8-277D-4E85-A01D-A3F54F78557D}" type="slidenum">
              <a:rPr lang="el-GR" smtClean="0"/>
              <a:t>‹#›</a:t>
            </a:fld>
            <a:endParaRPr lang="el-GR"/>
          </a:p>
        </p:txBody>
      </p:sp>
    </p:spTree>
    <p:extLst>
      <p:ext uri="{BB962C8B-B14F-4D97-AF65-F5344CB8AC3E}">
        <p14:creationId xmlns:p14="http://schemas.microsoft.com/office/powerpoint/2010/main" val="3756842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F4DEF42-AA32-4AA3-9331-7CBE46AC2290}" type="datetimeFigureOut">
              <a:rPr lang="el-GR" smtClean="0"/>
              <a:t>9/4/2020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39B6AC8-277D-4E85-A01D-A3F54F78557D}" type="slidenum">
              <a:rPr lang="el-GR" smtClean="0"/>
              <a:t>‹#›</a:t>
            </a:fld>
            <a:endParaRPr lang="el-GR"/>
          </a:p>
        </p:txBody>
      </p:sp>
    </p:spTree>
    <p:extLst>
      <p:ext uri="{BB962C8B-B14F-4D97-AF65-F5344CB8AC3E}">
        <p14:creationId xmlns:p14="http://schemas.microsoft.com/office/powerpoint/2010/main" val="2671617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F4DEF42-AA32-4AA3-9331-7CBE46AC2290}" type="datetimeFigureOut">
              <a:rPr lang="el-GR" smtClean="0"/>
              <a:t>9/4/2020</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F39B6AC8-277D-4E85-A01D-A3F54F78557D}" type="slidenum">
              <a:rPr lang="el-GR" smtClean="0"/>
              <a:t>‹#›</a:t>
            </a:fld>
            <a:endParaRPr lang="el-GR"/>
          </a:p>
        </p:txBody>
      </p:sp>
    </p:spTree>
    <p:extLst>
      <p:ext uri="{BB962C8B-B14F-4D97-AF65-F5344CB8AC3E}">
        <p14:creationId xmlns:p14="http://schemas.microsoft.com/office/powerpoint/2010/main" val="1589321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F4DEF42-AA32-4AA3-9331-7CBE46AC2290}" type="datetimeFigureOut">
              <a:rPr lang="el-GR" smtClean="0"/>
              <a:t>9/4/2020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9B6AC8-277D-4E85-A01D-A3F54F78557D}" type="slidenum">
              <a:rPr lang="el-GR" smtClean="0"/>
              <a:t>‹#›</a:t>
            </a:fld>
            <a:endParaRPr lang="el-GR"/>
          </a:p>
        </p:txBody>
      </p:sp>
    </p:spTree>
    <p:extLst>
      <p:ext uri="{BB962C8B-B14F-4D97-AF65-F5344CB8AC3E}">
        <p14:creationId xmlns:p14="http://schemas.microsoft.com/office/powerpoint/2010/main" val="136941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F4DEF42-AA32-4AA3-9331-7CBE46AC2290}" type="datetimeFigureOut">
              <a:rPr lang="el-GR" smtClean="0"/>
              <a:t>9/4/2020</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39B6AC8-277D-4E85-A01D-A3F54F78557D}" type="slidenum">
              <a:rPr lang="el-GR" smtClean="0"/>
              <a:t>‹#›</a:t>
            </a:fld>
            <a:endParaRPr lang="el-GR"/>
          </a:p>
        </p:txBody>
      </p:sp>
    </p:spTree>
    <p:extLst>
      <p:ext uri="{BB962C8B-B14F-4D97-AF65-F5344CB8AC3E}">
        <p14:creationId xmlns:p14="http://schemas.microsoft.com/office/powerpoint/2010/main" val="226280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F4DEF42-AA32-4AA3-9331-7CBE46AC2290}" type="datetimeFigureOut">
              <a:rPr lang="el-GR" smtClean="0"/>
              <a:t>9/4/2020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9B6AC8-277D-4E85-A01D-A3F54F78557D}" type="slidenum">
              <a:rPr lang="el-GR" smtClean="0"/>
              <a:t>‹#›</a:t>
            </a:fld>
            <a:endParaRPr lang="el-GR"/>
          </a:p>
        </p:txBody>
      </p:sp>
    </p:spTree>
    <p:extLst>
      <p:ext uri="{BB962C8B-B14F-4D97-AF65-F5344CB8AC3E}">
        <p14:creationId xmlns:p14="http://schemas.microsoft.com/office/powerpoint/2010/main" val="409482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F4DEF42-AA32-4AA3-9331-7CBE46AC2290}" type="datetimeFigureOut">
              <a:rPr lang="el-GR" smtClean="0"/>
              <a:t>9/4/2020</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39B6AC8-277D-4E85-A01D-A3F54F78557D}" type="slidenum">
              <a:rPr lang="el-GR" smtClean="0"/>
              <a:t>‹#›</a:t>
            </a:fld>
            <a:endParaRPr lang="el-GR"/>
          </a:p>
        </p:txBody>
      </p:sp>
    </p:spTree>
    <p:extLst>
      <p:ext uri="{BB962C8B-B14F-4D97-AF65-F5344CB8AC3E}">
        <p14:creationId xmlns:p14="http://schemas.microsoft.com/office/powerpoint/2010/main" val="409462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0F4DEF42-AA32-4AA3-9331-7CBE46AC2290}" type="datetimeFigureOut">
              <a:rPr lang="el-GR" smtClean="0"/>
              <a:t>9/4/2020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9B6AC8-277D-4E85-A01D-A3F54F78557D}" type="slidenum">
              <a:rPr lang="el-GR" smtClean="0"/>
              <a:t>‹#›</a:t>
            </a:fld>
            <a:endParaRPr lang="el-GR"/>
          </a:p>
        </p:txBody>
      </p:sp>
    </p:spTree>
    <p:extLst>
      <p:ext uri="{BB962C8B-B14F-4D97-AF65-F5344CB8AC3E}">
        <p14:creationId xmlns:p14="http://schemas.microsoft.com/office/powerpoint/2010/main" val="198772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0F4DEF42-AA32-4AA3-9331-7CBE46AC2290}" type="datetimeFigureOut">
              <a:rPr lang="el-GR" smtClean="0"/>
              <a:t>9/4/2020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39B6AC8-277D-4E85-A01D-A3F54F78557D}" type="slidenum">
              <a:rPr lang="el-GR" smtClean="0"/>
              <a:t>‹#›</a:t>
            </a:fld>
            <a:endParaRPr lang="el-GR"/>
          </a:p>
        </p:txBody>
      </p:sp>
    </p:spTree>
    <p:extLst>
      <p:ext uri="{BB962C8B-B14F-4D97-AF65-F5344CB8AC3E}">
        <p14:creationId xmlns:p14="http://schemas.microsoft.com/office/powerpoint/2010/main" val="80560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0F4DEF42-AA32-4AA3-9331-7CBE46AC2290}" type="datetimeFigureOut">
              <a:rPr lang="el-GR" smtClean="0"/>
              <a:t>9/4/2020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39B6AC8-277D-4E85-A01D-A3F54F78557D}" type="slidenum">
              <a:rPr lang="el-GR" smtClean="0"/>
              <a:t>‹#›</a:t>
            </a:fld>
            <a:endParaRPr lang="el-GR"/>
          </a:p>
        </p:txBody>
      </p:sp>
    </p:spTree>
    <p:extLst>
      <p:ext uri="{BB962C8B-B14F-4D97-AF65-F5344CB8AC3E}">
        <p14:creationId xmlns:p14="http://schemas.microsoft.com/office/powerpoint/2010/main" val="3854393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DEF42-AA32-4AA3-9331-7CBE46AC2290}" type="datetimeFigureOut">
              <a:rPr lang="el-GR" smtClean="0"/>
              <a:t>9/4/2020</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39B6AC8-277D-4E85-A01D-A3F54F78557D}" type="slidenum">
              <a:rPr lang="el-GR" smtClean="0"/>
              <a:t>‹#›</a:t>
            </a:fld>
            <a:endParaRPr lang="el-GR"/>
          </a:p>
        </p:txBody>
      </p:sp>
    </p:spTree>
    <p:extLst>
      <p:ext uri="{BB962C8B-B14F-4D97-AF65-F5344CB8AC3E}">
        <p14:creationId xmlns:p14="http://schemas.microsoft.com/office/powerpoint/2010/main" val="235446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F4DEF42-AA32-4AA3-9331-7CBE46AC2290}" type="datetimeFigureOut">
              <a:rPr lang="el-GR" smtClean="0"/>
              <a:t>9/4/2020</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39B6AC8-277D-4E85-A01D-A3F54F78557D}" type="slidenum">
              <a:rPr lang="el-GR" smtClean="0"/>
              <a:t>‹#›</a:t>
            </a:fld>
            <a:endParaRPr lang="el-GR"/>
          </a:p>
        </p:txBody>
      </p:sp>
    </p:spTree>
    <p:extLst>
      <p:ext uri="{BB962C8B-B14F-4D97-AF65-F5344CB8AC3E}">
        <p14:creationId xmlns:p14="http://schemas.microsoft.com/office/powerpoint/2010/main" val="2326973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F4DEF42-AA32-4AA3-9331-7CBE46AC2290}" type="datetimeFigureOut">
              <a:rPr lang="el-GR" smtClean="0"/>
              <a:t>9/4/2020</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39B6AC8-277D-4E85-A01D-A3F54F78557D}" type="slidenum">
              <a:rPr lang="el-GR" smtClean="0"/>
              <a:t>‹#›</a:t>
            </a:fld>
            <a:endParaRPr lang="el-GR"/>
          </a:p>
        </p:txBody>
      </p:sp>
    </p:spTree>
    <p:extLst>
      <p:ext uri="{BB962C8B-B14F-4D97-AF65-F5344CB8AC3E}">
        <p14:creationId xmlns:p14="http://schemas.microsoft.com/office/powerpoint/2010/main" val="3465593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F4DEF42-AA32-4AA3-9331-7CBE46AC2290}" type="datetimeFigureOut">
              <a:rPr lang="el-GR" smtClean="0"/>
              <a:t>9/4/2020</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39B6AC8-277D-4E85-A01D-A3F54F78557D}" type="slidenum">
              <a:rPr lang="el-GR" smtClean="0"/>
              <a:t>‹#›</a:t>
            </a:fld>
            <a:endParaRPr lang="el-GR"/>
          </a:p>
        </p:txBody>
      </p:sp>
    </p:spTree>
    <p:extLst>
      <p:ext uri="{BB962C8B-B14F-4D97-AF65-F5344CB8AC3E}">
        <p14:creationId xmlns:p14="http://schemas.microsoft.com/office/powerpoint/2010/main" val="245439171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BpkZOorCq_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l.wikipedia.org/wiki/%CE%92%CE%BF%CF%85%CE%BA%CE%B5%CF%86%CE%AC%CE%BB%CE%B1%CF%82" TargetMode="External"/><Relationship Id="rId2" Type="http://schemas.openxmlformats.org/officeDocument/2006/relationships/hyperlink" Target="https://el.wikipedia.org/w/index.php?title=%CE%94%CE%B7%CE%BC%CE%AC%CF%81%CE%B1%CF%84%CE%BF%CF%82_%CE%BF_%CE%9A%CE%BF%CF%81%CE%AF%CE%BD%CE%B8%CE%B9%CE%BF%CF%82&amp;action=edit&amp;redlink=1"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84385" y="2761382"/>
            <a:ext cx="9144000" cy="2387600"/>
          </a:xfrm>
        </p:spPr>
        <p:txBody>
          <a:bodyPr>
            <a:normAutofit fontScale="90000"/>
          </a:bodyPr>
          <a:lstStyle/>
          <a:p>
            <a:r>
              <a:rPr lang="el-GR" dirty="0" smtClean="0"/>
              <a:t>ΙΣΤΟΡΙΑ Δ </a:t>
            </a:r>
            <a:br>
              <a:rPr lang="el-GR" dirty="0" smtClean="0"/>
            </a:br>
            <a:r>
              <a:rPr lang="el-GR" dirty="0" smtClean="0"/>
              <a:t>ΚΕΦΑΛΑΙΟ 31</a:t>
            </a:r>
            <a:br>
              <a:rPr lang="el-GR" dirty="0" smtClean="0"/>
            </a:br>
            <a:r>
              <a:rPr lang="el-GR" dirty="0" smtClean="0"/>
              <a:t/>
            </a:r>
            <a:br>
              <a:rPr lang="el-GR" dirty="0" smtClean="0"/>
            </a:br>
            <a:r>
              <a:rPr lang="el-GR" dirty="0" smtClean="0">
                <a:solidFill>
                  <a:srgbClr val="FF0000"/>
                </a:solidFill>
              </a:rPr>
              <a:t>Ο Μ. Αλέξανδρος καταλαμβάνει τη Μ. Ασία και την Αίγυπτο</a:t>
            </a:r>
            <a:endParaRPr lang="el-GR" dirty="0">
              <a:solidFill>
                <a:srgbClr val="FF0000"/>
              </a:solidFill>
            </a:endParaRPr>
          </a:p>
        </p:txBody>
      </p:sp>
    </p:spTree>
    <p:extLst>
      <p:ext uri="{BB962C8B-B14F-4D97-AF65-F5344CB8AC3E}">
        <p14:creationId xmlns:p14="http://schemas.microsoft.com/office/powerpoint/2010/main" val="291589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333 π.Χ. η δεύτερη μάχη στην Ισσό</a:t>
            </a:r>
            <a:endParaRPr lang="el-GR" dirty="0"/>
          </a:p>
        </p:txBody>
      </p:sp>
      <p:sp>
        <p:nvSpPr>
          <p:cNvPr id="3" name="Θέση περιεχομένου 2"/>
          <p:cNvSpPr>
            <a:spLocks noGrp="1"/>
          </p:cNvSpPr>
          <p:nvPr>
            <p:ph idx="1"/>
          </p:nvPr>
        </p:nvSpPr>
        <p:spPr/>
        <p:txBody>
          <a:bodyPr/>
          <a:lstStyle/>
          <a:p>
            <a:r>
              <a:rPr lang="el-GR" dirty="0" smtClean="0"/>
              <a:t>Ο Πέρσης βασιλιάς Δαρείος Γ΄ με πολυάριθμο στρατό (500.000) αντιμετωπίζει τον Αλέξανδρο στην Ισσό.</a:t>
            </a:r>
          </a:p>
          <a:p>
            <a:r>
              <a:rPr lang="el-GR" dirty="0" smtClean="0"/>
              <a:t>Νικητής είναι και πάλι ο Μ. Αλέξανδρος.</a:t>
            </a:r>
          </a:p>
          <a:p>
            <a:r>
              <a:rPr lang="el-GR" dirty="0" smtClean="0"/>
              <a:t>Ανοίγει ο δρόμος προς την Ασία</a:t>
            </a:r>
            <a:endParaRPr lang="el-GR" dirty="0"/>
          </a:p>
        </p:txBody>
      </p:sp>
      <p:pic>
        <p:nvPicPr>
          <p:cNvPr id="5" name="Εικόνα 4"/>
          <p:cNvPicPr>
            <a:picLocks noChangeAspect="1"/>
          </p:cNvPicPr>
          <p:nvPr/>
        </p:nvPicPr>
        <p:blipFill>
          <a:blip r:embed="rId2"/>
          <a:stretch>
            <a:fillRect/>
          </a:stretch>
        </p:blipFill>
        <p:spPr>
          <a:xfrm>
            <a:off x="5908140" y="3079104"/>
            <a:ext cx="6021987" cy="3321696"/>
          </a:xfrm>
          <a:prstGeom prst="rect">
            <a:avLst/>
          </a:prstGeom>
        </p:spPr>
      </p:pic>
    </p:spTree>
    <p:extLst>
      <p:ext uri="{BB962C8B-B14F-4D97-AF65-F5344CB8AC3E}">
        <p14:creationId xmlns:p14="http://schemas.microsoft.com/office/powerpoint/2010/main" val="87900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1952" y="3204663"/>
            <a:ext cx="3947433" cy="2892775"/>
          </a:xfrm>
          <a:prstGeom prst="rect">
            <a:avLst/>
          </a:prstGeom>
        </p:spPr>
      </p:pic>
      <p:sp>
        <p:nvSpPr>
          <p:cNvPr id="3" name="Θέση περιεχομένου 2"/>
          <p:cNvSpPr>
            <a:spLocks noGrp="1"/>
          </p:cNvSpPr>
          <p:nvPr>
            <p:ph idx="1"/>
          </p:nvPr>
        </p:nvSpPr>
        <p:spPr/>
        <p:txBody>
          <a:bodyPr>
            <a:normAutofit/>
          </a:bodyPr>
          <a:lstStyle/>
          <a:p>
            <a:r>
              <a:rPr lang="el-GR" sz="2400" dirty="0"/>
              <a:t>Οι Πέρσες υπέστησαν πανωλεθρία και διαλύθηκαν. Ο βασιλιάς Δαρείος κινδύνευσε και γλίτωσε μόνο με τη φυγή του. Στην Ισσό ο Αλέξανδρος κυρίευσε πλούσια λάφυρα και αιχμαλώτισε την οικογένεια του Δαρείου, αλλά της φέρθηκε μεγαλόψυχα.</a:t>
            </a:r>
            <a:r>
              <a:rPr lang="el-GR" sz="2800" dirty="0"/>
              <a:t/>
            </a:r>
            <a:br>
              <a:rPr lang="el-GR" sz="2800" dirty="0"/>
            </a:br>
            <a:endParaRPr lang="el-GR" sz="2800" dirty="0"/>
          </a:p>
        </p:txBody>
      </p:sp>
      <p:sp>
        <p:nvSpPr>
          <p:cNvPr id="5" name="TextBox 4"/>
          <p:cNvSpPr txBox="1"/>
          <p:nvPr/>
        </p:nvSpPr>
        <p:spPr>
          <a:xfrm>
            <a:off x="1154954" y="6019800"/>
            <a:ext cx="6568751" cy="646331"/>
          </a:xfrm>
          <a:prstGeom prst="rect">
            <a:avLst/>
          </a:prstGeom>
          <a:noFill/>
        </p:spPr>
        <p:txBody>
          <a:bodyPr wrap="square" rtlCol="0">
            <a:spAutoFit/>
          </a:bodyPr>
          <a:lstStyle/>
          <a:p>
            <a:r>
              <a:rPr lang="el-GR" dirty="0" smtClean="0"/>
              <a:t>Η μάχη στην Ισσό, Ψηφιδωτό Νάπολη – Αρχαιολογικό Μουσείο</a:t>
            </a:r>
            <a:endParaRPr lang="el-GR" dirty="0"/>
          </a:p>
        </p:txBody>
      </p:sp>
    </p:spTree>
    <p:extLst>
      <p:ext uri="{BB962C8B-B14F-4D97-AF65-F5344CB8AC3E}">
        <p14:creationId xmlns:p14="http://schemas.microsoft.com/office/powerpoint/2010/main" val="70514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Αλεξάνδρεια…</a:t>
            </a:r>
            <a:endParaRPr lang="el-GR" dirty="0"/>
          </a:p>
        </p:txBody>
      </p:sp>
      <p:sp>
        <p:nvSpPr>
          <p:cNvPr id="3" name="Θέση περιεχομένου 2"/>
          <p:cNvSpPr>
            <a:spLocks noGrp="1"/>
          </p:cNvSpPr>
          <p:nvPr>
            <p:ph idx="1"/>
          </p:nvPr>
        </p:nvSpPr>
        <p:spPr/>
        <p:txBody>
          <a:bodyPr>
            <a:normAutofit/>
          </a:bodyPr>
          <a:lstStyle/>
          <a:p>
            <a:r>
              <a:rPr lang="el-GR" sz="2000" dirty="0" smtClean="0"/>
              <a:t>Ο Μ. Αλέξανδρος αντί να καταδιώξει τον Δαρείο Γ΄ κατευθύνεται προς τη Φοινίκη και την Αίγυπτο.</a:t>
            </a:r>
          </a:p>
          <a:p>
            <a:r>
              <a:rPr lang="el-GR" sz="2000" dirty="0" smtClean="0"/>
              <a:t>Η χώρα του Νείλου με τις πυραμίδες και τους θρύλους τραβά το ενδιαφέρον του.</a:t>
            </a:r>
          </a:p>
          <a:p>
            <a:r>
              <a:rPr lang="el-GR" sz="2000" dirty="0" smtClean="0"/>
              <a:t>Οι Αιγύπτιοι τον υποδέχονται με τιμές και τον ονόμασαν διάδοχο των Φαραώ (τίτλος του βασιλιά).</a:t>
            </a:r>
          </a:p>
          <a:p>
            <a:r>
              <a:rPr lang="el-GR" sz="2000" dirty="0" smtClean="0"/>
              <a:t>Στις εκβολές του Νείλου </a:t>
            </a:r>
            <a:r>
              <a:rPr lang="el-GR" sz="2000" b="1" dirty="0" smtClean="0"/>
              <a:t>ίδρυσε την Αλεξάνδρεια,</a:t>
            </a:r>
            <a:r>
              <a:rPr lang="el-GR" sz="2000" dirty="0" smtClean="0"/>
              <a:t> που γνώρισε μεγάλη ανάπτυξη.</a:t>
            </a:r>
          </a:p>
          <a:p>
            <a:r>
              <a:rPr lang="el-GR" sz="2000" dirty="0" smtClean="0"/>
              <a:t>Διέλυσε τον στόλο του και συνέχισε την κατάκτηση της Ασίας.</a:t>
            </a:r>
          </a:p>
        </p:txBody>
      </p:sp>
      <p:pic>
        <p:nvPicPr>
          <p:cNvPr id="4" name="Εικόνα 3"/>
          <p:cNvPicPr>
            <a:picLocks noChangeAspect="1"/>
          </p:cNvPicPr>
          <p:nvPr/>
        </p:nvPicPr>
        <p:blipFill>
          <a:blip r:embed="rId2"/>
          <a:stretch>
            <a:fillRect/>
          </a:stretch>
        </p:blipFill>
        <p:spPr>
          <a:xfrm>
            <a:off x="8107784" y="390624"/>
            <a:ext cx="3617166" cy="2212876"/>
          </a:xfrm>
          <a:prstGeom prst="rect">
            <a:avLst/>
          </a:prstGeom>
        </p:spPr>
      </p:pic>
    </p:spTree>
    <p:extLst>
      <p:ext uri="{BB962C8B-B14F-4D97-AF65-F5344CB8AC3E}">
        <p14:creationId xmlns:p14="http://schemas.microsoft.com/office/powerpoint/2010/main" val="67284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Γόρδιος δεσμός…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492586" y="2052547"/>
            <a:ext cx="5248032" cy="4693577"/>
          </a:xfrm>
          <a:prstGeom prst="rect">
            <a:avLst/>
          </a:prstGeom>
        </p:spPr>
      </p:pic>
      <p:sp>
        <p:nvSpPr>
          <p:cNvPr id="5" name="TextBox 4"/>
          <p:cNvSpPr txBox="1"/>
          <p:nvPr/>
        </p:nvSpPr>
        <p:spPr>
          <a:xfrm>
            <a:off x="5887616" y="2221809"/>
            <a:ext cx="5486399" cy="4524315"/>
          </a:xfrm>
          <a:prstGeom prst="rect">
            <a:avLst/>
          </a:prstGeom>
          <a:noFill/>
        </p:spPr>
        <p:txBody>
          <a:bodyPr wrap="square" rtlCol="0">
            <a:spAutoFit/>
          </a:bodyPr>
          <a:lstStyle/>
          <a:p>
            <a:r>
              <a:rPr lang="el-GR" dirty="0" smtClean="0"/>
              <a:t>Όταν ο Αλέξανδρος έφτασε στο Γόρδιο, </a:t>
            </a:r>
            <a:r>
              <a:rPr lang="el-GR" dirty="0"/>
              <a:t>ή</a:t>
            </a:r>
            <a:r>
              <a:rPr lang="el-GR" dirty="0" smtClean="0"/>
              <a:t>θελε να δει το περίφημο άρμα του Γόρδιου( αρχαίο βασιλιά της Φρυγίας), που βρισκόταν στην ακρόπολη και ήταν αφιερωμένο στο θεό Δία. </a:t>
            </a:r>
            <a:r>
              <a:rPr lang="el-GR" dirty="0"/>
              <a:t>Ο ζυγός του άρματος ήταν δεμένος με φλοιό κρανιάς και ο δεσμός ήταν τόσο περίπλοκος, ώστε δεν διακρινόταν πουθενά η αρχή του. Σύμφωνα με την κρατούσα παράδοση, όποιος </a:t>
            </a:r>
            <a:r>
              <a:rPr lang="el-GR" dirty="0" err="1"/>
              <a:t>έλυε</a:t>
            </a:r>
            <a:r>
              <a:rPr lang="el-GR" dirty="0"/>
              <a:t> τον Γόρδιο δεσμό, θα κυριαρχούσε στην </a:t>
            </a:r>
            <a:r>
              <a:rPr lang="el-GR" dirty="0" smtClean="0"/>
              <a:t>Ασία.</a:t>
            </a:r>
            <a:r>
              <a:rPr lang="el-GR" dirty="0"/>
              <a:t>  Ο Αλέξανδρος μετέβη στο ανάκτορο, εξέτασε τον δεσμό και τον έλυσε εύκολα. Ο τρόπος με τον οποίο τον έλυσε παραμένει μυστήριο. Η πιο διαδεδομένη άποψη υποστηρίζει ότι έκοψε τον δεσμό με το </a:t>
            </a:r>
            <a:r>
              <a:rPr lang="el-GR" dirty="0" smtClean="0"/>
              <a:t>σπαθί</a:t>
            </a:r>
            <a:r>
              <a:rPr lang="el-GR" dirty="0"/>
              <a:t> του, αναφωνώντας: Ό,τι δεν </a:t>
            </a:r>
            <a:r>
              <a:rPr lang="el-GR" dirty="0" err="1"/>
              <a:t>λύεται</a:t>
            </a:r>
            <a:r>
              <a:rPr lang="el-GR" dirty="0"/>
              <a:t> κόπτεται.</a:t>
            </a:r>
          </a:p>
        </p:txBody>
      </p:sp>
    </p:spTree>
    <p:extLst>
      <p:ext uri="{BB962C8B-B14F-4D97-AF65-F5344CB8AC3E}">
        <p14:creationId xmlns:p14="http://schemas.microsoft.com/office/powerpoint/2010/main" val="239596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γενναιοδωρία του Μ. Αλεξάνδρου</a:t>
            </a:r>
            <a:endParaRPr lang="el-GR" dirty="0"/>
          </a:p>
        </p:txBody>
      </p:sp>
      <p:sp>
        <p:nvSpPr>
          <p:cNvPr id="3" name="Θέση περιεχομένου 2"/>
          <p:cNvSpPr>
            <a:spLocks noGrp="1"/>
          </p:cNvSpPr>
          <p:nvPr>
            <p:ph idx="1"/>
          </p:nvPr>
        </p:nvSpPr>
        <p:spPr>
          <a:xfrm>
            <a:off x="1154954" y="2603500"/>
            <a:ext cx="9006083" cy="3825292"/>
          </a:xfrm>
        </p:spPr>
        <p:txBody>
          <a:bodyPr>
            <a:noAutofit/>
          </a:bodyPr>
          <a:lstStyle/>
          <a:p>
            <a:r>
              <a:rPr lang="el-GR" sz="2400" dirty="0" smtClean="0"/>
              <a:t>Οι πηγές του Πλούταρχου μας πληροφορούν ότι ο πριν την εκστρατεία του ο Μ. Αλέξανδρος μοίρασε την περιουσία του στους συντρόφους του. Όταν ο στρατηγός του </a:t>
            </a:r>
            <a:r>
              <a:rPr lang="el-GR" sz="2400" dirty="0" err="1" smtClean="0"/>
              <a:t>Περδίκας</a:t>
            </a:r>
            <a:r>
              <a:rPr lang="el-GR" sz="2400" dirty="0" smtClean="0"/>
              <a:t> τον ρώτησε, τι κράτησε εκείνος για τον εαυτό του, εκείνος απάντησε &lt;&lt;τις ελπίδες&gt;&gt;. Τότε οι στρατιώτες του ακολούθησαν το παράδειγμα του και παραιτήθηκαν από τα κτήματα που τους είχε δώσει. Μοίρασαν έτσι την περιουσία σε αυτούς που είχαν ανάγκη στη Μακεδονία και ακολούθησαν με ενθουσιασμό τον Βασιλιά τους προς τον Ελλήσποντο.</a:t>
            </a:r>
          </a:p>
        </p:txBody>
      </p:sp>
    </p:spTree>
    <p:extLst>
      <p:ext uri="{BB962C8B-B14F-4D97-AF65-F5344CB8AC3E}">
        <p14:creationId xmlns:p14="http://schemas.microsoft.com/office/powerpoint/2010/main" val="365569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Γιατί ο Μ. Αλέξανδρος επέλεξε να προχωρήσει προς την Αίγυπτο αντί να καταδιώξει τον Δαρείο</a:t>
            </a:r>
            <a:r>
              <a:rPr lang="en-US" dirty="0"/>
              <a:t>;</a:t>
            </a:r>
            <a:endParaRPr lang="el-GR" dirty="0"/>
          </a:p>
        </p:txBody>
      </p:sp>
      <p:sp>
        <p:nvSpPr>
          <p:cNvPr id="3" name="Θέση κειμένου 2"/>
          <p:cNvSpPr>
            <a:spLocks noGrp="1"/>
          </p:cNvSpPr>
          <p:nvPr>
            <p:ph type="body" sz="half" idx="2"/>
          </p:nvPr>
        </p:nvSpPr>
        <p:spPr>
          <a:xfrm>
            <a:off x="1148798" y="3243532"/>
            <a:ext cx="8972808" cy="3518140"/>
          </a:xfrm>
        </p:spPr>
        <p:txBody>
          <a:bodyPr>
            <a:noAutofit/>
          </a:bodyPr>
          <a:lstStyle/>
          <a:p>
            <a:r>
              <a:rPr lang="en-US" sz="2000" dirty="0" smtClean="0"/>
              <a:t>O M. </a:t>
            </a:r>
            <a:r>
              <a:rPr lang="el-GR" sz="2000" dirty="0" smtClean="0"/>
              <a:t>Αλέξανδρος προχώρησε </a:t>
            </a:r>
            <a:r>
              <a:rPr lang="el-GR" sz="2000" dirty="0"/>
              <a:t>νότια, για να γίνει κύριος όλων των παραλίων της Μεσογείου και να εξουδετερώσει κάθε απειλή του περσικού στόλου. </a:t>
            </a:r>
            <a:endParaRPr lang="el-GR" sz="2000" dirty="0" smtClean="0"/>
          </a:p>
          <a:p>
            <a:r>
              <a:rPr lang="el-GR" sz="2000" dirty="0" smtClean="0"/>
              <a:t>Κατέλαβε</a:t>
            </a:r>
            <a:r>
              <a:rPr lang="el-GR" sz="2000" dirty="0"/>
              <a:t>, κατά σειρά, τη Φοινίκη, την Παλαιστίνη και την Αίγυπτο. Επισκέφθηκε στην έρημο το μαντείο του </a:t>
            </a:r>
            <a:r>
              <a:rPr lang="el-GR" sz="2000" dirty="0" err="1"/>
              <a:t>Άμμωνος</a:t>
            </a:r>
            <a:r>
              <a:rPr lang="el-GR" sz="2000" dirty="0"/>
              <a:t> Διός, όπου οι ιερείς τον χαιρέτισαν ως τον νέο Δία. Στις ακτές της Αιγύπτου, κοντά στις εκβολές του Νείλου και σε θέση κατάλληλη για την ανάπτυξη του εμπορίου, όρισε να χτιστεί η Αλεξάνδρεια. Ο ίδιος χάραξε τα τείχη και τους δρόμους της.</a:t>
            </a:r>
            <a:br>
              <a:rPr lang="el-GR" sz="2000" dirty="0"/>
            </a:br>
            <a:r>
              <a:rPr lang="el-GR" sz="2000" dirty="0"/>
              <a:t/>
            </a:r>
            <a:br>
              <a:rPr lang="el-GR" sz="2000" dirty="0"/>
            </a:br>
            <a:endParaRPr lang="el-GR" sz="2000" dirty="0"/>
          </a:p>
        </p:txBody>
      </p:sp>
    </p:spTree>
    <p:extLst>
      <p:ext uri="{BB962C8B-B14F-4D97-AF65-F5344CB8AC3E}">
        <p14:creationId xmlns:p14="http://schemas.microsoft.com/office/powerpoint/2010/main" val="268984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pkZOorCq_E"/>
          <p:cNvPicPr>
            <a:picLocks noRot="1" noChangeAspect="1"/>
          </p:cNvPicPr>
          <p:nvPr>
            <a:videoFile r:link="rId1"/>
          </p:nvPr>
        </p:nvPicPr>
        <p:blipFill>
          <a:blip r:embed="rId3"/>
          <a:stretch>
            <a:fillRect/>
          </a:stretch>
        </p:blipFill>
        <p:spPr>
          <a:xfrm>
            <a:off x="1458686" y="804766"/>
            <a:ext cx="9019591" cy="5073520"/>
          </a:xfrm>
          <a:prstGeom prst="rect">
            <a:avLst/>
          </a:prstGeom>
        </p:spPr>
      </p:pic>
    </p:spTree>
    <p:extLst>
      <p:ext uri="{BB962C8B-B14F-4D97-AF65-F5344CB8AC3E}">
        <p14:creationId xmlns:p14="http://schemas.microsoft.com/office/powerpoint/2010/main" val="706915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54954" y="783886"/>
            <a:ext cx="9377899" cy="1243321"/>
          </a:xfrm>
        </p:spPr>
        <p:txBody>
          <a:bodyPr/>
          <a:lstStyle/>
          <a:p>
            <a:r>
              <a:rPr lang="el-GR" dirty="0" smtClean="0"/>
              <a:t>Ο Αλέξανδρος Γ΄ ο Μακεδών ή ο Μ. Αλέξανδρος…</a:t>
            </a:r>
            <a:endParaRPr lang="el-GR" dirty="0"/>
          </a:p>
        </p:txBody>
      </p:sp>
      <p:sp>
        <p:nvSpPr>
          <p:cNvPr id="3" name="Θέση περιεχομένου 2"/>
          <p:cNvSpPr>
            <a:spLocks noGrp="1"/>
          </p:cNvSpPr>
          <p:nvPr>
            <p:ph idx="1"/>
          </p:nvPr>
        </p:nvSpPr>
        <p:spPr/>
        <p:txBody>
          <a:bodyPr>
            <a:normAutofit/>
          </a:bodyPr>
          <a:lstStyle/>
          <a:p>
            <a:endParaRPr lang="el-GR" dirty="0" smtClean="0"/>
          </a:p>
          <a:p>
            <a:r>
              <a:rPr lang="el-GR" dirty="0" smtClean="0"/>
              <a:t>Ήταν γιος του βασιλιά Φίλιππου Β της Μακεδονίας και της πριγκίπισσας Ολυμπιάδας της Ηπείρου.</a:t>
            </a:r>
          </a:p>
          <a:p>
            <a:r>
              <a:rPr lang="el-GR" dirty="0" smtClean="0"/>
              <a:t>Γεννήθηκε τον Ιούλιο του  </a:t>
            </a:r>
            <a:r>
              <a:rPr lang="el-GR" dirty="0"/>
              <a:t>356 </a:t>
            </a:r>
            <a:r>
              <a:rPr lang="el-GR" dirty="0" smtClean="0"/>
              <a:t>π.Χ. στην Αρχαία Πέλλα και απεβίωσε τον Ιούνιο του 323 π. Χ. στη Βαβυλώνα.</a:t>
            </a:r>
          </a:p>
          <a:p>
            <a:r>
              <a:rPr lang="el-GR" dirty="0" smtClean="0"/>
              <a:t>Ο δάσκαλός του ήταν ο φιλόσοφος Αριστοτέλης, ο οποίος του δίδασκε φιλοσοφία, πολιτικές επιστήμες, ιστορία, γεωγραφία, αστρονομία και ιατρική.</a:t>
            </a:r>
          </a:p>
          <a:p>
            <a:r>
              <a:rPr lang="el-GR" dirty="0" smtClean="0"/>
              <a:t>Αγαπούσε πολύ την ιατρική (έγραφε συνταγές για θεραπεία και δίαιτα)</a:t>
            </a:r>
          </a:p>
        </p:txBody>
      </p:sp>
      <p:pic>
        <p:nvPicPr>
          <p:cNvPr id="4" name="Εικόνα 3"/>
          <p:cNvPicPr>
            <a:picLocks noChangeAspect="1"/>
          </p:cNvPicPr>
          <p:nvPr/>
        </p:nvPicPr>
        <p:blipFill>
          <a:blip r:embed="rId2"/>
          <a:stretch>
            <a:fillRect/>
          </a:stretch>
        </p:blipFill>
        <p:spPr>
          <a:xfrm>
            <a:off x="9538408" y="3995267"/>
            <a:ext cx="1988889" cy="1423341"/>
          </a:xfrm>
          <a:prstGeom prst="rect">
            <a:avLst/>
          </a:prstGeom>
        </p:spPr>
      </p:pic>
      <p:sp>
        <p:nvSpPr>
          <p:cNvPr id="5" name="AutoShape 2" descr="ΑΠΑΓΟΡΕΥΜΕΝΗ» ΙΣΤΟΡΙΑ! Ο Μέγας Αλέξανδρος έφτασε μέχρι την Σιβηρία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9911" y="1378528"/>
            <a:ext cx="2895600" cy="1581150"/>
          </a:xfrm>
          <a:prstGeom prst="rect">
            <a:avLst/>
          </a:prstGeom>
        </p:spPr>
      </p:pic>
    </p:spTree>
    <p:extLst>
      <p:ext uri="{BB962C8B-B14F-4D97-AF65-F5344CB8AC3E}">
        <p14:creationId xmlns:p14="http://schemas.microsoft.com/office/powerpoint/2010/main" val="67308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Μ. Αλέξανδρος…</a:t>
            </a:r>
            <a:endParaRPr lang="el-GR" dirty="0"/>
          </a:p>
        </p:txBody>
      </p:sp>
      <p:sp>
        <p:nvSpPr>
          <p:cNvPr id="3" name="Θέση περιεχομένου 2"/>
          <p:cNvSpPr>
            <a:spLocks noGrp="1"/>
          </p:cNvSpPr>
          <p:nvPr>
            <p:ph idx="1"/>
          </p:nvPr>
        </p:nvSpPr>
        <p:spPr/>
        <p:txBody>
          <a:bodyPr>
            <a:normAutofit/>
          </a:bodyPr>
          <a:lstStyle/>
          <a:p>
            <a:pPr marL="0" indent="0">
              <a:buNone/>
            </a:pPr>
            <a:endParaRPr lang="el-GR" dirty="0" smtClean="0"/>
          </a:p>
          <a:p>
            <a:r>
              <a:rPr lang="el-GR" dirty="0" smtClean="0"/>
              <a:t>Θαύμαζε τον Ηρακλή, τον Αχιλλέα και τους </a:t>
            </a:r>
            <a:r>
              <a:rPr lang="el-GR" dirty="0"/>
              <a:t>ήρωες του Τρωικού </a:t>
            </a:r>
            <a:r>
              <a:rPr lang="el-GR" dirty="0" smtClean="0"/>
              <a:t>πολέμου και παραδειγματιζόταν από τη γενναιότητα τους.</a:t>
            </a:r>
          </a:p>
          <a:p>
            <a:r>
              <a:rPr lang="el-GR" dirty="0" smtClean="0"/>
              <a:t>Το </a:t>
            </a:r>
            <a:r>
              <a:rPr lang="el-GR" dirty="0"/>
              <a:t>αγαπημένο του βιβλίο ήταν η </a:t>
            </a:r>
            <a:r>
              <a:rPr lang="el-GR" dirty="0" err="1"/>
              <a:t>Ιλιάδα</a:t>
            </a:r>
            <a:r>
              <a:rPr lang="el-GR" dirty="0"/>
              <a:t>, το θεωρούσε βιβλίο του καλού πολεμιστή</a:t>
            </a:r>
            <a:r>
              <a:rPr lang="el-GR" dirty="0" smtClean="0"/>
              <a:t>.</a:t>
            </a:r>
          </a:p>
          <a:p>
            <a:endParaRPr lang="el-GR" dirty="0"/>
          </a:p>
          <a:p>
            <a:endParaRPr lang="el-GR" dirty="0"/>
          </a:p>
          <a:p>
            <a:endParaRPr lang="el-GR" dirty="0"/>
          </a:p>
        </p:txBody>
      </p:sp>
      <p:sp>
        <p:nvSpPr>
          <p:cNvPr id="4" name="AutoShape 2" descr="Γιατί έγινε ο Τρωικός πόλεμος - Ιλιάδος Ω' (31 - 45)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2183" y="4542366"/>
            <a:ext cx="3506446" cy="1963610"/>
          </a:xfrm>
          <a:prstGeom prst="rect">
            <a:avLst/>
          </a:prstGeom>
        </p:spPr>
      </p:pic>
    </p:spTree>
    <p:extLst>
      <p:ext uri="{BB962C8B-B14F-4D97-AF65-F5344CB8AC3E}">
        <p14:creationId xmlns:p14="http://schemas.microsoft.com/office/powerpoint/2010/main" val="317912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54954" y="856859"/>
            <a:ext cx="8852677" cy="957769"/>
          </a:xfrm>
        </p:spPr>
        <p:txBody>
          <a:bodyPr/>
          <a:lstStyle/>
          <a:p>
            <a:r>
              <a:rPr lang="el-GR" b="1" dirty="0"/>
              <a:t>Εις τους γονείς μου οφείλω το ζην, εις δε τον </a:t>
            </a:r>
            <a:r>
              <a:rPr lang="el-GR" b="1" dirty="0" err="1"/>
              <a:t>Διδάσκαλον</a:t>
            </a:r>
            <a:r>
              <a:rPr lang="el-GR" b="1" dirty="0"/>
              <a:t> μου το ευ ζην</a:t>
            </a:r>
            <a:endParaRPr lang="el-GR" dirty="0"/>
          </a:p>
        </p:txBody>
      </p:sp>
      <p:sp>
        <p:nvSpPr>
          <p:cNvPr id="3" name="Θέση περιεχομένου 2"/>
          <p:cNvSpPr>
            <a:spLocks noGrp="1"/>
          </p:cNvSpPr>
          <p:nvPr>
            <p:ph idx="1"/>
          </p:nvPr>
        </p:nvSpPr>
        <p:spPr/>
        <p:txBody>
          <a:bodyPr/>
          <a:lstStyle/>
          <a:p>
            <a:r>
              <a:rPr lang="el-GR" dirty="0" smtClean="0"/>
              <a:t>Στα 13 του χρόνια ο Μ. Αλέξανδρος μαθήτευσε δίπλα στον φιλόσοφο Αριστοτέλη.</a:t>
            </a:r>
          </a:p>
          <a:p>
            <a:r>
              <a:rPr lang="el-GR" dirty="0" smtClean="0"/>
              <a:t>Ο </a:t>
            </a:r>
            <a:r>
              <a:rPr lang="el-GR" dirty="0"/>
              <a:t>μεγάλος φιλόσοφος τον μόρφωσε με τα ελληνικά ιδεώδη και του ενέπνευσε τον θαυμασμό και την αγάπη για το ελληνικό πνεύμα και πολιτισμό. Στον Αριστοτέλη έδειχνε πάντα σεβασμό και ευγνωμοσύνη</a:t>
            </a:r>
            <a:br>
              <a:rPr lang="el-GR" dirty="0"/>
            </a:br>
            <a:endParaRPr lang="el-GR" dirty="0" smtClean="0"/>
          </a:p>
          <a:p>
            <a:r>
              <a:rPr lang="el-GR" dirty="0" smtClean="0"/>
              <a:t>Έλεγε </a:t>
            </a:r>
            <a:r>
              <a:rPr lang="el-GR" dirty="0"/>
              <a:t>συχνά &lt;&lt;</a:t>
            </a:r>
            <a:r>
              <a:rPr lang="el-GR" b="1" dirty="0"/>
              <a:t>Εις τους γονείς μου οφείλω το ζην, εις δε τον </a:t>
            </a:r>
            <a:r>
              <a:rPr lang="el-GR" b="1" dirty="0" err="1"/>
              <a:t>Διδάσκαλον</a:t>
            </a:r>
            <a:r>
              <a:rPr lang="el-GR" b="1" dirty="0"/>
              <a:t> μου το ευ ζην</a:t>
            </a:r>
            <a:r>
              <a:rPr lang="el-GR" dirty="0"/>
              <a:t>&gt;&gt; που σημαίνει ότι χάρη στους γονείς του ζει αλλά χάρη στον δάσκαλό του ζει καθωσπρέπει.</a:t>
            </a:r>
          </a:p>
          <a:p>
            <a:endParaRPr lang="el-GR" dirty="0"/>
          </a:p>
        </p:txBody>
      </p:sp>
      <p:sp>
        <p:nvSpPr>
          <p:cNvPr id="4" name="AutoShape 2" descr="IVOS 2: ΚΕΙΜΕΝΑ,ΕΙΚΟΝΕΣ : Ο Αριστοτέλης και η δημοκρατί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7326" y="2109592"/>
            <a:ext cx="1724025" cy="2657475"/>
          </a:xfrm>
          <a:prstGeom prst="rect">
            <a:avLst/>
          </a:prstGeom>
        </p:spPr>
      </p:pic>
    </p:spTree>
    <p:extLst>
      <p:ext uri="{BB962C8B-B14F-4D97-AF65-F5344CB8AC3E}">
        <p14:creationId xmlns:p14="http://schemas.microsoft.com/office/powerpoint/2010/main" val="164694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Βουκεφάλας…</a:t>
            </a:r>
            <a:endParaRPr lang="el-GR" dirty="0"/>
          </a:p>
        </p:txBody>
      </p:sp>
      <p:sp>
        <p:nvSpPr>
          <p:cNvPr id="3" name="Θέση περιεχομένου 2"/>
          <p:cNvSpPr>
            <a:spLocks noGrp="1"/>
          </p:cNvSpPr>
          <p:nvPr>
            <p:ph idx="1"/>
          </p:nvPr>
        </p:nvSpPr>
        <p:spPr/>
        <p:txBody>
          <a:bodyPr/>
          <a:lstStyle/>
          <a:p>
            <a:r>
              <a:rPr lang="el-GR" dirty="0" smtClean="0"/>
              <a:t>Ο </a:t>
            </a:r>
            <a:r>
              <a:rPr lang="el-GR" dirty="0"/>
              <a:t>Αλέξανδρος απέκτησε από έναν φίλο του Φιλίππου, τον </a:t>
            </a:r>
            <a:r>
              <a:rPr lang="el-GR" dirty="0">
                <a:hlinkClick r:id="rId2" tooltip="Δημάρατος ο Κορίνθιος (δεν έχει γραφτεί ακόμα)"/>
              </a:rPr>
              <a:t>Δημάρατο</a:t>
            </a:r>
            <a:r>
              <a:rPr lang="el-GR" dirty="0"/>
              <a:t>, τον </a:t>
            </a:r>
            <a:r>
              <a:rPr lang="el-GR" dirty="0">
                <a:hlinkClick r:id="rId3" tooltip="Βουκεφάλας"/>
              </a:rPr>
              <a:t>Βουκεφάλα</a:t>
            </a:r>
            <a:r>
              <a:rPr lang="el-GR" dirty="0"/>
              <a:t>. Οι παρευρισκόμενοι στο παλάτι του Φίλιππου, θαύμασαν και προσπάθησαν να δαμάσουν τον Βουκεφάλα, όμως ο ένας μετά τον άλλον αποτύγχανε να δαμάσει το άλογο. Ο νεαρός Αλέξανδρος κατάλαβε ότι το άλογο τρόμαζε όταν έβλεπε τον ίσκιο του, έτσι με τη χρήση των χαλιναριών γύρισε το κεφάλι του Βουκεφάλα προς τον ήλιο, ώστε να μην βλέπει τον ίσκιο του και τελικά τον ηρέμησε.</a:t>
            </a:r>
          </a:p>
        </p:txBody>
      </p:sp>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4956" y="4746366"/>
            <a:ext cx="2762250" cy="1657350"/>
          </a:xfrm>
          <a:prstGeom prst="rect">
            <a:avLst/>
          </a:prstGeom>
        </p:spPr>
      </p:pic>
    </p:spTree>
    <p:extLst>
      <p:ext uri="{BB962C8B-B14F-4D97-AF65-F5344CB8AC3E}">
        <p14:creationId xmlns:p14="http://schemas.microsoft.com/office/powerpoint/2010/main" val="49140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Μ. Αλέξανδρος βασιλιάς…</a:t>
            </a:r>
            <a:endParaRPr lang="el-GR" dirty="0"/>
          </a:p>
        </p:txBody>
      </p:sp>
      <p:sp>
        <p:nvSpPr>
          <p:cNvPr id="3" name="Θέση περιεχομένου 2"/>
          <p:cNvSpPr>
            <a:spLocks noGrp="1"/>
          </p:cNvSpPr>
          <p:nvPr>
            <p:ph idx="1"/>
          </p:nvPr>
        </p:nvSpPr>
        <p:spPr/>
        <p:txBody>
          <a:bodyPr>
            <a:normAutofit/>
          </a:bodyPr>
          <a:lstStyle/>
          <a:p>
            <a:r>
              <a:rPr lang="el-GR" sz="2000" dirty="0" smtClean="0"/>
              <a:t>Ο Μ. Αλέξανδρος γίνεται βασιλιάς της Μακεδονίας το 336π.Χ. σε ηλικία 20 ετών.</a:t>
            </a:r>
          </a:p>
          <a:p>
            <a:r>
              <a:rPr lang="el-GR" sz="2000" dirty="0"/>
              <a:t>Σ</a:t>
            </a:r>
            <a:r>
              <a:rPr lang="el-GR" sz="2000" dirty="0" smtClean="0"/>
              <a:t>υνεχίζει το έργο του πατέρα του και επιχειρεί να πολεμήσει τους Πέρσες.</a:t>
            </a:r>
          </a:p>
          <a:p>
            <a:r>
              <a:rPr lang="el-GR" sz="2000" dirty="0" smtClean="0"/>
              <a:t>Οργανώνει συνέδριο στην Κόρινθο όπου οι αντιπρόσωποι των ελληνικών πόλεων τον ορίζουν αρχηγό της εκστρατείας κατά των Περσών.</a:t>
            </a:r>
          </a:p>
          <a:p>
            <a:r>
              <a:rPr lang="el-GR" sz="2000" dirty="0" smtClean="0"/>
              <a:t>Αμέσως μετά αρχίζει τις προετοιμασίες για τη μεγάλη εκστρατεία</a:t>
            </a:r>
          </a:p>
          <a:p>
            <a:endParaRPr lang="el-GR" dirty="0"/>
          </a:p>
        </p:txBody>
      </p:sp>
    </p:spTree>
    <p:extLst>
      <p:ext uri="{BB962C8B-B14F-4D97-AF65-F5344CB8AC3E}">
        <p14:creationId xmlns:p14="http://schemas.microsoft.com/office/powerpoint/2010/main" val="1157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70779" y="1608379"/>
            <a:ext cx="8825658" cy="2677648"/>
          </a:xfrm>
        </p:spPr>
        <p:txBody>
          <a:bodyPr/>
          <a:lstStyle/>
          <a:p>
            <a:pPr algn="ctr"/>
            <a:r>
              <a:rPr lang="el-GR" dirty="0" smtClean="0"/>
              <a:t>Η εκστρατεία κατά των Περσών</a:t>
            </a:r>
            <a:endParaRPr lang="el-GR" dirty="0"/>
          </a:p>
        </p:txBody>
      </p:sp>
    </p:spTree>
    <p:extLst>
      <p:ext uri="{BB962C8B-B14F-4D97-AF65-F5344CB8AC3E}">
        <p14:creationId xmlns:p14="http://schemas.microsoft.com/office/powerpoint/2010/main" val="342684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Την άνοιξη του 334 π.Χ.</a:t>
            </a:r>
            <a:endParaRPr lang="el-GR" dirty="0"/>
          </a:p>
        </p:txBody>
      </p:sp>
      <p:sp>
        <p:nvSpPr>
          <p:cNvPr id="3" name="Θέση περιεχομένου 2"/>
          <p:cNvSpPr>
            <a:spLocks noGrp="1"/>
          </p:cNvSpPr>
          <p:nvPr>
            <p:ph idx="1"/>
          </p:nvPr>
        </p:nvSpPr>
        <p:spPr/>
        <p:txBody>
          <a:bodyPr/>
          <a:lstStyle/>
          <a:p>
            <a:r>
              <a:rPr lang="el-GR" dirty="0" smtClean="0"/>
              <a:t>Ο Μ. Αλέξανδρος με 35.000 στρατό περνά τον Ελλήσποντο και φτάνει στην Τροία όπου και τιμά τον Αχιλλέα.</a:t>
            </a:r>
          </a:p>
          <a:p>
            <a:r>
              <a:rPr lang="el-GR" dirty="0" smtClean="0"/>
              <a:t>Οι Σατράπες συγκέντρωσαν τις δυνάμεις τους στον </a:t>
            </a:r>
            <a:r>
              <a:rPr lang="el-GR" dirty="0" err="1" smtClean="0"/>
              <a:t>Γρανικό</a:t>
            </a:r>
            <a:r>
              <a:rPr lang="el-GR" dirty="0" smtClean="0"/>
              <a:t> ποταμό για να τον σταματήσουν. </a:t>
            </a:r>
          </a:p>
          <a:p>
            <a:endParaRPr lang="el-GR" dirty="0"/>
          </a:p>
        </p:txBody>
      </p:sp>
      <p:pic>
        <p:nvPicPr>
          <p:cNvPr id="4" name="Εικόνα 3"/>
          <p:cNvPicPr>
            <a:picLocks noChangeAspect="1"/>
          </p:cNvPicPr>
          <p:nvPr/>
        </p:nvPicPr>
        <p:blipFill>
          <a:blip r:embed="rId2"/>
          <a:stretch>
            <a:fillRect/>
          </a:stretch>
        </p:blipFill>
        <p:spPr>
          <a:xfrm>
            <a:off x="4152122" y="3685592"/>
            <a:ext cx="4973217" cy="3050369"/>
          </a:xfrm>
          <a:prstGeom prst="rect">
            <a:avLst/>
          </a:prstGeom>
        </p:spPr>
      </p:pic>
    </p:spTree>
    <p:extLst>
      <p:ext uri="{BB962C8B-B14F-4D97-AF65-F5344CB8AC3E}">
        <p14:creationId xmlns:p14="http://schemas.microsoft.com/office/powerpoint/2010/main" val="38525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65501" y="1178941"/>
            <a:ext cx="8761413" cy="706964"/>
          </a:xfrm>
        </p:spPr>
        <p:txBody>
          <a:bodyPr/>
          <a:lstStyle/>
          <a:p>
            <a:r>
              <a:rPr lang="el-GR" dirty="0"/>
              <a:t>Στον </a:t>
            </a:r>
            <a:r>
              <a:rPr lang="el-GR" dirty="0" err="1"/>
              <a:t>Γρανικό</a:t>
            </a:r>
            <a:r>
              <a:rPr lang="el-GR" dirty="0"/>
              <a:t> ποταμό έγινε η πρώτη μάχη με νικητή τον Μ. Αλέξανδρο. </a:t>
            </a:r>
            <a:br>
              <a:rPr lang="el-GR" dirty="0"/>
            </a:br>
            <a:endParaRPr lang="el-GR" dirty="0"/>
          </a:p>
        </p:txBody>
      </p:sp>
      <p:sp>
        <p:nvSpPr>
          <p:cNvPr id="3" name="Θέση περιεχομένου 2"/>
          <p:cNvSpPr>
            <a:spLocks noGrp="1"/>
          </p:cNvSpPr>
          <p:nvPr>
            <p:ph idx="1"/>
          </p:nvPr>
        </p:nvSpPr>
        <p:spPr/>
        <p:txBody>
          <a:bodyPr>
            <a:noAutofit/>
          </a:bodyPr>
          <a:lstStyle/>
          <a:p>
            <a:pPr marL="0" indent="0">
              <a:buNone/>
            </a:pPr>
            <a:r>
              <a:rPr lang="el-GR" sz="2800" dirty="0" smtClean="0"/>
              <a:t>Με τη νίκη του Μ. Αλέξανδρου….</a:t>
            </a:r>
          </a:p>
          <a:p>
            <a:r>
              <a:rPr lang="el-GR" sz="2800" dirty="0" smtClean="0"/>
              <a:t>Οι Πέρσες υποχωρούν στο εσωτερικό της χώρας τους.</a:t>
            </a:r>
          </a:p>
          <a:p>
            <a:r>
              <a:rPr lang="el-GR" sz="2800" dirty="0" smtClean="0"/>
              <a:t>Οι ελληνικές πόλεις ελευθερώνονται και υποδέχονται τον Μ. Αλέξανδρο ως ελευθερωτή.</a:t>
            </a:r>
          </a:p>
          <a:p>
            <a:r>
              <a:rPr lang="el-GR" sz="2800" dirty="0" smtClean="0"/>
              <a:t>Ο Μ. Αλέξανδρος προχωρά με τις δυνάμεις του βαθύτερα στο περσικό κράτος.</a:t>
            </a:r>
            <a:endParaRPr lang="el-GR" sz="2800" dirty="0"/>
          </a:p>
        </p:txBody>
      </p:sp>
    </p:spTree>
    <p:extLst>
      <p:ext uri="{BB962C8B-B14F-4D97-AF65-F5344CB8AC3E}">
        <p14:creationId xmlns:p14="http://schemas.microsoft.com/office/powerpoint/2010/main" val="254807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327</TotalTime>
  <Words>813</Words>
  <Application>Microsoft Office PowerPoint</Application>
  <PresentationFormat>Ευρεία οθόνη</PresentationFormat>
  <Paragraphs>51</Paragraphs>
  <Slides>16</Slides>
  <Notes>0</Notes>
  <HiddenSlides>0</HiddenSlides>
  <MMClips>1</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16</vt:i4>
      </vt:variant>
    </vt:vector>
  </HeadingPairs>
  <TitlesOfParts>
    <vt:vector size="20" baseType="lpstr">
      <vt:lpstr>Arial</vt:lpstr>
      <vt:lpstr>Century Gothic</vt:lpstr>
      <vt:lpstr>Wingdings 3</vt:lpstr>
      <vt:lpstr>Αίθουσα συσκέψεων "Ιόν"</vt:lpstr>
      <vt:lpstr>ΙΣΤΟΡΙΑ Δ  ΚΕΦΑΛΑΙΟ 31  Ο Μ. Αλέξανδρος καταλαμβάνει τη Μ. Ασία και την Αίγυπτο</vt:lpstr>
      <vt:lpstr>Ο Αλέξανδρος Γ΄ ο Μακεδών ή ο Μ. Αλέξανδρος…</vt:lpstr>
      <vt:lpstr>Ο Μ. Αλέξανδρος…</vt:lpstr>
      <vt:lpstr>Εις τους γονείς μου οφείλω το ζην, εις δε τον Διδάσκαλον μου το ευ ζην</vt:lpstr>
      <vt:lpstr>Ο Βουκεφάλας…</vt:lpstr>
      <vt:lpstr>Ο Μ. Αλέξανδρος βασιλιάς…</vt:lpstr>
      <vt:lpstr>Η εκστρατεία κατά των Περσών</vt:lpstr>
      <vt:lpstr>Την άνοιξη του 334 π.Χ.</vt:lpstr>
      <vt:lpstr>Στον Γρανικό ποταμό έγινε η πρώτη μάχη με νικητή τον Μ. Αλέξανδρο.  </vt:lpstr>
      <vt:lpstr>Το 333 π.Χ. η δεύτερη μάχη στην Ισσό</vt:lpstr>
      <vt:lpstr>Παρουσίαση του PowerPoint</vt:lpstr>
      <vt:lpstr>Η Αλεξάνδρεια…</vt:lpstr>
      <vt:lpstr>Γόρδιος δεσμός…</vt:lpstr>
      <vt:lpstr>Η γενναιοδωρία του Μ. Αλεξάνδρου</vt:lpstr>
      <vt:lpstr>Γιατί ο Μ. Αλέξανδρος επέλεξε να προχωρήσει προς την Αίγυπτο αντί να καταδιώξει τον Δαρείο;</vt:lpstr>
      <vt:lpstr>Παρουσίαση του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ΙΣΤΟΡΙΑ Δ  ΚΕΦΑΛΑΙΟ 31  Ο Μ. Αλέξανδρος καταλαμβάνει τη Μ. Ασία και την Αίγυπτο</dc:title>
  <dc:creator>christina antoniadou</dc:creator>
  <cp:lastModifiedBy>christina antoniadou</cp:lastModifiedBy>
  <cp:revision>32</cp:revision>
  <dcterms:created xsi:type="dcterms:W3CDTF">2020-04-08T14:23:34Z</dcterms:created>
  <dcterms:modified xsi:type="dcterms:W3CDTF">2020-04-09T07:50:53Z</dcterms:modified>
</cp:coreProperties>
</file>