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Lst>
  <p:sldSz cx="12192000" cy="6858000"/>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89" d="100"/>
          <a:sy n="89" d="100"/>
        </p:scale>
        <p:origin x="466" y="7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1524000" y="1122363"/>
            <a:ext cx="9144000" cy="2387600"/>
          </a:xfrm>
        </p:spPr>
        <p:txBody>
          <a:bodyPr anchor="b"/>
          <a:lstStyle>
            <a:lvl1pPr algn="ctr">
              <a:defRPr sz="6000"/>
            </a:lvl1pPr>
          </a:lstStyle>
          <a:p>
            <a:r>
              <a:rPr lang="el-GR" smtClean="0"/>
              <a:t>Στυλ κύριου τίτλου</a:t>
            </a:r>
            <a:endParaRPr lang="el-GR"/>
          </a:p>
        </p:txBody>
      </p:sp>
      <p:sp>
        <p:nvSpPr>
          <p:cNvPr id="3" name="Υπότιτλος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smtClean="0"/>
              <a:t>Στυλ κύριου υπότιτλου</a:t>
            </a:r>
            <a:endParaRPr lang="el-GR"/>
          </a:p>
        </p:txBody>
      </p:sp>
      <p:sp>
        <p:nvSpPr>
          <p:cNvPr id="4" name="Θέση ημερομηνίας 3"/>
          <p:cNvSpPr>
            <a:spLocks noGrp="1"/>
          </p:cNvSpPr>
          <p:nvPr>
            <p:ph type="dt" sz="half" idx="10"/>
          </p:nvPr>
        </p:nvSpPr>
        <p:spPr/>
        <p:txBody>
          <a:bodyPr/>
          <a:lstStyle/>
          <a:p>
            <a:fld id="{A5BE2E86-34CA-4E79-A58E-C27BAD6FE888}" type="datetimeFigureOut">
              <a:rPr lang="el-GR" smtClean="0"/>
              <a:t>9/4/2020</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1142A136-DB8C-4B2E-98DC-D820AB1EAD0C}" type="slidenum">
              <a:rPr lang="el-GR" smtClean="0"/>
              <a:t>‹#›</a:t>
            </a:fld>
            <a:endParaRPr lang="el-GR"/>
          </a:p>
        </p:txBody>
      </p:sp>
    </p:spTree>
    <p:extLst>
      <p:ext uri="{BB962C8B-B14F-4D97-AF65-F5344CB8AC3E}">
        <p14:creationId xmlns:p14="http://schemas.microsoft.com/office/powerpoint/2010/main" val="5533702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A5BE2E86-34CA-4E79-A58E-C27BAD6FE888}" type="datetimeFigureOut">
              <a:rPr lang="el-GR" smtClean="0"/>
              <a:t>9/4/2020</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1142A136-DB8C-4B2E-98DC-D820AB1EAD0C}" type="slidenum">
              <a:rPr lang="el-GR" smtClean="0"/>
              <a:t>‹#›</a:t>
            </a:fld>
            <a:endParaRPr lang="el-GR"/>
          </a:p>
        </p:txBody>
      </p:sp>
    </p:spTree>
    <p:extLst>
      <p:ext uri="{BB962C8B-B14F-4D97-AF65-F5344CB8AC3E}">
        <p14:creationId xmlns:p14="http://schemas.microsoft.com/office/powerpoint/2010/main" val="34218093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8724900" y="365125"/>
            <a:ext cx="2628900" cy="5811838"/>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838200" y="365125"/>
            <a:ext cx="7734300" cy="5811838"/>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A5BE2E86-34CA-4E79-A58E-C27BAD6FE888}" type="datetimeFigureOut">
              <a:rPr lang="el-GR" smtClean="0"/>
              <a:t>9/4/2020</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1142A136-DB8C-4B2E-98DC-D820AB1EAD0C}" type="slidenum">
              <a:rPr lang="el-GR" smtClean="0"/>
              <a:t>‹#›</a:t>
            </a:fld>
            <a:endParaRPr lang="el-GR"/>
          </a:p>
        </p:txBody>
      </p:sp>
    </p:spTree>
    <p:extLst>
      <p:ext uri="{BB962C8B-B14F-4D97-AF65-F5344CB8AC3E}">
        <p14:creationId xmlns:p14="http://schemas.microsoft.com/office/powerpoint/2010/main" val="9591097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A5BE2E86-34CA-4E79-A58E-C27BAD6FE888}" type="datetimeFigureOut">
              <a:rPr lang="el-GR" smtClean="0"/>
              <a:t>9/4/2020</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1142A136-DB8C-4B2E-98DC-D820AB1EAD0C}" type="slidenum">
              <a:rPr lang="el-GR" smtClean="0"/>
              <a:t>‹#›</a:t>
            </a:fld>
            <a:endParaRPr lang="el-GR"/>
          </a:p>
        </p:txBody>
      </p:sp>
    </p:spTree>
    <p:extLst>
      <p:ext uri="{BB962C8B-B14F-4D97-AF65-F5344CB8AC3E}">
        <p14:creationId xmlns:p14="http://schemas.microsoft.com/office/powerpoint/2010/main" val="24491598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831850" y="1709738"/>
            <a:ext cx="10515600" cy="2852737"/>
          </a:xfrm>
        </p:spPr>
        <p:txBody>
          <a:bodyPr anchor="b"/>
          <a:lstStyle>
            <a:lvl1pPr>
              <a:defRPr sz="6000"/>
            </a:lvl1pPr>
          </a:lstStyle>
          <a:p>
            <a:r>
              <a:rPr lang="el-GR" smtClean="0"/>
              <a:t>Στυλ κύριου τίτλου</a:t>
            </a:r>
            <a:endParaRPr lang="el-GR"/>
          </a:p>
        </p:txBody>
      </p:sp>
      <p:sp>
        <p:nvSpPr>
          <p:cNvPr id="3" name="Θέση κειμένου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l-GR" smtClean="0"/>
              <a:t>Στυλ υποδείγματος κειμένου</a:t>
            </a:r>
          </a:p>
        </p:txBody>
      </p:sp>
      <p:sp>
        <p:nvSpPr>
          <p:cNvPr id="4" name="Θέση ημερομηνίας 3"/>
          <p:cNvSpPr>
            <a:spLocks noGrp="1"/>
          </p:cNvSpPr>
          <p:nvPr>
            <p:ph type="dt" sz="half" idx="10"/>
          </p:nvPr>
        </p:nvSpPr>
        <p:spPr/>
        <p:txBody>
          <a:bodyPr/>
          <a:lstStyle/>
          <a:p>
            <a:fld id="{A5BE2E86-34CA-4E79-A58E-C27BAD6FE888}" type="datetimeFigureOut">
              <a:rPr lang="el-GR" smtClean="0"/>
              <a:t>9/4/2020</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1142A136-DB8C-4B2E-98DC-D820AB1EAD0C}" type="slidenum">
              <a:rPr lang="el-GR" smtClean="0"/>
              <a:t>‹#›</a:t>
            </a:fld>
            <a:endParaRPr lang="el-GR"/>
          </a:p>
        </p:txBody>
      </p:sp>
    </p:spTree>
    <p:extLst>
      <p:ext uri="{BB962C8B-B14F-4D97-AF65-F5344CB8AC3E}">
        <p14:creationId xmlns:p14="http://schemas.microsoft.com/office/powerpoint/2010/main" val="39020088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sz="half" idx="1"/>
          </p:nvPr>
        </p:nvSpPr>
        <p:spPr>
          <a:xfrm>
            <a:off x="838200" y="1825625"/>
            <a:ext cx="5181600" cy="4351338"/>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6172200" y="1825625"/>
            <a:ext cx="5181600" cy="4351338"/>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ημερομηνίας 4"/>
          <p:cNvSpPr>
            <a:spLocks noGrp="1"/>
          </p:cNvSpPr>
          <p:nvPr>
            <p:ph type="dt" sz="half" idx="10"/>
          </p:nvPr>
        </p:nvSpPr>
        <p:spPr/>
        <p:txBody>
          <a:bodyPr/>
          <a:lstStyle/>
          <a:p>
            <a:fld id="{A5BE2E86-34CA-4E79-A58E-C27BAD6FE888}" type="datetimeFigureOut">
              <a:rPr lang="el-GR" smtClean="0"/>
              <a:t>9/4/2020</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1142A136-DB8C-4B2E-98DC-D820AB1EAD0C}" type="slidenum">
              <a:rPr lang="el-GR" smtClean="0"/>
              <a:t>‹#›</a:t>
            </a:fld>
            <a:endParaRPr lang="el-GR"/>
          </a:p>
        </p:txBody>
      </p:sp>
    </p:spTree>
    <p:extLst>
      <p:ext uri="{BB962C8B-B14F-4D97-AF65-F5344CB8AC3E}">
        <p14:creationId xmlns:p14="http://schemas.microsoft.com/office/powerpoint/2010/main" val="5354898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a:xfrm>
            <a:off x="839788" y="365125"/>
            <a:ext cx="10515600" cy="1325563"/>
          </a:xfrm>
        </p:spPr>
        <p:txBody>
          <a:bodyPr/>
          <a:lstStyle/>
          <a:p>
            <a:r>
              <a:rPr lang="el-GR" smtClean="0"/>
              <a:t>Στυλ κύριου τίτλου</a:t>
            </a:r>
            <a:endParaRPr lang="el-GR"/>
          </a:p>
        </p:txBody>
      </p:sp>
      <p:sp>
        <p:nvSpPr>
          <p:cNvPr id="3" name="Θέση κειμένου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839788" y="2505075"/>
            <a:ext cx="5157787" cy="3684588"/>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6172200" y="2505075"/>
            <a:ext cx="5183188" cy="3684588"/>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ημερομηνίας 6"/>
          <p:cNvSpPr>
            <a:spLocks noGrp="1"/>
          </p:cNvSpPr>
          <p:nvPr>
            <p:ph type="dt" sz="half" idx="10"/>
          </p:nvPr>
        </p:nvSpPr>
        <p:spPr/>
        <p:txBody>
          <a:bodyPr/>
          <a:lstStyle/>
          <a:p>
            <a:fld id="{A5BE2E86-34CA-4E79-A58E-C27BAD6FE888}" type="datetimeFigureOut">
              <a:rPr lang="el-GR" smtClean="0"/>
              <a:t>9/4/2020</a:t>
            </a:fld>
            <a:endParaRPr lang="el-GR"/>
          </a:p>
        </p:txBody>
      </p:sp>
      <p:sp>
        <p:nvSpPr>
          <p:cNvPr id="8" name="Θέση υποσέλιδου 7"/>
          <p:cNvSpPr>
            <a:spLocks noGrp="1"/>
          </p:cNvSpPr>
          <p:nvPr>
            <p:ph type="ftr" sz="quarter" idx="11"/>
          </p:nvPr>
        </p:nvSpPr>
        <p:spPr/>
        <p:txBody>
          <a:bodyPr/>
          <a:lstStyle/>
          <a:p>
            <a:endParaRPr lang="el-GR"/>
          </a:p>
        </p:txBody>
      </p:sp>
      <p:sp>
        <p:nvSpPr>
          <p:cNvPr id="9" name="Θέση αριθμού διαφάνειας 8"/>
          <p:cNvSpPr>
            <a:spLocks noGrp="1"/>
          </p:cNvSpPr>
          <p:nvPr>
            <p:ph type="sldNum" sz="quarter" idx="12"/>
          </p:nvPr>
        </p:nvSpPr>
        <p:spPr/>
        <p:txBody>
          <a:bodyPr/>
          <a:lstStyle/>
          <a:p>
            <a:fld id="{1142A136-DB8C-4B2E-98DC-D820AB1EAD0C}" type="slidenum">
              <a:rPr lang="el-GR" smtClean="0"/>
              <a:t>‹#›</a:t>
            </a:fld>
            <a:endParaRPr lang="el-GR"/>
          </a:p>
        </p:txBody>
      </p:sp>
    </p:spTree>
    <p:extLst>
      <p:ext uri="{BB962C8B-B14F-4D97-AF65-F5344CB8AC3E}">
        <p14:creationId xmlns:p14="http://schemas.microsoft.com/office/powerpoint/2010/main" val="18395057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ημερομηνίας 2"/>
          <p:cNvSpPr>
            <a:spLocks noGrp="1"/>
          </p:cNvSpPr>
          <p:nvPr>
            <p:ph type="dt" sz="half" idx="10"/>
          </p:nvPr>
        </p:nvSpPr>
        <p:spPr/>
        <p:txBody>
          <a:bodyPr/>
          <a:lstStyle/>
          <a:p>
            <a:fld id="{A5BE2E86-34CA-4E79-A58E-C27BAD6FE888}" type="datetimeFigureOut">
              <a:rPr lang="el-GR" smtClean="0"/>
              <a:t>9/4/2020</a:t>
            </a:fld>
            <a:endParaRPr lang="el-GR"/>
          </a:p>
        </p:txBody>
      </p:sp>
      <p:sp>
        <p:nvSpPr>
          <p:cNvPr id="4" name="Θέση υποσέλιδου 3"/>
          <p:cNvSpPr>
            <a:spLocks noGrp="1"/>
          </p:cNvSpPr>
          <p:nvPr>
            <p:ph type="ftr" sz="quarter" idx="11"/>
          </p:nvPr>
        </p:nvSpPr>
        <p:spPr/>
        <p:txBody>
          <a:bodyPr/>
          <a:lstStyle/>
          <a:p>
            <a:endParaRPr lang="el-GR"/>
          </a:p>
        </p:txBody>
      </p:sp>
      <p:sp>
        <p:nvSpPr>
          <p:cNvPr id="5" name="Θέση αριθμού διαφάνειας 4"/>
          <p:cNvSpPr>
            <a:spLocks noGrp="1"/>
          </p:cNvSpPr>
          <p:nvPr>
            <p:ph type="sldNum" sz="quarter" idx="12"/>
          </p:nvPr>
        </p:nvSpPr>
        <p:spPr/>
        <p:txBody>
          <a:bodyPr/>
          <a:lstStyle/>
          <a:p>
            <a:fld id="{1142A136-DB8C-4B2E-98DC-D820AB1EAD0C}" type="slidenum">
              <a:rPr lang="el-GR" smtClean="0"/>
              <a:t>‹#›</a:t>
            </a:fld>
            <a:endParaRPr lang="el-GR"/>
          </a:p>
        </p:txBody>
      </p:sp>
    </p:spTree>
    <p:extLst>
      <p:ext uri="{BB962C8B-B14F-4D97-AF65-F5344CB8AC3E}">
        <p14:creationId xmlns:p14="http://schemas.microsoft.com/office/powerpoint/2010/main" val="30563838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a:lstStyle/>
          <a:p>
            <a:fld id="{A5BE2E86-34CA-4E79-A58E-C27BAD6FE888}" type="datetimeFigureOut">
              <a:rPr lang="el-GR" smtClean="0"/>
              <a:t>9/4/2020</a:t>
            </a:fld>
            <a:endParaRPr lang="el-GR"/>
          </a:p>
        </p:txBody>
      </p:sp>
      <p:sp>
        <p:nvSpPr>
          <p:cNvPr id="3" name="Θέση υποσέλιδου 2"/>
          <p:cNvSpPr>
            <a:spLocks noGrp="1"/>
          </p:cNvSpPr>
          <p:nvPr>
            <p:ph type="ftr" sz="quarter" idx="11"/>
          </p:nvPr>
        </p:nvSpPr>
        <p:spPr/>
        <p:txBody>
          <a:bodyPr/>
          <a:lstStyle/>
          <a:p>
            <a:endParaRPr lang="el-GR"/>
          </a:p>
        </p:txBody>
      </p:sp>
      <p:sp>
        <p:nvSpPr>
          <p:cNvPr id="4" name="Θέση αριθμού διαφάνειας 3"/>
          <p:cNvSpPr>
            <a:spLocks noGrp="1"/>
          </p:cNvSpPr>
          <p:nvPr>
            <p:ph type="sldNum" sz="quarter" idx="12"/>
          </p:nvPr>
        </p:nvSpPr>
        <p:spPr/>
        <p:txBody>
          <a:bodyPr/>
          <a:lstStyle/>
          <a:p>
            <a:fld id="{1142A136-DB8C-4B2E-98DC-D820AB1EAD0C}" type="slidenum">
              <a:rPr lang="el-GR" smtClean="0"/>
              <a:t>‹#›</a:t>
            </a:fld>
            <a:endParaRPr lang="el-GR"/>
          </a:p>
        </p:txBody>
      </p:sp>
    </p:spTree>
    <p:extLst>
      <p:ext uri="{BB962C8B-B14F-4D97-AF65-F5344CB8AC3E}">
        <p14:creationId xmlns:p14="http://schemas.microsoft.com/office/powerpoint/2010/main" val="3624714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839788" y="457200"/>
            <a:ext cx="3932237" cy="1600200"/>
          </a:xfrm>
        </p:spPr>
        <p:txBody>
          <a:bodyPr anchor="b"/>
          <a:lstStyle>
            <a:lvl1pPr>
              <a:defRPr sz="3200"/>
            </a:lvl1pPr>
          </a:lstStyle>
          <a:p>
            <a:r>
              <a:rPr lang="el-GR" smtClean="0"/>
              <a:t>Στυλ κύριου τίτλου</a:t>
            </a:r>
            <a:endParaRPr lang="el-GR"/>
          </a:p>
        </p:txBody>
      </p:sp>
      <p:sp>
        <p:nvSpPr>
          <p:cNvPr id="3" name="Θέση περιεχομένου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fld id="{A5BE2E86-34CA-4E79-A58E-C27BAD6FE888}" type="datetimeFigureOut">
              <a:rPr lang="el-GR" smtClean="0"/>
              <a:t>9/4/2020</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1142A136-DB8C-4B2E-98DC-D820AB1EAD0C}" type="slidenum">
              <a:rPr lang="el-GR" smtClean="0"/>
              <a:t>‹#›</a:t>
            </a:fld>
            <a:endParaRPr lang="el-GR"/>
          </a:p>
        </p:txBody>
      </p:sp>
    </p:spTree>
    <p:extLst>
      <p:ext uri="{BB962C8B-B14F-4D97-AF65-F5344CB8AC3E}">
        <p14:creationId xmlns:p14="http://schemas.microsoft.com/office/powerpoint/2010/main" val="34919732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839788" y="457200"/>
            <a:ext cx="3932237" cy="1600200"/>
          </a:xfrm>
        </p:spPr>
        <p:txBody>
          <a:bodyPr anchor="b"/>
          <a:lstStyle>
            <a:lvl1pPr>
              <a:defRPr sz="3200"/>
            </a:lvl1pPr>
          </a:lstStyle>
          <a:p>
            <a:r>
              <a:rPr lang="el-GR" smtClean="0"/>
              <a:t>Στυλ κύριου τίτλου</a:t>
            </a:r>
            <a:endParaRPr lang="el-GR"/>
          </a:p>
        </p:txBody>
      </p:sp>
      <p:sp>
        <p:nvSpPr>
          <p:cNvPr id="3" name="Θέση εικόνας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fld id="{A5BE2E86-34CA-4E79-A58E-C27BAD6FE888}" type="datetimeFigureOut">
              <a:rPr lang="el-GR" smtClean="0"/>
              <a:t>9/4/2020</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1142A136-DB8C-4B2E-98DC-D820AB1EAD0C}" type="slidenum">
              <a:rPr lang="el-GR" smtClean="0"/>
              <a:t>‹#›</a:t>
            </a:fld>
            <a:endParaRPr lang="el-GR"/>
          </a:p>
        </p:txBody>
      </p:sp>
    </p:spTree>
    <p:extLst>
      <p:ext uri="{BB962C8B-B14F-4D97-AF65-F5344CB8AC3E}">
        <p14:creationId xmlns:p14="http://schemas.microsoft.com/office/powerpoint/2010/main" val="30076901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5BE2E86-34CA-4E79-A58E-C27BAD6FE888}" type="datetimeFigureOut">
              <a:rPr lang="el-GR" smtClean="0"/>
              <a:t>9/4/2020</a:t>
            </a:fld>
            <a:endParaRPr lang="el-GR"/>
          </a:p>
        </p:txBody>
      </p:sp>
      <p:sp>
        <p:nvSpPr>
          <p:cNvPr id="5" name="Θέση υποσέλιδου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Θέση αριθμού διαφάνειας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142A136-DB8C-4B2E-98DC-D820AB1EAD0C}" type="slidenum">
              <a:rPr lang="el-GR" smtClean="0"/>
              <a:t>‹#›</a:t>
            </a:fld>
            <a:endParaRPr lang="el-GR"/>
          </a:p>
        </p:txBody>
      </p:sp>
    </p:spTree>
    <p:extLst>
      <p:ext uri="{BB962C8B-B14F-4D97-AF65-F5344CB8AC3E}">
        <p14:creationId xmlns:p14="http://schemas.microsoft.com/office/powerpoint/2010/main" val="399078051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a:xfrm>
            <a:off x="1524000" y="1286265"/>
            <a:ext cx="9144000" cy="2387600"/>
          </a:xfrm>
        </p:spPr>
        <p:txBody>
          <a:bodyPr/>
          <a:lstStyle/>
          <a:p>
            <a:r>
              <a:rPr lang="el-GR" dirty="0"/>
              <a:t>Κεφάλαια 27 έως 34     </a:t>
            </a:r>
            <a:br>
              <a:rPr lang="el-GR" dirty="0"/>
            </a:br>
            <a:endParaRPr lang="el-GR"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35505" y="980236"/>
            <a:ext cx="1511211" cy="199982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CCCCCC"/>
                  </a:outerShdw>
                </a:effectLst>
              </a14:hiddenEffects>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19248" y="615546"/>
            <a:ext cx="1756846" cy="212765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CCCCCC"/>
                  </a:outerShdw>
                </a:effectLst>
              </a14:hiddenEffects>
            </a:ext>
          </a:extLst>
        </p:spPr>
      </p:pic>
    </p:spTree>
    <p:extLst>
      <p:ext uri="{BB962C8B-B14F-4D97-AF65-F5344CB8AC3E}">
        <p14:creationId xmlns:p14="http://schemas.microsoft.com/office/powerpoint/2010/main" val="14764046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2"/>
          <p:cNvSpPr txBox="1">
            <a:spLocks noChangeArrowheads="1"/>
          </p:cNvSpPr>
          <p:nvPr/>
        </p:nvSpPr>
        <p:spPr bwMode="auto">
          <a:xfrm>
            <a:off x="470589" y="348370"/>
            <a:ext cx="11563260" cy="6431991"/>
          </a:xfrm>
          <a:prstGeom prst="rect">
            <a:avLst/>
          </a:prstGeom>
          <a:noFill/>
          <a:ln w="3175" algn="in">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CCCCCC"/>
                  </a:outerShdw>
                </a:effectLst>
              </a14:hiddenEffects>
            </a:ext>
          </a:extLst>
        </p:spPr>
        <p:txBody>
          <a:bodyPr vert="horz" wrap="square" lIns="36576" tIns="36576" rIns="36576" bIns="36576"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l-GR" altLang="el-GR" sz="2400" b="1" i="0" u="none" strike="noStrike" cap="none" normalizeH="0" baseline="0" dirty="0" smtClean="0">
                <a:ln>
                  <a:noFill/>
                </a:ln>
                <a:solidFill>
                  <a:srgbClr val="000000"/>
                </a:solidFill>
                <a:effectLst/>
                <a:latin typeface="Arial" panose="020B0604020202020204" pitchFamily="34" charset="0"/>
              </a:rPr>
              <a:t>Κεφάλαιο 27 </a:t>
            </a:r>
            <a:r>
              <a:rPr kumimoji="0" lang="en-US" altLang="el-GR" sz="2400" b="1" i="0" u="none" strike="noStrike" cap="none" normalizeH="0" baseline="0" dirty="0" smtClean="0">
                <a:ln>
                  <a:noFill/>
                </a:ln>
                <a:solidFill>
                  <a:srgbClr val="000000"/>
                </a:solidFill>
                <a:effectLst/>
                <a:latin typeface="Arial" panose="020B0604020202020204" pitchFamily="34" charset="0"/>
              </a:rPr>
              <a:t>«</a:t>
            </a:r>
            <a:r>
              <a:rPr kumimoji="0" lang="el-GR" altLang="el-GR" sz="2400" b="1" i="0" u="none" strike="noStrike" cap="none" normalizeH="0" baseline="0" dirty="0" smtClean="0">
                <a:ln>
                  <a:noFill/>
                </a:ln>
                <a:solidFill>
                  <a:srgbClr val="000000"/>
                </a:solidFill>
                <a:effectLst/>
                <a:latin typeface="Arial" panose="020B0604020202020204" pitchFamily="34" charset="0"/>
              </a:rPr>
              <a:t>Γνωρίζω τις παράλληλες και τις τεμνόμενες ευθείες</a:t>
            </a:r>
            <a:r>
              <a:rPr kumimoji="0" lang="en-US" altLang="el-GR" sz="2400" b="1" i="0" u="none" strike="noStrike" cap="none" normalizeH="0" baseline="0" dirty="0" smtClean="0">
                <a:ln>
                  <a:noFill/>
                </a:ln>
                <a:solidFill>
                  <a:srgbClr val="000000"/>
                </a:solidFill>
                <a:effectLst/>
                <a:latin typeface="Arial" panose="020B0604020202020204" pitchFamily="34" charset="0"/>
              </a:rPr>
              <a:t>»</a:t>
            </a:r>
            <a:endParaRPr kumimoji="0" lang="el-GR" altLang="el-GR" sz="2400" b="1" i="0" u="none" strike="noStrike" cap="none" normalizeH="0" baseline="0" dirty="0" smtClean="0">
              <a:ln>
                <a:noFill/>
              </a:ln>
              <a:solidFill>
                <a:srgbClr val="000000"/>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l-GR" altLang="el-GR" sz="2400" b="1" i="0" u="none" strike="noStrike" cap="none" normalizeH="0" baseline="0" dirty="0" smtClean="0">
              <a:ln>
                <a:noFill/>
              </a:ln>
              <a:solidFill>
                <a:srgbClr val="000000"/>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l-GR" altLang="el-GR" sz="2400" b="0" i="0" u="none" strike="noStrike" cap="none" normalizeH="0" baseline="0" dirty="0" smtClean="0">
                <a:ln>
                  <a:noFill/>
                </a:ln>
                <a:solidFill>
                  <a:srgbClr val="000000"/>
                </a:solidFill>
                <a:effectLst/>
                <a:latin typeface="Arial" panose="020B0604020202020204" pitchFamily="34" charset="0"/>
              </a:rPr>
              <a:t>Έμαθα ότι:</a:t>
            </a:r>
          </a:p>
          <a:p>
            <a:pPr marR="0" lvl="0" algn="l" defTabSz="914400" rtl="0" eaLnBrk="0" fontAlgn="base" latinLnBrk="0" hangingPunct="0">
              <a:lnSpc>
                <a:spcPct val="100000"/>
              </a:lnSpc>
              <a:spcBef>
                <a:spcPct val="0"/>
              </a:spcBef>
              <a:spcAft>
                <a:spcPct val="0"/>
              </a:spcAft>
              <a:buClrTx/>
              <a:buSzPts val="1000"/>
              <a:tabLst/>
            </a:pPr>
            <a:r>
              <a:rPr kumimoji="0" lang="el-GR" altLang="el-GR" sz="2400" b="1" i="0" u="none" strike="noStrike" cap="none" normalizeH="0" baseline="0" dirty="0" smtClean="0">
                <a:ln>
                  <a:noFill/>
                </a:ln>
                <a:solidFill>
                  <a:srgbClr val="000000"/>
                </a:solidFill>
                <a:effectLst/>
                <a:latin typeface="Arial" panose="020B0604020202020204" pitchFamily="34" charset="0"/>
              </a:rPr>
              <a:t>Παράλληλες </a:t>
            </a:r>
            <a:r>
              <a:rPr kumimoji="0" lang="el-GR" altLang="el-GR" sz="2400" b="0" i="0" u="none" strike="noStrike" cap="none" normalizeH="0" baseline="0" dirty="0" smtClean="0">
                <a:ln>
                  <a:noFill/>
                </a:ln>
                <a:solidFill>
                  <a:srgbClr val="000000"/>
                </a:solidFill>
                <a:effectLst/>
                <a:latin typeface="Arial" panose="020B0604020202020204" pitchFamily="34" charset="0"/>
              </a:rPr>
              <a:t>λέγονται δύο ευθείες όταν δεν έχουν κανένα </a:t>
            </a:r>
          </a:p>
          <a:p>
            <a:pPr marL="0" marR="0" lvl="0" indent="0" algn="l" defTabSz="914400" rtl="0" eaLnBrk="0" fontAlgn="base" latinLnBrk="0" hangingPunct="0">
              <a:lnSpc>
                <a:spcPct val="100000"/>
              </a:lnSpc>
              <a:spcBef>
                <a:spcPct val="0"/>
              </a:spcBef>
              <a:spcAft>
                <a:spcPct val="0"/>
              </a:spcAft>
              <a:buClrTx/>
              <a:buSzPts val="1000"/>
              <a:tabLst/>
            </a:pPr>
            <a:r>
              <a:rPr kumimoji="0" lang="el-GR" altLang="el-GR" sz="2400" b="0" i="0" u="none" strike="noStrike" cap="none" normalizeH="0" baseline="0" dirty="0" smtClean="0">
                <a:ln>
                  <a:noFill/>
                </a:ln>
                <a:solidFill>
                  <a:srgbClr val="000000"/>
                </a:solidFill>
                <a:effectLst/>
                <a:latin typeface="Arial" panose="020B0604020202020204" pitchFamily="34" charset="0"/>
              </a:rPr>
              <a:t>κοινό σημείο (δηλ. δε συναντιούνται πουθενά)</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l-GR" altLang="el-GR" sz="2400" b="0" i="0" u="none" strike="noStrike" cap="none" normalizeH="0" baseline="0" dirty="0" smtClean="0">
              <a:ln>
                <a:noFill/>
              </a:ln>
              <a:solidFill>
                <a:srgbClr val="000000"/>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Pts val="1000"/>
              <a:tabLst/>
            </a:pPr>
            <a:r>
              <a:rPr kumimoji="0" lang="el-GR" altLang="el-GR" sz="2400" b="1" i="0" u="none" strike="noStrike" cap="none" normalizeH="0" baseline="0" dirty="0" smtClean="0">
                <a:ln>
                  <a:noFill/>
                </a:ln>
                <a:solidFill>
                  <a:srgbClr val="000000"/>
                </a:solidFill>
                <a:effectLst/>
                <a:latin typeface="Arial" panose="020B0604020202020204" pitchFamily="34" charset="0"/>
              </a:rPr>
              <a:t>Τεμνόμενες </a:t>
            </a:r>
            <a:r>
              <a:rPr kumimoji="0" lang="el-GR" altLang="el-GR" sz="2400" b="0" i="0" u="none" strike="noStrike" cap="none" normalizeH="0" baseline="0" dirty="0" smtClean="0">
                <a:ln>
                  <a:noFill/>
                </a:ln>
                <a:solidFill>
                  <a:srgbClr val="000000"/>
                </a:solidFill>
                <a:effectLst/>
                <a:latin typeface="Arial" panose="020B0604020202020204" pitchFamily="34" charset="0"/>
              </a:rPr>
              <a:t>λέγονται δύο ευθείες όταν έχουν</a:t>
            </a:r>
          </a:p>
          <a:p>
            <a:pPr marL="0" marR="0" lvl="0" indent="0" algn="l" defTabSz="914400" rtl="0" eaLnBrk="0" fontAlgn="base" latinLnBrk="0" hangingPunct="0">
              <a:lnSpc>
                <a:spcPct val="100000"/>
              </a:lnSpc>
              <a:spcBef>
                <a:spcPct val="0"/>
              </a:spcBef>
              <a:spcAft>
                <a:spcPct val="0"/>
              </a:spcAft>
              <a:buClrTx/>
              <a:buSzPts val="1000"/>
              <a:tabLst/>
            </a:pPr>
            <a:r>
              <a:rPr kumimoji="0" lang="el-GR" altLang="el-GR" sz="2400" b="0" i="0" u="none" strike="noStrike" cap="none" normalizeH="0" baseline="0" dirty="0" smtClean="0">
                <a:ln>
                  <a:noFill/>
                </a:ln>
                <a:solidFill>
                  <a:srgbClr val="000000"/>
                </a:solidFill>
                <a:effectLst/>
                <a:latin typeface="Arial" panose="020B0604020202020204" pitchFamily="34" charset="0"/>
              </a:rPr>
              <a:t> ένα κοινό σημείο (δηλ. συναντιούνται σε ένα σημείο).</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l-GR" altLang="el-GR" sz="2400" b="0" i="0" u="none" strike="noStrike" cap="none" normalizeH="0" baseline="0" dirty="0" smtClean="0">
              <a:ln>
                <a:noFill/>
              </a:ln>
              <a:solidFill>
                <a:srgbClr val="000000"/>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Pts val="1000"/>
              <a:tabLst/>
            </a:pPr>
            <a:r>
              <a:rPr kumimoji="0" lang="el-GR" altLang="el-GR" sz="2400" b="0" i="0" u="none" strike="noStrike" cap="none" normalizeH="0" baseline="0" dirty="0" smtClean="0">
                <a:ln>
                  <a:noFill/>
                </a:ln>
                <a:solidFill>
                  <a:srgbClr val="000000"/>
                </a:solidFill>
                <a:effectLst/>
                <a:latin typeface="Arial" panose="020B0604020202020204" pitchFamily="34" charset="0"/>
              </a:rPr>
              <a:t>Δύο ευθείες στο επίπεδο ή θα είναι παράλληλες ή θα τέμνονται.</a:t>
            </a:r>
          </a:p>
          <a:p>
            <a:pPr marL="0" marR="0" lvl="0" indent="0" algn="l" defTabSz="914400" rtl="0" eaLnBrk="0" fontAlgn="base" latinLnBrk="0" hangingPunct="0">
              <a:lnSpc>
                <a:spcPct val="100000"/>
              </a:lnSpc>
              <a:spcBef>
                <a:spcPct val="0"/>
              </a:spcBef>
              <a:spcAft>
                <a:spcPct val="0"/>
              </a:spcAft>
              <a:buClrTx/>
              <a:buSzPts val="1000"/>
              <a:tabLst/>
            </a:pPr>
            <a:endParaRPr kumimoji="0" lang="el-GR" altLang="el-GR" sz="2400" b="0" i="0" u="none" strike="noStrike" cap="none" normalizeH="0" baseline="0" dirty="0" smtClean="0">
              <a:ln>
                <a:noFill/>
              </a:ln>
              <a:solidFill>
                <a:srgbClr val="000000"/>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Pts val="1000"/>
              <a:tabLst/>
            </a:pPr>
            <a:r>
              <a:rPr kumimoji="0" lang="el-GR" altLang="el-GR" sz="2400" b="0" i="0" u="none" strike="noStrike" cap="none" normalizeH="0" baseline="0" dirty="0" smtClean="0">
                <a:ln>
                  <a:noFill/>
                </a:ln>
                <a:solidFill>
                  <a:srgbClr val="000000"/>
                </a:solidFill>
                <a:effectLst/>
                <a:latin typeface="Arial" panose="020B0604020202020204" pitchFamily="34" charset="0"/>
              </a:rPr>
              <a:t>Δύο τεμνόμενες ευθείες </a:t>
            </a:r>
            <a:r>
              <a:rPr kumimoji="0" lang="el-GR" altLang="el-GR" sz="2400" b="1" i="0" u="none" strike="noStrike" cap="none" normalizeH="0" baseline="0" dirty="0" smtClean="0">
                <a:ln>
                  <a:noFill/>
                </a:ln>
                <a:solidFill>
                  <a:srgbClr val="000000"/>
                </a:solidFill>
                <a:effectLst/>
                <a:latin typeface="Arial" panose="020B0604020202020204" pitchFamily="34" charset="0"/>
              </a:rPr>
              <a:t>τέμνονται κάθετα </a:t>
            </a:r>
            <a:r>
              <a:rPr kumimoji="0" lang="el-GR" altLang="el-GR" sz="2400" b="0" i="0" u="none" strike="noStrike" cap="none" normalizeH="0" baseline="0" dirty="0" smtClean="0">
                <a:ln>
                  <a:noFill/>
                </a:ln>
                <a:solidFill>
                  <a:srgbClr val="000000"/>
                </a:solidFill>
                <a:effectLst/>
                <a:latin typeface="Arial" panose="020B0604020202020204" pitchFamily="34" charset="0"/>
              </a:rPr>
              <a:t>όταν οι γωνίες που σχηματίζουν είναι </a:t>
            </a:r>
            <a:r>
              <a:rPr kumimoji="0" lang="el-GR" altLang="el-GR" sz="2400" b="1" i="0" u="none" strike="noStrike" cap="none" normalizeH="0" baseline="0" dirty="0" smtClean="0">
                <a:ln>
                  <a:noFill/>
                </a:ln>
                <a:solidFill>
                  <a:srgbClr val="000000"/>
                </a:solidFill>
                <a:effectLst/>
                <a:latin typeface="Arial" panose="020B0604020202020204" pitchFamily="34" charset="0"/>
              </a:rPr>
              <a:t>ορθές</a:t>
            </a:r>
            <a:r>
              <a:rPr kumimoji="0" lang="el-GR" altLang="el-GR" sz="2400" b="0" i="0" u="none" strike="noStrike" cap="none" normalizeH="0" baseline="0" dirty="0" smtClean="0">
                <a:ln>
                  <a:noFill/>
                </a:ln>
                <a:solidFill>
                  <a:srgbClr val="000000"/>
                </a:solidFill>
                <a:effectLst/>
                <a:latin typeface="Arial" panose="020B0604020202020204" pitchFamily="34" charset="0"/>
              </a:rPr>
              <a:t>. Αυτό το ελέγχουμε πάντοτε με το </a:t>
            </a:r>
            <a:r>
              <a:rPr kumimoji="0" lang="el-GR" altLang="el-GR" sz="2400" b="1" i="0" u="none" strike="noStrike" cap="none" normalizeH="0" baseline="0" dirty="0" smtClean="0">
                <a:ln>
                  <a:noFill/>
                </a:ln>
                <a:solidFill>
                  <a:srgbClr val="000000"/>
                </a:solidFill>
                <a:effectLst/>
                <a:latin typeface="Arial" panose="020B0604020202020204" pitchFamily="34" charset="0"/>
              </a:rPr>
              <a:t>γνώμονα</a:t>
            </a:r>
            <a:r>
              <a:rPr kumimoji="0" lang="el-GR" altLang="el-GR" sz="1100" b="0" i="0" u="none" strike="noStrike" cap="none" normalizeH="0" baseline="0" dirty="0" smtClean="0">
                <a:ln>
                  <a:noFill/>
                </a:ln>
                <a:solidFill>
                  <a:srgbClr val="000000"/>
                </a:solidFill>
                <a:effectLst/>
                <a:latin typeface="Arial" panose="020B0604020202020204" pitchFamily="34" charset="0"/>
              </a:rPr>
              <a:t>.</a:t>
            </a:r>
            <a:endParaRPr kumimoji="0" lang="el-GR" altLang="el-GR" sz="1800" b="0" i="0" u="none" strike="noStrike" cap="none" normalizeH="0" baseline="0" dirty="0" smtClean="0">
              <a:ln>
                <a:noFill/>
              </a:ln>
              <a:solidFill>
                <a:schemeClr val="tx1"/>
              </a:solidFill>
              <a:effectLst/>
              <a:latin typeface="Arial" panose="020B0604020202020204" pitchFamily="34" charset="0"/>
            </a:endParaRPr>
          </a:p>
        </p:txBody>
      </p:sp>
      <p:grpSp>
        <p:nvGrpSpPr>
          <p:cNvPr id="3" name="Group 3"/>
          <p:cNvGrpSpPr>
            <a:grpSpLocks/>
          </p:cNvGrpSpPr>
          <p:nvPr/>
        </p:nvGrpSpPr>
        <p:grpSpPr bwMode="auto">
          <a:xfrm>
            <a:off x="9025759" y="1134942"/>
            <a:ext cx="2878694" cy="2496779"/>
            <a:chOff x="111191775" y="106632150"/>
            <a:chExt cx="1764000" cy="1260000"/>
          </a:xfrm>
        </p:grpSpPr>
        <p:sp>
          <p:nvSpPr>
            <p:cNvPr id="4" name="Text Box 4"/>
            <p:cNvSpPr txBox="1">
              <a:spLocks noChangeArrowheads="1"/>
            </p:cNvSpPr>
            <p:nvPr/>
          </p:nvSpPr>
          <p:spPr bwMode="auto">
            <a:xfrm>
              <a:off x="111191775" y="106632150"/>
              <a:ext cx="1764000" cy="1260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CCCCCC"/>
                    </a:outerShdw>
                  </a:effectLst>
                </a14:hiddenEffects>
              </a:ext>
            </a:extLst>
          </p:spPr>
          <p:txBody>
            <a:bodyPr vert="horz" wrap="square" lIns="36576" tIns="36576" rIns="36576" bIns="36576"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l-GR" altLang="el-GR" sz="1800" b="0" i="0" u="none" strike="noStrike" cap="none" normalizeH="0" baseline="0" smtClean="0">
                <a:ln>
                  <a:noFill/>
                </a:ln>
                <a:solidFill>
                  <a:schemeClr val="tx1"/>
                </a:solidFill>
                <a:effectLst/>
                <a:latin typeface="Arial" panose="020B0604020202020204" pitchFamily="34" charset="0"/>
              </a:endParaRPr>
            </a:p>
          </p:txBody>
        </p:sp>
        <p:sp>
          <p:nvSpPr>
            <p:cNvPr id="5" name="Line 5"/>
            <p:cNvSpPr>
              <a:spLocks noChangeShapeType="1"/>
            </p:cNvSpPr>
            <p:nvPr/>
          </p:nvSpPr>
          <p:spPr bwMode="auto">
            <a:xfrm flipV="1">
              <a:off x="111263775" y="106704150"/>
              <a:ext cx="1008000" cy="252000"/>
            </a:xfrm>
            <a:prstGeom prst="line">
              <a:avLst/>
            </a:prstGeom>
            <a:noFill/>
            <a:ln w="9525">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CCCCCC"/>
                    </a:outerShdw>
                  </a:effectLst>
                </a14:hiddenEffects>
              </a:ext>
            </a:extLst>
          </p:spPr>
          <p:txBody>
            <a:bodyPr vert="horz" wrap="square" lIns="36576" tIns="36576" rIns="36576" bIns="36576" numCol="1" anchor="t" anchorCtr="0" compatLnSpc="1">
              <a:prstTxWarp prst="textNoShape">
                <a:avLst/>
              </a:prstTxWarp>
            </a:bodyPr>
            <a:lstStyle/>
            <a:p>
              <a:endParaRPr lang="el-GR"/>
            </a:p>
          </p:txBody>
        </p:sp>
        <p:sp>
          <p:nvSpPr>
            <p:cNvPr id="6" name="Line 6"/>
            <p:cNvSpPr>
              <a:spLocks noChangeShapeType="1"/>
            </p:cNvSpPr>
            <p:nvPr/>
          </p:nvSpPr>
          <p:spPr bwMode="auto">
            <a:xfrm flipV="1">
              <a:off x="111378075" y="106818450"/>
              <a:ext cx="1008000" cy="252000"/>
            </a:xfrm>
            <a:prstGeom prst="line">
              <a:avLst/>
            </a:prstGeom>
            <a:noFill/>
            <a:ln w="9525" algn="ctr">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CCCCCC"/>
                    </a:outerShdw>
                  </a:effectLst>
                </a14:hiddenEffects>
              </a:ext>
            </a:extLst>
          </p:spPr>
          <p:txBody>
            <a:bodyPr vert="horz" wrap="square" lIns="36576" tIns="36576" rIns="36576" bIns="36576" numCol="1" anchor="t" anchorCtr="0" compatLnSpc="1">
              <a:prstTxWarp prst="textNoShape">
                <a:avLst/>
              </a:prstTxWarp>
            </a:bodyPr>
            <a:lstStyle/>
            <a:p>
              <a:endParaRPr lang="el-GR"/>
            </a:p>
          </p:txBody>
        </p:sp>
        <p:sp>
          <p:nvSpPr>
            <p:cNvPr id="7" name="Line 7"/>
            <p:cNvSpPr>
              <a:spLocks noChangeShapeType="1"/>
            </p:cNvSpPr>
            <p:nvPr/>
          </p:nvSpPr>
          <p:spPr bwMode="auto">
            <a:xfrm flipV="1">
              <a:off x="111407775" y="107244150"/>
              <a:ext cx="972000" cy="396000"/>
            </a:xfrm>
            <a:prstGeom prst="line">
              <a:avLst/>
            </a:prstGeom>
            <a:noFill/>
            <a:ln w="9525">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CCCCCC"/>
                    </a:outerShdw>
                  </a:effectLst>
                </a14:hiddenEffects>
              </a:ext>
            </a:extLst>
          </p:spPr>
          <p:txBody>
            <a:bodyPr vert="horz" wrap="square" lIns="36576" tIns="36576" rIns="36576" bIns="36576" numCol="1" anchor="t" anchorCtr="0" compatLnSpc="1">
              <a:prstTxWarp prst="textNoShape">
                <a:avLst/>
              </a:prstTxWarp>
            </a:bodyPr>
            <a:lstStyle/>
            <a:p>
              <a:endParaRPr lang="el-GR"/>
            </a:p>
          </p:txBody>
        </p:sp>
        <p:sp>
          <p:nvSpPr>
            <p:cNvPr id="8" name="Line 8"/>
            <p:cNvSpPr>
              <a:spLocks noChangeShapeType="1"/>
            </p:cNvSpPr>
            <p:nvPr/>
          </p:nvSpPr>
          <p:spPr bwMode="auto">
            <a:xfrm>
              <a:off x="111407775" y="107352150"/>
              <a:ext cx="1050300" cy="6300"/>
            </a:xfrm>
            <a:prstGeom prst="line">
              <a:avLst/>
            </a:prstGeom>
            <a:noFill/>
            <a:ln w="9525" algn="ctr">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CCCCCC"/>
                    </a:outerShdw>
                  </a:effectLst>
                </a14:hiddenEffects>
              </a:ext>
            </a:extLst>
          </p:spPr>
          <p:txBody>
            <a:bodyPr vert="horz" wrap="square" lIns="36576" tIns="36576" rIns="36576" bIns="36576" numCol="1" anchor="t" anchorCtr="0" compatLnSpc="1">
              <a:prstTxWarp prst="textNoShape">
                <a:avLst/>
              </a:prstTxWarp>
            </a:bodyPr>
            <a:lstStyle/>
            <a:p>
              <a:endParaRPr lang="el-GR"/>
            </a:p>
          </p:txBody>
        </p:sp>
      </p:grpSp>
      <p:grpSp>
        <p:nvGrpSpPr>
          <p:cNvPr id="9" name="Group 9"/>
          <p:cNvGrpSpPr>
            <a:grpSpLocks/>
          </p:cNvGrpSpPr>
          <p:nvPr/>
        </p:nvGrpSpPr>
        <p:grpSpPr bwMode="auto">
          <a:xfrm>
            <a:off x="8755812" y="4484788"/>
            <a:ext cx="2881386" cy="1907386"/>
            <a:chOff x="111227775" y="108072150"/>
            <a:chExt cx="1692000" cy="864000"/>
          </a:xfrm>
        </p:grpSpPr>
        <p:sp>
          <p:nvSpPr>
            <p:cNvPr id="10" name="Text Box 10"/>
            <p:cNvSpPr txBox="1">
              <a:spLocks noChangeArrowheads="1"/>
            </p:cNvSpPr>
            <p:nvPr/>
          </p:nvSpPr>
          <p:spPr bwMode="auto">
            <a:xfrm>
              <a:off x="111227775" y="108072150"/>
              <a:ext cx="1692000" cy="720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CCCCCC"/>
                    </a:outerShdw>
                  </a:effectLst>
                </a14:hiddenEffects>
              </a:ext>
            </a:extLst>
          </p:spPr>
          <p:txBody>
            <a:bodyPr vert="horz" wrap="square" lIns="36576" tIns="36576" rIns="36576" bIns="36576"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l-GR" altLang="el-GR" sz="1800" b="0" i="0" u="none" strike="noStrike" cap="none" normalizeH="0" baseline="0" smtClean="0">
                <a:ln>
                  <a:noFill/>
                </a:ln>
                <a:solidFill>
                  <a:schemeClr val="tx1"/>
                </a:solidFill>
                <a:effectLst/>
                <a:latin typeface="Arial" panose="020B0604020202020204" pitchFamily="34" charset="0"/>
              </a:endParaRPr>
            </a:p>
          </p:txBody>
        </p:sp>
        <p:sp>
          <p:nvSpPr>
            <p:cNvPr id="11" name="Line 11"/>
            <p:cNvSpPr>
              <a:spLocks noChangeShapeType="1"/>
            </p:cNvSpPr>
            <p:nvPr/>
          </p:nvSpPr>
          <p:spPr bwMode="auto">
            <a:xfrm>
              <a:off x="111803775" y="108252150"/>
              <a:ext cx="0" cy="684000"/>
            </a:xfrm>
            <a:prstGeom prst="line">
              <a:avLst/>
            </a:prstGeom>
            <a:noFill/>
            <a:ln w="9525">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CCCCCC"/>
                    </a:outerShdw>
                  </a:effectLst>
                </a14:hiddenEffects>
              </a:ext>
            </a:extLst>
          </p:spPr>
          <p:txBody>
            <a:bodyPr vert="horz" wrap="square" lIns="36576" tIns="36576" rIns="36576" bIns="36576" numCol="1" anchor="t" anchorCtr="0" compatLnSpc="1">
              <a:prstTxWarp prst="textNoShape">
                <a:avLst/>
              </a:prstTxWarp>
            </a:bodyPr>
            <a:lstStyle/>
            <a:p>
              <a:endParaRPr lang="el-GR"/>
            </a:p>
          </p:txBody>
        </p:sp>
        <p:sp>
          <p:nvSpPr>
            <p:cNvPr id="12" name="Line 12"/>
            <p:cNvSpPr>
              <a:spLocks noChangeShapeType="1"/>
            </p:cNvSpPr>
            <p:nvPr/>
          </p:nvSpPr>
          <p:spPr bwMode="auto">
            <a:xfrm>
              <a:off x="111371775" y="108648150"/>
              <a:ext cx="972000" cy="0"/>
            </a:xfrm>
            <a:prstGeom prst="line">
              <a:avLst/>
            </a:prstGeom>
            <a:noFill/>
            <a:ln w="9525">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CCCCCC"/>
                    </a:outerShdw>
                  </a:effectLst>
                </a14:hiddenEffects>
              </a:ext>
            </a:extLst>
          </p:spPr>
          <p:txBody>
            <a:bodyPr vert="horz" wrap="square" lIns="36576" tIns="36576" rIns="36576" bIns="36576" numCol="1" anchor="t" anchorCtr="0" compatLnSpc="1">
              <a:prstTxWarp prst="textNoShape">
                <a:avLst/>
              </a:prstTxWarp>
            </a:bodyPr>
            <a:lstStyle/>
            <a:p>
              <a:endParaRPr lang="el-GR"/>
            </a:p>
          </p:txBody>
        </p:sp>
        <p:sp>
          <p:nvSpPr>
            <p:cNvPr id="13" name="AutoShape 13"/>
            <p:cNvSpPr>
              <a:spLocks noChangeArrowheads="1"/>
            </p:cNvSpPr>
            <p:nvPr/>
          </p:nvSpPr>
          <p:spPr bwMode="auto">
            <a:xfrm>
              <a:off x="111839775" y="108360150"/>
              <a:ext cx="180000" cy="252000"/>
            </a:xfrm>
            <a:prstGeom prst="rtTriangle">
              <a:avLst/>
            </a:prstGeom>
            <a:noFill/>
            <a:ln w="9525" algn="in">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CCCCCC"/>
                    </a:outerShdw>
                  </a:effectLst>
                </a14:hiddenEffects>
              </a:ext>
            </a:extLst>
          </p:spPr>
          <p:txBody>
            <a:bodyPr vert="horz" wrap="square" lIns="36576" tIns="36576" rIns="36576" bIns="36576" numCol="1" anchor="t" anchorCtr="0" compatLnSpc="1">
              <a:prstTxWarp prst="textNoShape">
                <a:avLst/>
              </a:prstTxWarp>
            </a:bodyPr>
            <a:lstStyle/>
            <a:p>
              <a:endParaRPr lang="el-GR"/>
            </a:p>
          </p:txBody>
        </p:sp>
      </p:grpSp>
    </p:spTree>
    <p:extLst>
      <p:ext uri="{BB962C8B-B14F-4D97-AF65-F5344CB8AC3E}">
        <p14:creationId xmlns:p14="http://schemas.microsoft.com/office/powerpoint/2010/main" val="22076964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2"/>
          <p:cNvSpPr txBox="1">
            <a:spLocks noChangeArrowheads="1"/>
          </p:cNvSpPr>
          <p:nvPr/>
        </p:nvSpPr>
        <p:spPr bwMode="auto">
          <a:xfrm>
            <a:off x="11113" y="6349"/>
            <a:ext cx="11229106" cy="6705001"/>
          </a:xfrm>
          <a:prstGeom prst="rect">
            <a:avLst/>
          </a:prstGeom>
          <a:noFill/>
          <a:ln w="12700" algn="in">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CCCCCC"/>
                  </a:outerShdw>
                </a:effectLst>
              </a14:hiddenEffects>
            </a:ext>
          </a:extLst>
        </p:spPr>
        <p:txBody>
          <a:bodyPr vert="horz" wrap="square" lIns="36576" tIns="36576" rIns="36576" bIns="36576"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l-GR" altLang="el-GR" sz="2000" b="1" i="0" u="none" strike="noStrike" cap="none" normalizeH="0" baseline="0" dirty="0" smtClean="0">
                <a:ln>
                  <a:noFill/>
                </a:ln>
                <a:solidFill>
                  <a:srgbClr val="000000"/>
                </a:solidFill>
                <a:effectLst/>
                <a:latin typeface="Arial" panose="020B0604020202020204" pitchFamily="34" charset="0"/>
              </a:rPr>
              <a:t>Κεφάλαιο 28 </a:t>
            </a:r>
            <a:r>
              <a:rPr kumimoji="0" lang="en-US" altLang="el-GR" sz="2000" b="1" i="0" u="none" strike="noStrike" cap="none" normalizeH="0" baseline="0" dirty="0" smtClean="0">
                <a:ln>
                  <a:noFill/>
                </a:ln>
                <a:solidFill>
                  <a:srgbClr val="000000"/>
                </a:solidFill>
                <a:effectLst/>
                <a:latin typeface="Arial" panose="020B0604020202020204" pitchFamily="34" charset="0"/>
              </a:rPr>
              <a:t> «</a:t>
            </a:r>
            <a:r>
              <a:rPr kumimoji="0" lang="el-GR" altLang="el-GR" sz="2000" b="1" i="0" u="none" strike="noStrike" cap="none" normalizeH="0" baseline="0" dirty="0" smtClean="0">
                <a:ln>
                  <a:noFill/>
                </a:ln>
                <a:solidFill>
                  <a:srgbClr val="000000"/>
                </a:solidFill>
                <a:effectLst/>
                <a:latin typeface="Arial" panose="020B0604020202020204" pitchFamily="34" charset="0"/>
              </a:rPr>
              <a:t>Σχεδιάζω κάθετες μεταξύ τους ευθείες</a:t>
            </a:r>
            <a:r>
              <a:rPr kumimoji="0" lang="en-US" altLang="el-GR" sz="2000" b="1" i="0" u="none" strike="noStrike" cap="none" normalizeH="0" baseline="0" dirty="0" smtClean="0">
                <a:ln>
                  <a:noFill/>
                </a:ln>
                <a:solidFill>
                  <a:srgbClr val="000000"/>
                </a:solidFill>
                <a:effectLst/>
                <a:latin typeface="Arial" panose="020B0604020202020204" pitchFamily="34" charset="0"/>
              </a:rPr>
              <a:t>»</a:t>
            </a:r>
            <a:endParaRPr kumimoji="0" lang="el-GR" altLang="el-GR" sz="2000" b="1" i="0" u="none" strike="noStrike" cap="none" normalizeH="0" baseline="0" dirty="0" smtClean="0">
              <a:ln>
                <a:noFill/>
              </a:ln>
              <a:solidFill>
                <a:srgbClr val="000000"/>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l-GR" altLang="el-GR" sz="2000" b="1" i="0" u="none" strike="noStrike" cap="none" normalizeH="0" baseline="0" dirty="0" smtClean="0">
              <a:ln>
                <a:noFill/>
              </a:ln>
              <a:solidFill>
                <a:srgbClr val="000000"/>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l-GR" altLang="el-GR" sz="2000" b="0" i="0" u="none" strike="noStrike" cap="none" normalizeH="0" baseline="0" dirty="0" smtClean="0">
                <a:ln>
                  <a:noFill/>
                </a:ln>
                <a:solidFill>
                  <a:srgbClr val="000000"/>
                </a:solidFill>
                <a:effectLst/>
                <a:latin typeface="Arial" panose="020B0604020202020204" pitchFamily="34" charset="0"/>
              </a:rPr>
              <a:t>Έμαθα ότι:</a:t>
            </a:r>
          </a:p>
          <a:p>
            <a:pPr marL="0" marR="0" lvl="0" indent="0" algn="l" defTabSz="914400" rtl="0" eaLnBrk="0" fontAlgn="base" latinLnBrk="0" hangingPunct="0">
              <a:lnSpc>
                <a:spcPct val="100000"/>
              </a:lnSpc>
              <a:spcBef>
                <a:spcPct val="0"/>
              </a:spcBef>
              <a:spcAft>
                <a:spcPct val="0"/>
              </a:spcAft>
              <a:buClrTx/>
              <a:buSzPts val="1000"/>
              <a:tabLst/>
            </a:pPr>
            <a:r>
              <a:rPr kumimoji="0" lang="el-GR" altLang="el-GR" sz="2000" b="0" i="0" u="none" strike="noStrike" cap="none" normalizeH="0" baseline="0" dirty="0" smtClean="0">
                <a:ln>
                  <a:noFill/>
                </a:ln>
                <a:solidFill>
                  <a:srgbClr val="000000"/>
                </a:solidFill>
                <a:effectLst/>
                <a:latin typeface="Arial" panose="020B0604020202020204" pitchFamily="34" charset="0"/>
              </a:rPr>
              <a:t>Όταν έχουμε μια ευθεία, τότε μπορούμε από οποιοδήποτε σημείο να σχεδιάσουμε μια άλλη ευθεία που να είναι </a:t>
            </a:r>
            <a:r>
              <a:rPr kumimoji="0" lang="el-GR" altLang="el-GR" sz="2000" b="1" i="0" u="none" strike="noStrike" cap="none" normalizeH="0" baseline="0" dirty="0" smtClean="0">
                <a:ln>
                  <a:noFill/>
                </a:ln>
                <a:solidFill>
                  <a:srgbClr val="000000"/>
                </a:solidFill>
                <a:effectLst/>
                <a:latin typeface="Arial" panose="020B0604020202020204" pitchFamily="34" charset="0"/>
              </a:rPr>
              <a:t>κάθετη </a:t>
            </a:r>
            <a:r>
              <a:rPr kumimoji="0" lang="el-GR" altLang="el-GR" sz="2000" b="0" i="0" u="none" strike="noStrike" cap="none" normalizeH="0" baseline="0" dirty="0" smtClean="0">
                <a:ln>
                  <a:noFill/>
                </a:ln>
                <a:solidFill>
                  <a:srgbClr val="000000"/>
                </a:solidFill>
                <a:effectLst/>
                <a:latin typeface="Arial" panose="020B0604020202020204" pitchFamily="34" charset="0"/>
              </a:rPr>
              <a:t>σ’ αυτήν. Αυτό μπορούμε να το κάνουμε με δύο τρόπους:</a:t>
            </a:r>
          </a:p>
          <a:p>
            <a:pPr marL="0" marR="0" lvl="0" indent="0" algn="l" defTabSz="914400" rtl="0" eaLnBrk="0" fontAlgn="base" latinLnBrk="0" hangingPunct="0">
              <a:lnSpc>
                <a:spcPct val="100000"/>
              </a:lnSpc>
              <a:spcBef>
                <a:spcPct val="0"/>
              </a:spcBef>
              <a:spcAft>
                <a:spcPct val="0"/>
              </a:spcAft>
              <a:buClrTx/>
              <a:buSzPts val="1000"/>
              <a:tabLst/>
            </a:pPr>
            <a:endParaRPr kumimoji="0" lang="el-GR" altLang="el-GR" sz="2000" b="0" i="0" u="none" strike="noStrike" cap="none" normalizeH="0" baseline="0" dirty="0" smtClean="0">
              <a:ln>
                <a:noFill/>
              </a:ln>
              <a:solidFill>
                <a:srgbClr val="000000"/>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l-GR" altLang="el-GR" sz="2000" b="0" i="0" u="none" strike="noStrike" cap="none" normalizeH="0" baseline="0" dirty="0" smtClean="0">
                <a:ln>
                  <a:noFill/>
                </a:ln>
                <a:solidFill>
                  <a:srgbClr val="000000"/>
                </a:solidFill>
                <a:effectLst/>
                <a:latin typeface="Arial" panose="020B0604020202020204" pitchFamily="34" charset="0"/>
              </a:rPr>
              <a:t>	Α) τοποθετώντας πάνω στην ευθεία το </a:t>
            </a:r>
            <a:r>
              <a:rPr kumimoji="0" lang="el-GR" altLang="el-GR" sz="2000" b="1" i="0" u="none" strike="noStrike" cap="none" normalizeH="0" baseline="0" dirty="0" smtClean="0">
                <a:ln>
                  <a:noFill/>
                </a:ln>
                <a:solidFill>
                  <a:srgbClr val="000000"/>
                </a:solidFill>
                <a:effectLst/>
                <a:latin typeface="Arial" panose="020B0604020202020204" pitchFamily="34" charset="0"/>
              </a:rPr>
              <a:t>γνώμονα</a:t>
            </a:r>
            <a:endParaRPr kumimoji="0" lang="el-GR" altLang="el-GR" sz="2000" b="0" i="0" u="none" strike="noStrike" cap="none" normalizeH="0" baseline="0" dirty="0" smtClean="0">
              <a:ln>
                <a:noFill/>
              </a:ln>
              <a:solidFill>
                <a:srgbClr val="000000"/>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l-GR" altLang="el-GR" sz="2000" b="0" i="0" u="none" strike="noStrike" cap="none" normalizeH="0" baseline="0" dirty="0" smtClean="0">
                <a:ln>
                  <a:noFill/>
                </a:ln>
                <a:solidFill>
                  <a:srgbClr val="000000"/>
                </a:solidFill>
                <a:effectLst/>
                <a:latin typeface="Arial" panose="020B0604020202020204" pitchFamily="34" charset="0"/>
              </a:rPr>
              <a:t>	</a:t>
            </a:r>
          </a:p>
          <a:p>
            <a:pPr marL="0" marR="0" lvl="0" indent="0" algn="l" defTabSz="914400" rtl="0" eaLnBrk="0" fontAlgn="base" latinLnBrk="0" hangingPunct="0">
              <a:lnSpc>
                <a:spcPct val="100000"/>
              </a:lnSpc>
              <a:spcBef>
                <a:spcPct val="0"/>
              </a:spcBef>
              <a:spcAft>
                <a:spcPct val="0"/>
              </a:spcAft>
              <a:buClrTx/>
              <a:buSzTx/>
              <a:buFontTx/>
              <a:buNone/>
              <a:tabLst/>
            </a:pPr>
            <a:r>
              <a:rPr kumimoji="0" lang="el-GR" altLang="el-GR" sz="2000" b="0" i="0" u="none" strike="noStrike" cap="none" normalizeH="0" baseline="0" dirty="0" smtClean="0">
                <a:ln>
                  <a:noFill/>
                </a:ln>
                <a:solidFill>
                  <a:srgbClr val="000000"/>
                </a:solidFill>
                <a:effectLst/>
                <a:latin typeface="Arial" panose="020B0604020202020204" pitchFamily="34" charset="0"/>
              </a:rPr>
              <a:t>	Β) τοποθετώντας πάνω στην ευθεία το </a:t>
            </a:r>
            <a:r>
              <a:rPr kumimoji="0" lang="el-GR" altLang="el-GR" sz="2000" b="1" i="0" u="none" strike="noStrike" cap="none" normalizeH="0" baseline="0" dirty="0" smtClean="0">
                <a:ln>
                  <a:noFill/>
                </a:ln>
                <a:solidFill>
                  <a:srgbClr val="000000"/>
                </a:solidFill>
                <a:effectLst/>
                <a:latin typeface="Arial" panose="020B0604020202020204" pitchFamily="34" charset="0"/>
              </a:rPr>
              <a:t>μοιρογνωμόνιο</a:t>
            </a:r>
            <a:r>
              <a:rPr kumimoji="0" lang="el-GR" altLang="el-GR" sz="2000" b="0" i="0" u="none" strike="noStrike" cap="none" normalizeH="0" baseline="0" dirty="0" smtClean="0">
                <a:ln>
                  <a:noFill/>
                </a:ln>
                <a:solidFill>
                  <a:srgbClr val="000000"/>
                </a:solidFill>
                <a:effectLst/>
                <a:latin typeface="Arial" panose="020B0604020202020204" pitchFamily="34" charset="0"/>
              </a:rPr>
              <a:t>, </a:t>
            </a:r>
          </a:p>
          <a:p>
            <a:pPr marL="0" marR="0" lvl="0" indent="0" algn="l" defTabSz="914400" rtl="0" eaLnBrk="0" fontAlgn="base" latinLnBrk="0" hangingPunct="0">
              <a:lnSpc>
                <a:spcPct val="100000"/>
              </a:lnSpc>
              <a:spcBef>
                <a:spcPct val="0"/>
              </a:spcBef>
              <a:spcAft>
                <a:spcPct val="0"/>
              </a:spcAft>
              <a:buClrTx/>
              <a:buSzTx/>
              <a:buFontTx/>
              <a:buNone/>
              <a:tabLst/>
            </a:pPr>
            <a:r>
              <a:rPr lang="el-GR" altLang="el-GR" sz="2000" dirty="0">
                <a:solidFill>
                  <a:srgbClr val="000000"/>
                </a:solidFill>
                <a:latin typeface="Arial" panose="020B0604020202020204" pitchFamily="34" charset="0"/>
              </a:rPr>
              <a:t>	</a:t>
            </a:r>
            <a:r>
              <a:rPr kumimoji="0" lang="el-GR" altLang="el-GR" sz="2000" b="0" i="0" u="none" strike="noStrike" cap="none" normalizeH="0" baseline="0" dirty="0" smtClean="0">
                <a:ln>
                  <a:noFill/>
                </a:ln>
                <a:solidFill>
                  <a:srgbClr val="000000"/>
                </a:solidFill>
                <a:effectLst/>
                <a:latin typeface="Arial" panose="020B0604020202020204" pitchFamily="34" charset="0"/>
              </a:rPr>
              <a:t>ώστε να κατασκευάσουμε μια ορθή γωνία.</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l-GR" altLang="el-GR" sz="2000" b="0" i="0" u="none" strike="noStrike" cap="none" normalizeH="0" baseline="0" dirty="0" smtClean="0">
              <a:ln>
                <a:noFill/>
              </a:ln>
              <a:solidFill>
                <a:srgbClr val="000000"/>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l-GR" altLang="el-GR" sz="2000" b="0" i="0" u="none" strike="noStrike" cap="none" normalizeH="0" baseline="0" dirty="0" smtClean="0">
              <a:ln>
                <a:noFill/>
              </a:ln>
              <a:solidFill>
                <a:srgbClr val="000000"/>
              </a:solidFill>
              <a:effectLst/>
              <a:latin typeface="Arial" panose="020B0604020202020204" pitchFamily="34" charset="0"/>
            </a:endParaRPr>
          </a:p>
          <a:p>
            <a:pPr marL="0" marR="0" lvl="0" indent="0" algn="just" defTabSz="914400" rtl="0" eaLnBrk="0" fontAlgn="base" latinLnBrk="0" hangingPunct="0">
              <a:lnSpc>
                <a:spcPct val="100000"/>
              </a:lnSpc>
              <a:spcBef>
                <a:spcPct val="0"/>
              </a:spcBef>
              <a:spcAft>
                <a:spcPct val="0"/>
              </a:spcAft>
              <a:buClrTx/>
              <a:buSzPts val="1000"/>
              <a:tabLst/>
            </a:pPr>
            <a:r>
              <a:rPr kumimoji="0" lang="el-GR" altLang="el-GR" sz="2000" b="0" i="0" u="none" strike="noStrike" cap="none" normalizeH="0" baseline="0" dirty="0" smtClean="0">
                <a:ln>
                  <a:noFill/>
                </a:ln>
                <a:solidFill>
                  <a:srgbClr val="000000"/>
                </a:solidFill>
                <a:effectLst/>
                <a:latin typeface="Arial" panose="020B0604020202020204" pitchFamily="34" charset="0"/>
              </a:rPr>
              <a:t>Η </a:t>
            </a:r>
            <a:r>
              <a:rPr kumimoji="0" lang="el-GR" altLang="el-GR" sz="2000" b="1" i="0" u="none" strike="noStrike" cap="none" normalizeH="0" baseline="0" dirty="0" smtClean="0">
                <a:ln>
                  <a:noFill/>
                </a:ln>
                <a:solidFill>
                  <a:srgbClr val="000000"/>
                </a:solidFill>
                <a:effectLst/>
                <a:latin typeface="Arial" panose="020B0604020202020204" pitchFamily="34" charset="0"/>
              </a:rPr>
              <a:t>συντομότερη διαδρομή </a:t>
            </a:r>
            <a:r>
              <a:rPr kumimoji="0" lang="el-GR" altLang="el-GR" sz="2000" b="0" i="0" u="none" strike="noStrike" cap="none" normalizeH="0" baseline="0" dirty="0" smtClean="0">
                <a:ln>
                  <a:noFill/>
                </a:ln>
                <a:solidFill>
                  <a:srgbClr val="000000"/>
                </a:solidFill>
                <a:effectLst/>
                <a:latin typeface="Arial" panose="020B0604020202020204" pitchFamily="34" charset="0"/>
              </a:rPr>
              <a:t>από ένα σημείο σε μια ευθεία είναι το ευθύγραμμο τμήμα που ξεκινά από το σημείο και είναι κάθετο στην ευθεία. Αυτό το ευθύγραμμο τμήμα ονομάζεται </a:t>
            </a:r>
            <a:r>
              <a:rPr kumimoji="0" lang="el-GR" altLang="el-GR" sz="2000" b="1" i="0" u="sng" strike="noStrike" cap="none" normalizeH="0" baseline="0" dirty="0" smtClean="0">
                <a:ln>
                  <a:noFill/>
                </a:ln>
                <a:solidFill>
                  <a:srgbClr val="000000"/>
                </a:solidFill>
                <a:effectLst/>
                <a:latin typeface="Arial" panose="020B0604020202020204" pitchFamily="34" charset="0"/>
              </a:rPr>
              <a:t>απόσταση </a:t>
            </a:r>
            <a:r>
              <a:rPr kumimoji="0" lang="el-GR" altLang="el-GR" sz="2000" b="1" i="0" u="none" strike="noStrike" cap="none" normalizeH="0" baseline="0" dirty="0" smtClean="0">
                <a:ln>
                  <a:noFill/>
                </a:ln>
                <a:solidFill>
                  <a:srgbClr val="000000"/>
                </a:solidFill>
                <a:effectLst/>
                <a:latin typeface="Arial" panose="020B0604020202020204" pitchFamily="34" charset="0"/>
              </a:rPr>
              <a:t>του σημείου από την ευθεία</a:t>
            </a:r>
            <a:r>
              <a:rPr kumimoji="0" lang="el-GR" altLang="el-GR" sz="2000" b="0" i="0" u="none" strike="noStrike" cap="none" normalizeH="0" baseline="0" dirty="0" smtClean="0">
                <a:ln>
                  <a:noFill/>
                </a:ln>
                <a:solidFill>
                  <a:srgbClr val="000000"/>
                </a:solidFill>
                <a:effectLst/>
                <a:latin typeface="Arial" panose="020B0604020202020204" pitchFamily="34" charset="0"/>
              </a:rPr>
              <a:t>.</a:t>
            </a:r>
            <a:endParaRPr kumimoji="0" lang="el-GR" altLang="el-GR" sz="2000" b="0" i="0" u="none" strike="noStrike" cap="none" normalizeH="0" baseline="0" dirty="0" smtClean="0">
              <a:ln>
                <a:noFill/>
              </a:ln>
              <a:solidFill>
                <a:schemeClr val="tx1"/>
              </a:solidFill>
              <a:effectLst/>
              <a:latin typeface="Arial" panose="020B0604020202020204" pitchFamily="34" charset="0"/>
            </a:endParaRPr>
          </a:p>
        </p:txBody>
      </p:sp>
      <p:grpSp>
        <p:nvGrpSpPr>
          <p:cNvPr id="4" name="Group 4"/>
          <p:cNvGrpSpPr>
            <a:grpSpLocks/>
          </p:cNvGrpSpPr>
          <p:nvPr/>
        </p:nvGrpSpPr>
        <p:grpSpPr bwMode="auto">
          <a:xfrm>
            <a:off x="7569907" y="1706715"/>
            <a:ext cx="2039697" cy="2201264"/>
            <a:chOff x="111299775" y="109908150"/>
            <a:chExt cx="1188000" cy="1332000"/>
          </a:xfrm>
        </p:grpSpPr>
        <p:sp>
          <p:nvSpPr>
            <p:cNvPr id="5" name="Line 5"/>
            <p:cNvSpPr>
              <a:spLocks noChangeShapeType="1"/>
            </p:cNvSpPr>
            <p:nvPr/>
          </p:nvSpPr>
          <p:spPr bwMode="auto">
            <a:xfrm>
              <a:off x="111443775" y="110124150"/>
              <a:ext cx="0" cy="468000"/>
            </a:xfrm>
            <a:prstGeom prst="line">
              <a:avLst/>
            </a:prstGeom>
            <a:noFill/>
            <a:ln w="1905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CCCCCC"/>
                    </a:outerShdw>
                  </a:effectLst>
                </a14:hiddenEffects>
              </a:ext>
            </a:extLst>
          </p:spPr>
          <p:txBody>
            <a:bodyPr vert="horz" wrap="square" lIns="36576" tIns="36576" rIns="36576" bIns="36576" numCol="1" anchor="t" anchorCtr="0" compatLnSpc="1">
              <a:prstTxWarp prst="textNoShape">
                <a:avLst/>
              </a:prstTxWarp>
            </a:bodyPr>
            <a:lstStyle/>
            <a:p>
              <a:endParaRPr lang="el-GR"/>
            </a:p>
          </p:txBody>
        </p:sp>
        <p:sp>
          <p:nvSpPr>
            <p:cNvPr id="6" name="Line 6"/>
            <p:cNvSpPr>
              <a:spLocks noChangeShapeType="1"/>
            </p:cNvSpPr>
            <p:nvPr/>
          </p:nvSpPr>
          <p:spPr bwMode="auto">
            <a:xfrm>
              <a:off x="111299775" y="110448150"/>
              <a:ext cx="648000" cy="0"/>
            </a:xfrm>
            <a:prstGeom prst="line">
              <a:avLst/>
            </a:prstGeom>
            <a:noFill/>
            <a:ln w="3175">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CCCCCC"/>
                    </a:outerShdw>
                  </a:effectLst>
                </a14:hiddenEffects>
              </a:ext>
            </a:extLst>
          </p:spPr>
          <p:txBody>
            <a:bodyPr vert="horz" wrap="square" lIns="36576" tIns="36576" rIns="36576" bIns="36576" numCol="1" anchor="t" anchorCtr="0" compatLnSpc="1">
              <a:prstTxWarp prst="textNoShape">
                <a:avLst/>
              </a:prstTxWarp>
            </a:bodyPr>
            <a:lstStyle/>
            <a:p>
              <a:endParaRPr lang="el-GR"/>
            </a:p>
          </p:txBody>
        </p:sp>
        <p:grpSp>
          <p:nvGrpSpPr>
            <p:cNvPr id="7" name="Group 7"/>
            <p:cNvGrpSpPr>
              <a:grpSpLocks/>
            </p:cNvGrpSpPr>
            <p:nvPr/>
          </p:nvGrpSpPr>
          <p:grpSpPr bwMode="auto">
            <a:xfrm>
              <a:off x="111479775" y="109908150"/>
              <a:ext cx="432000" cy="510300"/>
              <a:chOff x="112235775" y="109944150"/>
              <a:chExt cx="432000" cy="510300"/>
            </a:xfrm>
          </p:grpSpPr>
          <p:sp>
            <p:nvSpPr>
              <p:cNvPr id="11" name="AutoShape 8"/>
              <p:cNvSpPr>
                <a:spLocks noChangeArrowheads="1"/>
              </p:cNvSpPr>
              <p:nvPr/>
            </p:nvSpPr>
            <p:spPr bwMode="auto">
              <a:xfrm>
                <a:off x="112307775" y="110124150"/>
                <a:ext cx="180000" cy="252000"/>
              </a:xfrm>
              <a:prstGeom prst="rtTriangle">
                <a:avLst/>
              </a:prstGeom>
              <a:noFill/>
              <a:ln w="3175" algn="in">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CCCCCC"/>
                      </a:outerShdw>
                    </a:effectLst>
                  </a14:hiddenEffects>
                </a:ext>
              </a:extLst>
            </p:spPr>
            <p:txBody>
              <a:bodyPr vert="horz" wrap="square" lIns="36576" tIns="36576" rIns="36576" bIns="36576" numCol="1" anchor="t" anchorCtr="0" compatLnSpc="1">
                <a:prstTxWarp prst="textNoShape">
                  <a:avLst/>
                </a:prstTxWarp>
              </a:bodyPr>
              <a:lstStyle/>
              <a:p>
                <a:endParaRPr lang="el-GR"/>
              </a:p>
            </p:txBody>
          </p:sp>
          <p:sp>
            <p:nvSpPr>
              <p:cNvPr id="12" name="AutoShape 9"/>
              <p:cNvSpPr>
                <a:spLocks noChangeArrowheads="1"/>
              </p:cNvSpPr>
              <p:nvPr/>
            </p:nvSpPr>
            <p:spPr bwMode="auto">
              <a:xfrm>
                <a:off x="112235775" y="109944150"/>
                <a:ext cx="432000" cy="510300"/>
              </a:xfrm>
              <a:prstGeom prst="rtTriangle">
                <a:avLst/>
              </a:prstGeom>
              <a:noFill/>
              <a:ln w="3175" algn="in">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CCCCCC"/>
                      </a:outerShdw>
                    </a:effectLst>
                  </a14:hiddenEffects>
                </a:ext>
              </a:extLst>
            </p:spPr>
            <p:txBody>
              <a:bodyPr vert="horz" wrap="square" lIns="36576" tIns="36576" rIns="36576" bIns="36576" numCol="1" anchor="t" anchorCtr="0" compatLnSpc="1">
                <a:prstTxWarp prst="textNoShape">
                  <a:avLst/>
                </a:prstTxWarp>
              </a:bodyPr>
              <a:lstStyle/>
              <a:p>
                <a:endParaRPr lang="el-GR"/>
              </a:p>
            </p:txBody>
          </p:sp>
        </p:grpSp>
        <p:sp>
          <p:nvSpPr>
            <p:cNvPr id="8" name="Line 10"/>
            <p:cNvSpPr>
              <a:spLocks noChangeShapeType="1"/>
            </p:cNvSpPr>
            <p:nvPr/>
          </p:nvSpPr>
          <p:spPr bwMode="auto">
            <a:xfrm>
              <a:off x="111299775" y="111024150"/>
              <a:ext cx="1188000" cy="0"/>
            </a:xfrm>
            <a:prstGeom prst="line">
              <a:avLst/>
            </a:prstGeom>
            <a:noFill/>
            <a:ln w="3175">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CCCCCC"/>
                    </a:outerShdw>
                  </a:effectLst>
                </a14:hiddenEffects>
              </a:ext>
            </a:extLst>
          </p:spPr>
          <p:txBody>
            <a:bodyPr vert="horz" wrap="square" lIns="36576" tIns="36576" rIns="36576" bIns="36576" numCol="1" anchor="t" anchorCtr="0" compatLnSpc="1">
              <a:prstTxWarp prst="textNoShape">
                <a:avLst/>
              </a:prstTxWarp>
            </a:bodyPr>
            <a:lstStyle/>
            <a:p>
              <a:endParaRPr lang="el-GR"/>
            </a:p>
          </p:txBody>
        </p:sp>
        <p:sp>
          <p:nvSpPr>
            <p:cNvPr id="9" name="Line 11"/>
            <p:cNvSpPr>
              <a:spLocks noChangeShapeType="1"/>
            </p:cNvSpPr>
            <p:nvPr/>
          </p:nvSpPr>
          <p:spPr bwMode="auto">
            <a:xfrm>
              <a:off x="111839775" y="110664150"/>
              <a:ext cx="0" cy="432000"/>
            </a:xfrm>
            <a:prstGeom prst="line">
              <a:avLst/>
            </a:prstGeom>
            <a:noFill/>
            <a:ln w="1905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CCCCCC"/>
                    </a:outerShdw>
                  </a:effectLst>
                </a14:hiddenEffects>
              </a:ext>
            </a:extLst>
          </p:spPr>
          <p:txBody>
            <a:bodyPr vert="horz" wrap="square" lIns="36576" tIns="36576" rIns="36576" bIns="36576" numCol="1" anchor="t" anchorCtr="0" compatLnSpc="1">
              <a:prstTxWarp prst="textNoShape">
                <a:avLst/>
              </a:prstTxWarp>
            </a:bodyPr>
            <a:lstStyle/>
            <a:p>
              <a:endParaRPr lang="el-GR"/>
            </a:p>
          </p:txBody>
        </p:sp>
        <p:sp>
          <p:nvSpPr>
            <p:cNvPr id="10" name="AutoShape 12"/>
            <p:cNvSpPr>
              <a:spLocks noChangeArrowheads="1"/>
            </p:cNvSpPr>
            <p:nvPr/>
          </p:nvSpPr>
          <p:spPr bwMode="auto">
            <a:xfrm>
              <a:off x="111515775" y="110772150"/>
              <a:ext cx="648000" cy="468000"/>
            </a:xfrm>
            <a:custGeom>
              <a:avLst/>
              <a:gdLst>
                <a:gd name="G0" fmla="+- 5400 0 0"/>
                <a:gd name="G1" fmla="+- 11796480 0 0"/>
                <a:gd name="G2" fmla="+- 0 0 11796480"/>
                <a:gd name="T0" fmla="*/ 0 256 1"/>
                <a:gd name="T1" fmla="*/ 180 256 1"/>
                <a:gd name="G3" fmla="+- 11796480 T0 T1"/>
                <a:gd name="T2" fmla="*/ 0 256 1"/>
                <a:gd name="T3" fmla="*/ 90 256 1"/>
                <a:gd name="G4" fmla="+- 11796480 T2 T3"/>
                <a:gd name="G5" fmla="*/ G4 2 1"/>
                <a:gd name="T4" fmla="*/ 90 256 1"/>
                <a:gd name="T5" fmla="*/ 0 256 1"/>
                <a:gd name="G6" fmla="+- 11796480 T4 T5"/>
                <a:gd name="G7" fmla="*/ G6 2 1"/>
                <a:gd name="G8" fmla="abs 11796480"/>
                <a:gd name="T6" fmla="*/ 0 256 1"/>
                <a:gd name="T7" fmla="*/ 90 256 1"/>
                <a:gd name="G9" fmla="+- G8 T6 T7"/>
                <a:gd name="G10" fmla="?: G9 G7 G5"/>
                <a:gd name="T8" fmla="*/ 0 256 1"/>
                <a:gd name="T9" fmla="*/ 360 256 1"/>
                <a:gd name="G11" fmla="+- G10 T8 T9"/>
                <a:gd name="G12" fmla="?: G10 G11 G10"/>
                <a:gd name="T10" fmla="*/ 0 256 1"/>
                <a:gd name="T11" fmla="*/ 360 256 1"/>
                <a:gd name="G13" fmla="+- G12 T10 T11"/>
                <a:gd name="G14" fmla="?: G12 G13 G12"/>
                <a:gd name="G15" fmla="+- 0 0 G14"/>
                <a:gd name="G16" fmla="+- 10800 0 0"/>
                <a:gd name="G17" fmla="+- 10800 0 5400"/>
                <a:gd name="G18" fmla="*/ 5400 1 2"/>
                <a:gd name="G19" fmla="+- G18 5400 0"/>
                <a:gd name="G20" fmla="cos G19 11796480"/>
                <a:gd name="G21" fmla="sin G19 11796480"/>
                <a:gd name="G22" fmla="+- G20 10800 0"/>
                <a:gd name="G23" fmla="+- G21 10800 0"/>
                <a:gd name="G24" fmla="+- 10800 0 G20"/>
                <a:gd name="G25" fmla="+- 5400 10800 0"/>
                <a:gd name="G26" fmla="?: G9 G17 G25"/>
                <a:gd name="G27" fmla="?: G9 0 21600"/>
                <a:gd name="G28" fmla="cos 10800 11796480"/>
                <a:gd name="G29" fmla="sin 10800 11796480"/>
                <a:gd name="G30" fmla="sin 5400 11796480"/>
                <a:gd name="G31" fmla="+- G28 10800 0"/>
                <a:gd name="G32" fmla="+- G29 10800 0"/>
                <a:gd name="G33" fmla="+- G30 10800 0"/>
                <a:gd name="G34" fmla="?: G4 0 G31"/>
                <a:gd name="G35" fmla="?: 11796480 G34 0"/>
                <a:gd name="G36" fmla="?: G6 G35 G31"/>
                <a:gd name="G37" fmla="+- 21600 0 G36"/>
                <a:gd name="G38" fmla="?: G4 0 G33"/>
                <a:gd name="G39" fmla="?: 11796480 G38 G32"/>
                <a:gd name="G40" fmla="?: G6 G39 0"/>
                <a:gd name="G41" fmla="?: G4 G32 21600"/>
                <a:gd name="G42" fmla="?: G6 G41 G33"/>
                <a:gd name="T12" fmla="*/ 10800 w 21600"/>
                <a:gd name="T13" fmla="*/ 0 h 21600"/>
                <a:gd name="T14" fmla="*/ 2700 w 21600"/>
                <a:gd name="T15" fmla="*/ 10800 h 21600"/>
                <a:gd name="T16" fmla="*/ 10800 w 21600"/>
                <a:gd name="T17" fmla="*/ 5400 h 21600"/>
                <a:gd name="T18" fmla="*/ 18900 w 21600"/>
                <a:gd name="T19" fmla="*/ 10800 h 21600"/>
                <a:gd name="T20" fmla="*/ G36 w 21600"/>
                <a:gd name="T21" fmla="*/ G40 h 21600"/>
                <a:gd name="T22" fmla="*/ G37 w 21600"/>
                <a:gd name="T23" fmla="*/ G42 h 21600"/>
              </a:gdLst>
              <a:ahLst/>
              <a:cxnLst>
                <a:cxn ang="0">
                  <a:pos x="T12" y="T13"/>
                </a:cxn>
                <a:cxn ang="0">
                  <a:pos x="T14" y="T15"/>
                </a:cxn>
                <a:cxn ang="0">
                  <a:pos x="T16" y="T17"/>
                </a:cxn>
                <a:cxn ang="0">
                  <a:pos x="T18" y="T19"/>
                </a:cxn>
              </a:cxnLst>
              <a:rect l="T20" t="T21" r="T22" b="T23"/>
              <a:pathLst>
                <a:path w="21600" h="21600">
                  <a:moveTo>
                    <a:pt x="5400" y="10800"/>
                  </a:moveTo>
                  <a:cubicBezTo>
                    <a:pt x="5400" y="7817"/>
                    <a:pt x="7817" y="5400"/>
                    <a:pt x="10800" y="5400"/>
                  </a:cubicBezTo>
                  <a:cubicBezTo>
                    <a:pt x="13782" y="5400"/>
                    <a:pt x="16200" y="7817"/>
                    <a:pt x="16200" y="10799"/>
                  </a:cubicBezTo>
                  <a:lnTo>
                    <a:pt x="21600" y="10800"/>
                  </a:lnTo>
                  <a:cubicBezTo>
                    <a:pt x="21600" y="4835"/>
                    <a:pt x="16764" y="0"/>
                    <a:pt x="10800" y="0"/>
                  </a:cubicBezTo>
                  <a:cubicBezTo>
                    <a:pt x="4835" y="0"/>
                    <a:pt x="0" y="4835"/>
                    <a:pt x="0" y="10799"/>
                  </a:cubicBezTo>
                  <a:close/>
                </a:path>
              </a:pathLst>
            </a:custGeom>
            <a:noFill/>
            <a:ln w="3175" algn="in">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CCCCCC"/>
                    </a:outerShdw>
                  </a:effectLst>
                </a14:hiddenEffects>
              </a:ext>
            </a:extLst>
          </p:spPr>
          <p:txBody>
            <a:bodyPr vert="horz" wrap="square" lIns="36576" tIns="36576" rIns="36576" bIns="36576" numCol="1" anchor="t" anchorCtr="0" compatLnSpc="1">
              <a:prstTxWarp prst="textNoShape">
                <a:avLst/>
              </a:prstTxWarp>
            </a:bodyPr>
            <a:lstStyle/>
            <a:p>
              <a:endParaRPr lang="el-GR"/>
            </a:p>
          </p:txBody>
        </p:sp>
      </p:grpSp>
      <p:grpSp>
        <p:nvGrpSpPr>
          <p:cNvPr id="14" name="Group 14"/>
          <p:cNvGrpSpPr>
            <a:grpSpLocks/>
          </p:cNvGrpSpPr>
          <p:nvPr/>
        </p:nvGrpSpPr>
        <p:grpSpPr bwMode="auto">
          <a:xfrm rot="1931631">
            <a:off x="4951583" y="4840081"/>
            <a:ext cx="1219570" cy="955614"/>
            <a:chOff x="111318954" y="111642905"/>
            <a:chExt cx="828000" cy="671709"/>
          </a:xfrm>
        </p:grpSpPr>
        <p:sp>
          <p:nvSpPr>
            <p:cNvPr id="15" name="Line 15"/>
            <p:cNvSpPr>
              <a:spLocks noChangeShapeType="1"/>
            </p:cNvSpPr>
            <p:nvPr/>
          </p:nvSpPr>
          <p:spPr bwMode="auto">
            <a:xfrm rot="-1931631">
              <a:off x="111318954" y="111810614"/>
              <a:ext cx="828000" cy="504000"/>
            </a:xfrm>
            <a:prstGeom prst="line">
              <a:avLst/>
            </a:prstGeom>
            <a:noFill/>
            <a:ln w="9525">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CCCCCC"/>
                    </a:outerShdw>
                  </a:effectLst>
                </a14:hiddenEffects>
              </a:ext>
            </a:extLst>
          </p:spPr>
          <p:txBody>
            <a:bodyPr vert="horz" wrap="square" lIns="36576" tIns="36576" rIns="36576" bIns="36576" numCol="1" anchor="t" anchorCtr="0" compatLnSpc="1">
              <a:prstTxWarp prst="textNoShape">
                <a:avLst/>
              </a:prstTxWarp>
            </a:bodyPr>
            <a:lstStyle/>
            <a:p>
              <a:endParaRPr lang="el-GR"/>
            </a:p>
          </p:txBody>
        </p:sp>
        <p:sp>
          <p:nvSpPr>
            <p:cNvPr id="16" name="Line 16"/>
            <p:cNvSpPr>
              <a:spLocks noChangeShapeType="1"/>
            </p:cNvSpPr>
            <p:nvPr/>
          </p:nvSpPr>
          <p:spPr bwMode="auto">
            <a:xfrm rot="19668369" flipH="1">
              <a:off x="111722613" y="111642905"/>
              <a:ext cx="252000" cy="396000"/>
            </a:xfrm>
            <a:prstGeom prst="line">
              <a:avLst/>
            </a:prstGeom>
            <a:noFill/>
            <a:ln w="9525">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CCCCCC"/>
                    </a:outerShdw>
                  </a:effectLst>
                </a14:hiddenEffects>
              </a:ext>
            </a:extLst>
          </p:spPr>
          <p:txBody>
            <a:bodyPr vert="horz" wrap="square" lIns="36576" tIns="36576" rIns="36576" bIns="36576" numCol="1" anchor="t" anchorCtr="0" compatLnSpc="1">
              <a:prstTxWarp prst="textNoShape">
                <a:avLst/>
              </a:prstTxWarp>
            </a:bodyPr>
            <a:lstStyle/>
            <a:p>
              <a:endParaRPr lang="el-GR"/>
            </a:p>
          </p:txBody>
        </p:sp>
        <p:sp>
          <p:nvSpPr>
            <p:cNvPr id="17" name="AutoShape 17"/>
            <p:cNvSpPr>
              <a:spLocks noChangeArrowheads="1"/>
            </p:cNvSpPr>
            <p:nvPr/>
          </p:nvSpPr>
          <p:spPr bwMode="auto">
            <a:xfrm>
              <a:off x="111879851" y="111777530"/>
              <a:ext cx="144000" cy="252000"/>
            </a:xfrm>
            <a:prstGeom prst="rtTriangle">
              <a:avLst/>
            </a:prstGeom>
            <a:noFill/>
            <a:ln w="9525" algn="in">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CCCCCC"/>
                    </a:outerShdw>
                  </a:effectLst>
                </a14:hiddenEffects>
              </a:ext>
            </a:extLst>
          </p:spPr>
          <p:txBody>
            <a:bodyPr vert="horz" wrap="square" lIns="36576" tIns="36576" rIns="36576" bIns="36576" numCol="1" anchor="t" anchorCtr="0" compatLnSpc="1">
              <a:prstTxWarp prst="textNoShape">
                <a:avLst/>
              </a:prstTxWarp>
            </a:bodyPr>
            <a:lstStyle/>
            <a:p>
              <a:endParaRPr lang="el-GR"/>
            </a:p>
          </p:txBody>
        </p:sp>
      </p:grpSp>
    </p:spTree>
    <p:extLst>
      <p:ext uri="{BB962C8B-B14F-4D97-AF65-F5344CB8AC3E}">
        <p14:creationId xmlns:p14="http://schemas.microsoft.com/office/powerpoint/2010/main" val="12102106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2"/>
          <p:cNvSpPr txBox="1">
            <a:spLocks noChangeArrowheads="1"/>
          </p:cNvSpPr>
          <p:nvPr/>
        </p:nvSpPr>
        <p:spPr bwMode="auto">
          <a:xfrm>
            <a:off x="9525" y="6349"/>
            <a:ext cx="11946686" cy="6782639"/>
          </a:xfrm>
          <a:prstGeom prst="rect">
            <a:avLst/>
          </a:prstGeom>
          <a:noFill/>
          <a:ln w="12700" algn="in">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CCCCCC"/>
                  </a:outerShdw>
                </a:effectLst>
              </a14:hiddenEffects>
            </a:ext>
          </a:extLst>
        </p:spPr>
        <p:txBody>
          <a:bodyPr vert="horz" wrap="square" lIns="36576" tIns="36576" rIns="36576" bIns="36576"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l-GR" altLang="el-GR" sz="2000" b="1" i="0" u="none" strike="noStrike" cap="none" normalizeH="0" baseline="0" dirty="0" smtClean="0">
                <a:ln>
                  <a:noFill/>
                </a:ln>
                <a:solidFill>
                  <a:srgbClr val="000000"/>
                </a:solidFill>
                <a:effectLst/>
                <a:latin typeface="Arial" panose="020B0604020202020204" pitchFamily="34" charset="0"/>
              </a:rPr>
              <a:t>Κεφάλαιο 29 </a:t>
            </a:r>
            <a:r>
              <a:rPr kumimoji="0" lang="en-US" altLang="el-GR" sz="2000" b="1" i="0" u="none" strike="noStrike" cap="none" normalizeH="0" baseline="0" dirty="0" smtClean="0">
                <a:ln>
                  <a:noFill/>
                </a:ln>
                <a:solidFill>
                  <a:srgbClr val="000000"/>
                </a:solidFill>
                <a:effectLst/>
                <a:latin typeface="Arial" panose="020B0604020202020204" pitchFamily="34" charset="0"/>
              </a:rPr>
              <a:t> «</a:t>
            </a:r>
            <a:r>
              <a:rPr kumimoji="0" lang="el-GR" altLang="el-GR" sz="2000" b="1" i="0" u="none" strike="noStrike" cap="none" normalizeH="0" baseline="0" dirty="0" smtClean="0">
                <a:ln>
                  <a:noFill/>
                </a:ln>
                <a:solidFill>
                  <a:srgbClr val="000000"/>
                </a:solidFill>
                <a:effectLst/>
                <a:latin typeface="Arial" panose="020B0604020202020204" pitchFamily="34" charset="0"/>
              </a:rPr>
              <a:t>Σχεδιάζω παράλληλες μεταξύ τους ευθείες</a:t>
            </a:r>
            <a:r>
              <a:rPr kumimoji="0" lang="en-US" altLang="el-GR" sz="2000" b="1" i="0" u="none" strike="noStrike" cap="none" normalizeH="0" baseline="0" dirty="0" smtClean="0">
                <a:ln>
                  <a:noFill/>
                </a:ln>
                <a:solidFill>
                  <a:srgbClr val="000000"/>
                </a:solidFill>
                <a:effectLst/>
                <a:latin typeface="Arial" panose="020B0604020202020204" pitchFamily="34" charset="0"/>
              </a:rPr>
              <a:t>»</a:t>
            </a:r>
            <a:endParaRPr kumimoji="0" lang="el-GR" altLang="el-GR" sz="2000" b="1" i="0" u="none" strike="noStrike" cap="none" normalizeH="0" baseline="0" dirty="0" smtClean="0">
              <a:ln>
                <a:noFill/>
              </a:ln>
              <a:solidFill>
                <a:srgbClr val="000000"/>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l-GR" altLang="el-GR" sz="2000" b="0" i="0" u="none" strike="noStrike" cap="none" normalizeH="0" baseline="0" dirty="0" smtClean="0">
                <a:ln>
                  <a:noFill/>
                </a:ln>
                <a:solidFill>
                  <a:srgbClr val="000000"/>
                </a:solidFill>
                <a:effectLst/>
                <a:latin typeface="Arial" panose="020B0604020202020204" pitchFamily="34" charset="0"/>
              </a:rPr>
              <a:t>Έμαθα ότι:</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l-GR" altLang="el-GR" sz="2000" b="0" i="0" u="none" strike="noStrike" cap="none" normalizeH="0" baseline="0" dirty="0" smtClean="0">
              <a:ln>
                <a:noFill/>
              </a:ln>
              <a:solidFill>
                <a:srgbClr val="000000"/>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l-GR" altLang="el-GR" sz="2000" b="0" i="0" u="none" strike="noStrike" cap="none" normalizeH="0" baseline="0" dirty="0" smtClean="0">
                <a:ln>
                  <a:noFill/>
                </a:ln>
                <a:solidFill>
                  <a:srgbClr val="000000"/>
                </a:solidFill>
                <a:effectLst/>
                <a:latin typeface="Arial" panose="020B0604020202020204" pitchFamily="34" charset="0"/>
              </a:rPr>
              <a:t>Όταν έχουμε μια ευθεία και θέλουμε να σχεδιάσουμε μια άλλη ευθεία παράλληλη σε αυτήν σκεφτόμαστε το </a:t>
            </a:r>
            <a:r>
              <a:rPr kumimoji="0" lang="el-GR" altLang="el-GR" sz="2000" b="1" i="0" u="none" strike="noStrike" cap="none" normalizeH="0" baseline="0" dirty="0" smtClean="0">
                <a:ln>
                  <a:noFill/>
                </a:ln>
                <a:solidFill>
                  <a:srgbClr val="000000"/>
                </a:solidFill>
                <a:effectLst/>
                <a:latin typeface="Arial" panose="020B0604020202020204" pitchFamily="34" charset="0"/>
              </a:rPr>
              <a:t>Π</a:t>
            </a:r>
            <a:r>
              <a:rPr kumimoji="0" lang="el-GR" altLang="el-GR" sz="2000" b="0" i="0" u="none" strike="noStrike" cap="none" normalizeH="0" baseline="0" dirty="0" smtClean="0">
                <a:ln>
                  <a:noFill/>
                </a:ln>
                <a:solidFill>
                  <a:srgbClr val="000000"/>
                </a:solidFill>
                <a:effectLst/>
                <a:latin typeface="Arial" panose="020B0604020202020204" pitchFamily="34" charset="0"/>
              </a:rPr>
              <a:t> και τη σχεδιάζουμε με τα παρακάτω βήματα:</a:t>
            </a:r>
          </a:p>
          <a:p>
            <a:pPr marL="0" marR="0" lvl="0" indent="0" algn="l" defTabSz="914400" rtl="0" eaLnBrk="0" fontAlgn="base" latinLnBrk="0" hangingPunct="0">
              <a:lnSpc>
                <a:spcPct val="100000"/>
              </a:lnSpc>
              <a:spcBef>
                <a:spcPct val="0"/>
              </a:spcBef>
              <a:spcAft>
                <a:spcPct val="0"/>
              </a:spcAft>
              <a:buClrTx/>
              <a:buSzTx/>
              <a:buFontTx/>
              <a:buNone/>
              <a:tabLst/>
            </a:pPr>
            <a:endParaRPr lang="el-GR" altLang="el-GR" sz="2000" dirty="0">
              <a:solidFill>
                <a:srgbClr val="000000"/>
              </a:solidFill>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l-GR" altLang="el-GR" sz="2000" b="0" i="0" u="none" strike="noStrike" cap="none" normalizeH="0" baseline="0" dirty="0" smtClean="0">
              <a:ln>
                <a:noFill/>
              </a:ln>
              <a:solidFill>
                <a:srgbClr val="000000"/>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l-GR" altLang="el-GR" sz="2000" b="0" i="0" u="none" strike="noStrike" cap="none" normalizeH="0" baseline="0" dirty="0" smtClean="0">
              <a:ln>
                <a:noFill/>
              </a:ln>
              <a:solidFill>
                <a:srgbClr val="000000"/>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Pts val="1000"/>
              <a:buFont typeface="Symbol" panose="05050102010706020507" pitchFamily="18" charset="2"/>
              <a:buChar char="·"/>
              <a:tabLst/>
            </a:pPr>
            <a:r>
              <a:rPr kumimoji="0" lang="el-GR" altLang="el-GR" sz="2000" b="0" i="0" u="none" strike="noStrike" cap="none" normalizeH="0" baseline="0" dirty="0" smtClean="0">
                <a:ln>
                  <a:noFill/>
                </a:ln>
                <a:solidFill>
                  <a:srgbClr val="000000"/>
                </a:solidFill>
                <a:effectLst/>
                <a:latin typeface="Arial" panose="020B0604020202020204" pitchFamily="34" charset="0"/>
              </a:rPr>
              <a:t>Σχεδιάζουμε μια δεύτερη ευθεία, κάθετη στην αρχική, χρησιμοποιώντας το γνώμονα.</a:t>
            </a:r>
          </a:p>
          <a:p>
            <a:pPr marL="0" marR="0" lvl="0" indent="0" algn="l" defTabSz="914400" rtl="0" eaLnBrk="0" fontAlgn="base" latinLnBrk="0" hangingPunct="0">
              <a:lnSpc>
                <a:spcPct val="100000"/>
              </a:lnSpc>
              <a:spcBef>
                <a:spcPct val="0"/>
              </a:spcBef>
              <a:spcAft>
                <a:spcPct val="0"/>
              </a:spcAft>
              <a:buClrTx/>
              <a:buSzPts val="1000"/>
              <a:buFont typeface="Symbol" panose="05050102010706020507" pitchFamily="18" charset="2"/>
              <a:buChar char="·"/>
              <a:tabLst/>
            </a:pPr>
            <a:endParaRPr kumimoji="0" lang="el-GR" altLang="el-GR" sz="2000" b="0" i="0" u="none" strike="noStrike" cap="none" normalizeH="0" baseline="0" dirty="0" smtClean="0">
              <a:ln>
                <a:noFill/>
              </a:ln>
              <a:solidFill>
                <a:srgbClr val="000000"/>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l-GR" altLang="el-GR" sz="2000" b="0" i="0" u="none" strike="noStrike" cap="none" normalizeH="0" baseline="0" dirty="0" smtClean="0">
              <a:ln>
                <a:noFill/>
              </a:ln>
              <a:solidFill>
                <a:srgbClr val="000000"/>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l-GR" altLang="el-GR" sz="2000" b="0" i="0" u="none" strike="noStrike" cap="none" normalizeH="0" baseline="0" dirty="0" smtClean="0">
              <a:ln>
                <a:noFill/>
              </a:ln>
              <a:solidFill>
                <a:srgbClr val="000000"/>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el-GR" altLang="el-GR" sz="2000" dirty="0">
              <a:solidFill>
                <a:srgbClr val="000000"/>
              </a:solidFill>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l-GR" altLang="el-GR" sz="2000" b="0" i="0" u="none" strike="noStrike" cap="none" normalizeH="0" baseline="0" dirty="0" smtClean="0">
              <a:ln>
                <a:noFill/>
              </a:ln>
              <a:solidFill>
                <a:srgbClr val="000000"/>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Pts val="1000"/>
              <a:buFont typeface="Symbol" panose="05050102010706020507" pitchFamily="18" charset="2"/>
              <a:buChar char="·"/>
              <a:tabLst/>
            </a:pPr>
            <a:r>
              <a:rPr kumimoji="0" lang="el-GR" altLang="el-GR" sz="2000" b="0" i="0" u="none" strike="noStrike" cap="none" normalizeH="0" baseline="0" dirty="0" smtClean="0">
                <a:ln>
                  <a:noFill/>
                </a:ln>
                <a:solidFill>
                  <a:srgbClr val="000000"/>
                </a:solidFill>
                <a:effectLst/>
                <a:latin typeface="Arial" panose="020B0604020202020204" pitchFamily="34" charset="0"/>
              </a:rPr>
              <a:t>Στη συνέχεια σχεδιάζουμε μια τρίτη ευθεία, κάθετη στη δεύτερη ευθεία, πάλι με τη βοήθεια του γνώμονα.</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l-GR" altLang="el-GR" sz="2000" b="0" i="0" u="none" strike="noStrike" cap="none" normalizeH="0" baseline="0" dirty="0" smtClean="0">
              <a:ln>
                <a:noFill/>
              </a:ln>
              <a:solidFill>
                <a:srgbClr val="000000"/>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l-GR" altLang="el-GR" sz="1800" b="0" i="0" u="none" strike="noStrike" cap="none" normalizeH="0" baseline="0" dirty="0" smtClean="0">
              <a:ln>
                <a:noFill/>
              </a:ln>
              <a:solidFill>
                <a:schemeClr val="tx1"/>
              </a:solidFill>
              <a:effectLst/>
              <a:latin typeface="Arial" panose="020B0604020202020204" pitchFamily="34" charset="0"/>
            </a:endParaRPr>
          </a:p>
        </p:txBody>
      </p:sp>
      <p:grpSp>
        <p:nvGrpSpPr>
          <p:cNvPr id="5" name="Group 5"/>
          <p:cNvGrpSpPr>
            <a:grpSpLocks/>
          </p:cNvGrpSpPr>
          <p:nvPr/>
        </p:nvGrpSpPr>
        <p:grpSpPr bwMode="auto">
          <a:xfrm rot="10800000">
            <a:off x="5741386" y="2955415"/>
            <a:ext cx="1142492" cy="1189705"/>
            <a:chOff x="111422405" y="113303458"/>
            <a:chExt cx="635442" cy="721833"/>
          </a:xfrm>
        </p:grpSpPr>
        <p:sp>
          <p:nvSpPr>
            <p:cNvPr id="6" name="Line 6"/>
            <p:cNvSpPr>
              <a:spLocks noChangeShapeType="1"/>
            </p:cNvSpPr>
            <p:nvPr/>
          </p:nvSpPr>
          <p:spPr bwMode="auto">
            <a:xfrm rot="18636518" flipV="1">
              <a:off x="111368405" y="113357458"/>
              <a:ext cx="612000" cy="504000"/>
            </a:xfrm>
            <a:prstGeom prst="line">
              <a:avLst/>
            </a:prstGeom>
            <a:noFill/>
            <a:ln w="9525" algn="ctr">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CCCCCC"/>
                    </a:outerShdw>
                  </a:effectLst>
                </a14:hiddenEffects>
              </a:ext>
            </a:extLst>
          </p:spPr>
          <p:txBody>
            <a:bodyPr vert="horz" wrap="square" lIns="36576" tIns="36576" rIns="36576" bIns="36576" numCol="1" anchor="t" anchorCtr="0" compatLnSpc="1">
              <a:prstTxWarp prst="textNoShape">
                <a:avLst/>
              </a:prstTxWarp>
            </a:bodyPr>
            <a:lstStyle/>
            <a:p>
              <a:endParaRPr lang="el-GR"/>
            </a:p>
          </p:txBody>
        </p:sp>
        <p:sp>
          <p:nvSpPr>
            <p:cNvPr id="7" name="AutoShape 7"/>
            <p:cNvSpPr>
              <a:spLocks noChangeArrowheads="1"/>
            </p:cNvSpPr>
            <p:nvPr/>
          </p:nvSpPr>
          <p:spPr bwMode="auto">
            <a:xfrm>
              <a:off x="111715208" y="113470473"/>
              <a:ext cx="180000" cy="360000"/>
            </a:xfrm>
            <a:prstGeom prst="rtTriangle">
              <a:avLst/>
            </a:prstGeom>
            <a:noFill/>
            <a:ln w="9525" algn="in">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CCCCCC"/>
                    </a:outerShdw>
                  </a:effectLst>
                </a14:hiddenEffects>
              </a:ext>
            </a:extLst>
          </p:spPr>
          <p:txBody>
            <a:bodyPr vert="horz" wrap="square" lIns="36576" tIns="36576" rIns="36576" bIns="36576" numCol="1" anchor="t" anchorCtr="0" compatLnSpc="1">
              <a:prstTxWarp prst="textNoShape">
                <a:avLst/>
              </a:prstTxWarp>
            </a:bodyPr>
            <a:lstStyle/>
            <a:p>
              <a:endParaRPr lang="el-GR"/>
            </a:p>
          </p:txBody>
        </p:sp>
        <p:sp>
          <p:nvSpPr>
            <p:cNvPr id="8" name="Line 8"/>
            <p:cNvSpPr>
              <a:spLocks noChangeShapeType="1"/>
            </p:cNvSpPr>
            <p:nvPr/>
          </p:nvSpPr>
          <p:spPr bwMode="auto">
            <a:xfrm rot="-3179011">
              <a:off x="111697847" y="113665291"/>
              <a:ext cx="324000" cy="396000"/>
            </a:xfrm>
            <a:prstGeom prst="line">
              <a:avLst/>
            </a:prstGeom>
            <a:noFill/>
            <a:ln w="9525" algn="ctr">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CCCCCC"/>
                    </a:outerShdw>
                  </a:effectLst>
                </a14:hiddenEffects>
              </a:ext>
            </a:extLst>
          </p:spPr>
          <p:txBody>
            <a:bodyPr vert="horz" wrap="square" lIns="36576" tIns="36576" rIns="36576" bIns="36576" numCol="1" anchor="t" anchorCtr="0" compatLnSpc="1">
              <a:prstTxWarp prst="textNoShape">
                <a:avLst/>
              </a:prstTxWarp>
            </a:bodyPr>
            <a:lstStyle/>
            <a:p>
              <a:endParaRPr lang="el-GR"/>
            </a:p>
          </p:txBody>
        </p:sp>
      </p:grpSp>
      <p:grpSp>
        <p:nvGrpSpPr>
          <p:cNvPr id="9" name="Group 9"/>
          <p:cNvGrpSpPr>
            <a:grpSpLocks/>
          </p:cNvGrpSpPr>
          <p:nvPr/>
        </p:nvGrpSpPr>
        <p:grpSpPr bwMode="auto">
          <a:xfrm rot="7861460">
            <a:off x="5206575" y="5041797"/>
            <a:ext cx="1483501" cy="1517290"/>
            <a:chOff x="111695775" y="113688150"/>
            <a:chExt cx="972000" cy="936000"/>
          </a:xfrm>
        </p:grpSpPr>
        <p:sp>
          <p:nvSpPr>
            <p:cNvPr id="10" name="Line 10"/>
            <p:cNvSpPr>
              <a:spLocks noChangeShapeType="1"/>
            </p:cNvSpPr>
            <p:nvPr/>
          </p:nvSpPr>
          <p:spPr bwMode="auto">
            <a:xfrm rot="9231" flipV="1">
              <a:off x="111695775" y="113688150"/>
              <a:ext cx="612000" cy="504000"/>
            </a:xfrm>
            <a:prstGeom prst="line">
              <a:avLst/>
            </a:prstGeom>
            <a:noFill/>
            <a:ln w="9525">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CCCCCC"/>
                    </a:outerShdw>
                  </a:effectLst>
                </a14:hiddenEffects>
              </a:ext>
            </a:extLst>
          </p:spPr>
          <p:txBody>
            <a:bodyPr vert="horz" wrap="square" lIns="36576" tIns="36576" rIns="36576" bIns="36576" numCol="1" anchor="t" anchorCtr="0" compatLnSpc="1">
              <a:prstTxWarp prst="textNoShape">
                <a:avLst/>
              </a:prstTxWarp>
            </a:bodyPr>
            <a:lstStyle/>
            <a:p>
              <a:endParaRPr lang="el-GR"/>
            </a:p>
          </p:txBody>
        </p:sp>
        <p:sp>
          <p:nvSpPr>
            <p:cNvPr id="11" name="AutoShape 11"/>
            <p:cNvSpPr>
              <a:spLocks noChangeArrowheads="1"/>
            </p:cNvSpPr>
            <p:nvPr/>
          </p:nvSpPr>
          <p:spPr bwMode="auto">
            <a:xfrm rot="2963482">
              <a:off x="111893775" y="113886150"/>
              <a:ext cx="180000" cy="360000"/>
            </a:xfrm>
            <a:prstGeom prst="rtTriangle">
              <a:avLst/>
            </a:prstGeom>
            <a:noFill/>
            <a:ln w="9525" algn="in">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CCCCCC"/>
                    </a:outerShdw>
                  </a:effectLst>
                </a14:hiddenEffects>
              </a:ext>
            </a:extLst>
          </p:spPr>
          <p:txBody>
            <a:bodyPr vert="horz" wrap="square" lIns="36576" tIns="36576" rIns="36576" bIns="36576" numCol="1" anchor="t" anchorCtr="0" compatLnSpc="1">
              <a:prstTxWarp prst="textNoShape">
                <a:avLst/>
              </a:prstTxWarp>
            </a:bodyPr>
            <a:lstStyle/>
            <a:p>
              <a:endParaRPr lang="el-GR"/>
            </a:p>
          </p:txBody>
        </p:sp>
        <p:sp>
          <p:nvSpPr>
            <p:cNvPr id="12" name="Line 12"/>
            <p:cNvSpPr>
              <a:spLocks noChangeShapeType="1"/>
            </p:cNvSpPr>
            <p:nvPr/>
          </p:nvSpPr>
          <p:spPr bwMode="auto">
            <a:xfrm>
              <a:off x="111749604" y="114064232"/>
              <a:ext cx="486171" cy="559918"/>
            </a:xfrm>
            <a:prstGeom prst="line">
              <a:avLst/>
            </a:prstGeom>
            <a:noFill/>
            <a:ln w="9525">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CCCCCC"/>
                    </a:outerShdw>
                  </a:effectLst>
                </a14:hiddenEffects>
              </a:ext>
            </a:extLst>
          </p:spPr>
          <p:txBody>
            <a:bodyPr vert="horz" wrap="square" lIns="36576" tIns="36576" rIns="36576" bIns="36576" numCol="1" anchor="t" anchorCtr="0" compatLnSpc="1">
              <a:prstTxWarp prst="textNoShape">
                <a:avLst/>
              </a:prstTxWarp>
            </a:bodyPr>
            <a:lstStyle/>
            <a:p>
              <a:endParaRPr lang="el-GR"/>
            </a:p>
          </p:txBody>
        </p:sp>
        <p:sp>
          <p:nvSpPr>
            <p:cNvPr id="13" name="Line 13"/>
            <p:cNvSpPr>
              <a:spLocks noChangeShapeType="1"/>
            </p:cNvSpPr>
            <p:nvPr/>
          </p:nvSpPr>
          <p:spPr bwMode="auto">
            <a:xfrm rot="21573779" flipV="1">
              <a:off x="112055775" y="114120150"/>
              <a:ext cx="612000" cy="504000"/>
            </a:xfrm>
            <a:prstGeom prst="line">
              <a:avLst/>
            </a:prstGeom>
            <a:noFill/>
            <a:ln w="9525" algn="ctr">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CCCCCC"/>
                    </a:outerShdw>
                  </a:effectLst>
                </a14:hiddenEffects>
              </a:ext>
            </a:extLst>
          </p:spPr>
          <p:txBody>
            <a:bodyPr vert="horz" wrap="square" lIns="36576" tIns="36576" rIns="36576" bIns="36576" numCol="1" anchor="t" anchorCtr="0" compatLnSpc="1">
              <a:prstTxWarp prst="textNoShape">
                <a:avLst/>
              </a:prstTxWarp>
            </a:bodyPr>
            <a:lstStyle/>
            <a:p>
              <a:endParaRPr lang="el-GR"/>
            </a:p>
          </p:txBody>
        </p:sp>
        <p:sp>
          <p:nvSpPr>
            <p:cNvPr id="14" name="AutoShape 14"/>
            <p:cNvSpPr>
              <a:spLocks noChangeArrowheads="1"/>
            </p:cNvSpPr>
            <p:nvPr/>
          </p:nvSpPr>
          <p:spPr bwMode="auto">
            <a:xfrm rot="2856366" flipH="1">
              <a:off x="112145775" y="114174150"/>
              <a:ext cx="180000" cy="360000"/>
            </a:xfrm>
            <a:prstGeom prst="rtTriangle">
              <a:avLst/>
            </a:prstGeom>
            <a:noFill/>
            <a:ln w="9525" algn="in">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CCCCCC"/>
                    </a:outerShdw>
                  </a:effectLst>
                </a14:hiddenEffects>
              </a:ext>
            </a:extLst>
          </p:spPr>
          <p:txBody>
            <a:bodyPr vert="horz" wrap="square" lIns="36576" tIns="36576" rIns="36576" bIns="36576" numCol="1" anchor="t" anchorCtr="0" compatLnSpc="1">
              <a:prstTxWarp prst="textNoShape">
                <a:avLst/>
              </a:prstTxWarp>
            </a:bodyPr>
            <a:lstStyle/>
            <a:p>
              <a:endParaRPr lang="el-GR"/>
            </a:p>
          </p:txBody>
        </p:sp>
      </p:grpSp>
      <p:cxnSp>
        <p:nvCxnSpPr>
          <p:cNvPr id="16" name="Ευθεία γραμμή σύνδεσης 15"/>
          <p:cNvCxnSpPr/>
          <p:nvPr/>
        </p:nvCxnSpPr>
        <p:spPr>
          <a:xfrm>
            <a:off x="7690786" y="1475117"/>
            <a:ext cx="8626" cy="793630"/>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67760950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2"/>
          <p:cNvSpPr txBox="1">
            <a:spLocks noChangeArrowheads="1"/>
          </p:cNvSpPr>
          <p:nvPr/>
        </p:nvSpPr>
        <p:spPr bwMode="auto">
          <a:xfrm>
            <a:off x="220423" y="318489"/>
            <a:ext cx="10942158" cy="5478462"/>
          </a:xfrm>
          <a:prstGeom prst="rect">
            <a:avLst/>
          </a:prstGeom>
          <a:noFill/>
          <a:ln w="6350" algn="in">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CCCCCC"/>
                  </a:outerShdw>
                </a:effectLst>
              </a14:hiddenEffects>
            </a:ext>
          </a:extLst>
        </p:spPr>
        <p:txBody>
          <a:bodyPr vert="horz" wrap="square" lIns="36576" tIns="36576" rIns="36576" bIns="36576"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l-GR" altLang="el-GR" sz="2000" b="1" i="0" u="none" strike="noStrike" cap="none" normalizeH="0" baseline="0" dirty="0" smtClean="0">
                <a:ln>
                  <a:noFill/>
                </a:ln>
                <a:solidFill>
                  <a:srgbClr val="000000"/>
                </a:solidFill>
                <a:effectLst/>
                <a:latin typeface="Arial" panose="020B0604020202020204" pitchFamily="34" charset="0"/>
              </a:rPr>
              <a:t>Κεφάλαιο  30 </a:t>
            </a:r>
            <a:r>
              <a:rPr kumimoji="0" lang="en-US" altLang="el-GR" sz="2000" b="1" i="0" u="none" strike="noStrike" cap="none" normalizeH="0" baseline="0" dirty="0" smtClean="0">
                <a:ln>
                  <a:noFill/>
                </a:ln>
                <a:solidFill>
                  <a:srgbClr val="000000"/>
                </a:solidFill>
                <a:effectLst/>
                <a:latin typeface="Arial" panose="020B0604020202020204" pitchFamily="34" charset="0"/>
              </a:rPr>
              <a:t>«</a:t>
            </a:r>
            <a:r>
              <a:rPr kumimoji="0" lang="el-GR" altLang="el-GR" sz="2000" b="1" i="0" u="none" strike="noStrike" cap="none" normalizeH="0" baseline="0" dirty="0" smtClean="0">
                <a:ln>
                  <a:noFill/>
                </a:ln>
                <a:solidFill>
                  <a:srgbClr val="000000"/>
                </a:solidFill>
                <a:effectLst/>
                <a:latin typeface="Arial" panose="020B0604020202020204" pitchFamily="34" charset="0"/>
              </a:rPr>
              <a:t>Διακρίνω το περίγραμμα από την επιφάνεια </a:t>
            </a:r>
            <a:r>
              <a:rPr kumimoji="0" lang="en-US" altLang="el-GR" sz="2000" b="1" i="0" u="none" strike="noStrike" cap="none" normalizeH="0" baseline="0" dirty="0" smtClean="0">
                <a:ln>
                  <a:noFill/>
                </a:ln>
                <a:solidFill>
                  <a:srgbClr val="000000"/>
                </a:solidFill>
                <a:effectLst/>
                <a:latin typeface="Arial" panose="020B0604020202020204" pitchFamily="34" charset="0"/>
              </a:rPr>
              <a:t>»</a:t>
            </a:r>
            <a:endParaRPr kumimoji="0" lang="el-GR" altLang="el-GR" sz="2000" b="1" i="0" u="none" strike="noStrike" cap="none" normalizeH="0" baseline="0" dirty="0" smtClean="0">
              <a:ln>
                <a:noFill/>
              </a:ln>
              <a:solidFill>
                <a:srgbClr val="000000"/>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l-GR" altLang="el-GR" sz="2000" b="0" i="0" u="none" strike="noStrike" cap="none" normalizeH="0" baseline="0" dirty="0" smtClean="0">
                <a:ln>
                  <a:noFill/>
                </a:ln>
                <a:solidFill>
                  <a:srgbClr val="000000"/>
                </a:solidFill>
                <a:effectLst/>
                <a:latin typeface="Arial" panose="020B0604020202020204" pitchFamily="34" charset="0"/>
              </a:rPr>
              <a:t>Έμαθα ότι:</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l-GR" altLang="el-GR" sz="2000" b="0" i="0" u="none" strike="noStrike" cap="none" normalizeH="0" baseline="0" dirty="0" smtClean="0">
              <a:ln>
                <a:noFill/>
              </a:ln>
              <a:solidFill>
                <a:srgbClr val="000000"/>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l-GR" altLang="el-GR" sz="2000" b="0" i="0" u="none" strike="noStrike" cap="none" normalizeH="0" baseline="0" dirty="0" smtClean="0">
                <a:ln>
                  <a:noFill/>
                </a:ln>
                <a:solidFill>
                  <a:srgbClr val="000000"/>
                </a:solidFill>
                <a:effectLst/>
                <a:latin typeface="Arial" panose="020B0604020202020204" pitchFamily="34" charset="0"/>
              </a:rPr>
              <a:t>Στη Γεωμετρία υπάρχουν δύο βασικές έννοιες τις οποίες δεν πρέπει να μπερδεύουμε:</a:t>
            </a:r>
            <a:r>
              <a:rPr kumimoji="0" lang="en-US" altLang="el-GR" sz="2000" b="0" i="0" u="none" strike="noStrike" cap="none" normalizeH="0" baseline="0" dirty="0" smtClean="0">
                <a:ln>
                  <a:noFill/>
                </a:ln>
                <a:solidFill>
                  <a:srgbClr val="000000"/>
                </a:solidFill>
                <a:effectLst/>
                <a:latin typeface="Arial" panose="020B0604020202020204" pitchFamily="34" charset="0"/>
              </a:rPr>
              <a:t> </a:t>
            </a:r>
            <a:r>
              <a:rPr kumimoji="0" lang="el-GR" altLang="el-GR" sz="2000" b="0" i="0" u="none" strike="noStrike" cap="none" normalizeH="0" baseline="0" dirty="0" smtClean="0">
                <a:ln>
                  <a:noFill/>
                </a:ln>
                <a:solidFill>
                  <a:srgbClr val="000000"/>
                </a:solidFill>
                <a:effectLst/>
                <a:latin typeface="Arial" panose="020B0604020202020204" pitchFamily="34" charset="0"/>
              </a:rPr>
              <a:t> το </a:t>
            </a:r>
            <a:r>
              <a:rPr kumimoji="0" lang="el-GR" altLang="el-GR" sz="2000" b="1" i="0" u="none" strike="noStrike" cap="none" normalizeH="0" baseline="0" dirty="0" smtClean="0">
                <a:ln>
                  <a:noFill/>
                </a:ln>
                <a:solidFill>
                  <a:srgbClr val="000000"/>
                </a:solidFill>
                <a:effectLst/>
                <a:latin typeface="Arial" panose="020B0604020202020204" pitchFamily="34" charset="0"/>
              </a:rPr>
              <a:t>περίγραμμα </a:t>
            </a:r>
            <a:r>
              <a:rPr kumimoji="0" lang="el-GR" altLang="el-GR" sz="2000" b="0" i="0" u="none" strike="noStrike" cap="none" normalizeH="0" baseline="0" dirty="0" smtClean="0">
                <a:ln>
                  <a:noFill/>
                </a:ln>
                <a:solidFill>
                  <a:srgbClr val="000000"/>
                </a:solidFill>
                <a:effectLst/>
                <a:latin typeface="Arial" panose="020B0604020202020204" pitchFamily="34" charset="0"/>
              </a:rPr>
              <a:t>και η </a:t>
            </a:r>
            <a:r>
              <a:rPr kumimoji="0" lang="el-GR" altLang="el-GR" sz="2000" b="1" i="0" u="none" strike="noStrike" cap="none" normalizeH="0" baseline="0" dirty="0" smtClean="0">
                <a:ln>
                  <a:noFill/>
                </a:ln>
                <a:solidFill>
                  <a:srgbClr val="000000"/>
                </a:solidFill>
                <a:effectLst/>
                <a:latin typeface="Arial" panose="020B0604020202020204" pitchFamily="34" charset="0"/>
              </a:rPr>
              <a:t>επιφάνεια</a:t>
            </a:r>
            <a:r>
              <a:rPr kumimoji="0" lang="el-GR" altLang="el-GR" sz="2000" b="0" i="0" u="none" strike="noStrike" cap="none" normalizeH="0" baseline="0" dirty="0" smtClean="0">
                <a:ln>
                  <a:noFill/>
                </a:ln>
                <a:solidFill>
                  <a:srgbClr val="000000"/>
                </a:solidFill>
                <a:effectLst/>
                <a:latin typeface="Arial" panose="020B0604020202020204" pitchFamily="34" charset="0"/>
              </a:rPr>
              <a:t>.</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l-GR" altLang="el-GR" sz="2000" b="0" i="0" u="sng" strike="noStrike" cap="none" normalizeH="0" baseline="0" dirty="0" smtClean="0">
              <a:ln>
                <a:noFill/>
              </a:ln>
              <a:solidFill>
                <a:srgbClr val="000000"/>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Pts val="1000"/>
              <a:tabLst/>
            </a:pPr>
            <a:r>
              <a:rPr kumimoji="0" lang="el-GR" altLang="el-GR" sz="2000" b="1" i="0" u="none" strike="noStrike" cap="none" normalizeH="0" baseline="0" dirty="0" smtClean="0">
                <a:ln>
                  <a:noFill/>
                </a:ln>
                <a:solidFill>
                  <a:srgbClr val="000000"/>
                </a:solidFill>
                <a:effectLst/>
                <a:latin typeface="Arial" panose="020B0604020202020204" pitchFamily="34" charset="0"/>
              </a:rPr>
              <a:t>Περίγραμμα </a:t>
            </a:r>
            <a:r>
              <a:rPr kumimoji="0" lang="el-GR" altLang="el-GR" sz="2000" b="0" i="0" u="none" strike="noStrike" cap="none" normalizeH="0" baseline="0" dirty="0" smtClean="0">
                <a:ln>
                  <a:noFill/>
                </a:ln>
                <a:solidFill>
                  <a:srgbClr val="000000"/>
                </a:solidFill>
                <a:effectLst/>
                <a:latin typeface="Arial" panose="020B0604020202020204" pitchFamily="34" charset="0"/>
              </a:rPr>
              <a:t>είναι το σύνολο των πλευρών ενός σχήματος.</a:t>
            </a:r>
            <a:endParaRPr kumimoji="0" lang="el-GR" altLang="el-GR" sz="2000" b="0" i="0" u="sng" strike="noStrike" cap="none" normalizeH="0" baseline="0" dirty="0" smtClean="0">
              <a:ln>
                <a:noFill/>
              </a:ln>
              <a:solidFill>
                <a:srgbClr val="000000"/>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l-GR" altLang="el-GR" sz="2000" b="0" i="0" u="sng" strike="noStrike" cap="none" normalizeH="0" baseline="0" dirty="0" smtClean="0">
              <a:ln>
                <a:noFill/>
              </a:ln>
              <a:solidFill>
                <a:srgbClr val="000000"/>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Pts val="1000"/>
              <a:tabLst/>
            </a:pPr>
            <a:r>
              <a:rPr kumimoji="0" lang="el-GR" altLang="el-GR" sz="2000" b="1" i="0" u="none" strike="noStrike" cap="none" normalizeH="0" baseline="0" dirty="0" smtClean="0">
                <a:ln>
                  <a:noFill/>
                </a:ln>
                <a:solidFill>
                  <a:srgbClr val="000000"/>
                </a:solidFill>
                <a:effectLst/>
                <a:latin typeface="Arial" panose="020B0604020202020204" pitchFamily="34" charset="0"/>
              </a:rPr>
              <a:t>Επιφάνεια </a:t>
            </a:r>
            <a:r>
              <a:rPr kumimoji="0" lang="el-GR" altLang="el-GR" sz="2000" b="0" i="0" u="none" strike="noStrike" cap="none" normalizeH="0" baseline="0" dirty="0" smtClean="0">
                <a:ln>
                  <a:noFill/>
                </a:ln>
                <a:solidFill>
                  <a:srgbClr val="000000"/>
                </a:solidFill>
                <a:effectLst/>
                <a:latin typeface="Arial" panose="020B0604020202020204" pitchFamily="34" charset="0"/>
              </a:rPr>
              <a:t>λέγεται η περιοχή την οποία καλύπτει ένα σχήμα.</a:t>
            </a:r>
            <a:endParaRPr kumimoji="0" lang="el-GR" altLang="el-GR" sz="2000" b="0" i="0" u="none" strike="noStrike" cap="none" normalizeH="0" baseline="0" dirty="0" smtClean="0">
              <a:ln>
                <a:noFill/>
              </a:ln>
              <a:solidFill>
                <a:schemeClr val="tx1"/>
              </a:solidFill>
              <a:effectLst/>
              <a:latin typeface="Arial" panose="020B0604020202020204" pitchFamily="34" charset="0"/>
            </a:endParaRPr>
          </a:p>
        </p:txBody>
      </p:sp>
      <p:grpSp>
        <p:nvGrpSpPr>
          <p:cNvPr id="3" name="Group 3"/>
          <p:cNvGrpSpPr>
            <a:grpSpLocks/>
          </p:cNvGrpSpPr>
          <p:nvPr/>
        </p:nvGrpSpPr>
        <p:grpSpPr bwMode="auto">
          <a:xfrm>
            <a:off x="7196317" y="2141927"/>
            <a:ext cx="2379003" cy="1472541"/>
            <a:chOff x="111623775" y="106416150"/>
            <a:chExt cx="1296000" cy="1044000"/>
          </a:xfrm>
        </p:grpSpPr>
        <p:sp>
          <p:nvSpPr>
            <p:cNvPr id="4" name="Text Box 4"/>
            <p:cNvSpPr txBox="1">
              <a:spLocks noChangeArrowheads="1"/>
            </p:cNvSpPr>
            <p:nvPr/>
          </p:nvSpPr>
          <p:spPr bwMode="auto">
            <a:xfrm>
              <a:off x="111623775" y="106416150"/>
              <a:ext cx="1296000" cy="1044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CCCCCC"/>
                    </a:outerShdw>
                  </a:effectLst>
                </a14:hiddenEffects>
              </a:ext>
            </a:extLst>
          </p:spPr>
          <p:txBody>
            <a:bodyPr vert="horz" wrap="square" lIns="36576" tIns="36576" rIns="36576" bIns="36576"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l-GR" altLang="el-GR" sz="1800" b="0" i="0" u="none" strike="noStrike" cap="none" normalizeH="0" baseline="0" smtClean="0">
                <a:ln>
                  <a:noFill/>
                </a:ln>
                <a:solidFill>
                  <a:schemeClr val="tx1"/>
                </a:solidFill>
                <a:effectLst/>
                <a:latin typeface="Arial" panose="020B0604020202020204" pitchFamily="34" charset="0"/>
              </a:endParaRPr>
            </a:p>
          </p:txBody>
        </p:sp>
        <p:sp>
          <p:nvSpPr>
            <p:cNvPr id="5" name="Rectangle 5"/>
            <p:cNvSpPr>
              <a:spLocks noChangeArrowheads="1"/>
            </p:cNvSpPr>
            <p:nvPr/>
          </p:nvSpPr>
          <p:spPr bwMode="auto">
            <a:xfrm>
              <a:off x="111947775" y="106524150"/>
              <a:ext cx="576000" cy="324000"/>
            </a:xfrm>
            <a:prstGeom prst="rect">
              <a:avLst/>
            </a:prstGeom>
            <a:noFill/>
            <a:ln w="28575" algn="in">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CCCCCC"/>
                    </a:outerShdw>
                  </a:effectLst>
                </a14:hiddenEffects>
              </a:ext>
            </a:extLst>
          </p:spPr>
          <p:txBody>
            <a:bodyPr vert="horz" wrap="square" lIns="36576" tIns="36576" rIns="36576" bIns="36576" numCol="1" anchor="t" anchorCtr="0" compatLnSpc="1">
              <a:prstTxWarp prst="textNoShape">
                <a:avLst/>
              </a:prstTxWarp>
            </a:bodyPr>
            <a:lstStyle/>
            <a:p>
              <a:endParaRPr lang="el-GR"/>
            </a:p>
          </p:txBody>
        </p:sp>
        <p:sp>
          <p:nvSpPr>
            <p:cNvPr id="6" name="Rectangle 6"/>
            <p:cNvSpPr>
              <a:spLocks noChangeArrowheads="1"/>
            </p:cNvSpPr>
            <p:nvPr/>
          </p:nvSpPr>
          <p:spPr bwMode="auto">
            <a:xfrm>
              <a:off x="111947775" y="107028150"/>
              <a:ext cx="576000" cy="324000"/>
            </a:xfrm>
            <a:prstGeom prst="rect">
              <a:avLst/>
            </a:prstGeom>
            <a:solidFill>
              <a:srgbClr val="FFCC00"/>
            </a:solidFill>
            <a:ln>
              <a:noFill/>
            </a:ln>
            <a:effectLst/>
            <a:extLst>
              <a:ext uri="{91240B29-F687-4F45-9708-019B960494DF}">
                <a14:hiddenLine xmlns:a14="http://schemas.microsoft.com/office/drawing/2010/main" w="2857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CCCCCC"/>
                    </a:outerShdw>
                  </a:effectLst>
                </a14:hiddenEffects>
              </a:ext>
            </a:extLst>
          </p:spPr>
          <p:txBody>
            <a:bodyPr vert="horz" wrap="square" lIns="36576" tIns="36576" rIns="36576" bIns="36576" numCol="1" anchor="t" anchorCtr="0" compatLnSpc="1">
              <a:prstTxWarp prst="textNoShape">
                <a:avLst/>
              </a:prstTxWarp>
            </a:bodyPr>
            <a:lstStyle/>
            <a:p>
              <a:endParaRPr lang="el-GR"/>
            </a:p>
          </p:txBody>
        </p:sp>
      </p:grpSp>
    </p:spTree>
    <p:extLst>
      <p:ext uri="{BB962C8B-B14F-4D97-AF65-F5344CB8AC3E}">
        <p14:creationId xmlns:p14="http://schemas.microsoft.com/office/powerpoint/2010/main" val="25552967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2"/>
          <p:cNvSpPr txBox="1">
            <a:spLocks noChangeArrowheads="1"/>
          </p:cNvSpPr>
          <p:nvPr/>
        </p:nvSpPr>
        <p:spPr bwMode="auto">
          <a:xfrm>
            <a:off x="139670" y="0"/>
            <a:ext cx="10091258" cy="6728604"/>
          </a:xfrm>
          <a:prstGeom prst="rect">
            <a:avLst/>
          </a:prstGeom>
          <a:noFill/>
          <a:ln w="12700" algn="in">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CCCCCC"/>
                  </a:outerShdw>
                </a:effectLst>
              </a14:hiddenEffects>
            </a:ext>
          </a:extLst>
        </p:spPr>
        <p:txBody>
          <a:bodyPr vert="horz" wrap="square" lIns="36576" tIns="36576" rIns="36576" bIns="36576"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l-GR" altLang="el-GR" sz="1600" b="1" i="0" u="none" strike="noStrike" cap="none" normalizeH="0" baseline="0" dirty="0" smtClean="0">
                <a:ln>
                  <a:noFill/>
                </a:ln>
                <a:solidFill>
                  <a:srgbClr val="000000"/>
                </a:solidFill>
                <a:effectLst/>
                <a:latin typeface="Arial" panose="020B0604020202020204" pitchFamily="34" charset="0"/>
              </a:rPr>
              <a:t>Κεφάλαιο 31 </a:t>
            </a:r>
            <a:r>
              <a:rPr kumimoji="0" lang="en-US" altLang="el-GR" sz="1600" b="1" i="0" u="none" strike="noStrike" cap="none" normalizeH="0" baseline="0" dirty="0" smtClean="0">
                <a:ln>
                  <a:noFill/>
                </a:ln>
                <a:solidFill>
                  <a:srgbClr val="000000"/>
                </a:solidFill>
                <a:effectLst/>
                <a:latin typeface="Arial" panose="020B0604020202020204" pitchFamily="34" charset="0"/>
              </a:rPr>
              <a:t> «</a:t>
            </a:r>
            <a:r>
              <a:rPr kumimoji="0" lang="el-GR" altLang="el-GR" sz="1600" b="1" i="0" u="none" strike="noStrike" cap="none" normalizeH="0" baseline="0" dirty="0" smtClean="0">
                <a:ln>
                  <a:noFill/>
                </a:ln>
                <a:solidFill>
                  <a:srgbClr val="000000"/>
                </a:solidFill>
                <a:effectLst/>
                <a:latin typeface="Arial" panose="020B0604020202020204" pitchFamily="34" charset="0"/>
              </a:rPr>
              <a:t>Μετρώ την επιφάνεια, βρίσκω το εμβαδόν</a:t>
            </a:r>
            <a:r>
              <a:rPr kumimoji="0" lang="en-US" altLang="el-GR" sz="1600" b="1" i="0" u="none" strike="noStrike" cap="none" normalizeH="0" baseline="0" dirty="0" smtClean="0">
                <a:ln>
                  <a:noFill/>
                </a:ln>
                <a:solidFill>
                  <a:srgbClr val="000000"/>
                </a:solidFill>
                <a:effectLst/>
                <a:latin typeface="Arial" panose="020B0604020202020204" pitchFamily="34" charset="0"/>
              </a:rPr>
              <a:t>»</a:t>
            </a:r>
            <a:endParaRPr kumimoji="0" lang="el-GR" altLang="el-GR" sz="1600" b="1" i="0" u="none" strike="noStrike" cap="none" normalizeH="0" baseline="0" dirty="0" smtClean="0">
              <a:ln>
                <a:noFill/>
              </a:ln>
              <a:solidFill>
                <a:srgbClr val="000000"/>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l-GR" altLang="el-GR" sz="1600" b="0" i="0" u="none" strike="noStrike" cap="none" normalizeH="0" baseline="0" dirty="0" smtClean="0">
                <a:ln>
                  <a:noFill/>
                </a:ln>
                <a:solidFill>
                  <a:srgbClr val="000000"/>
                </a:solidFill>
                <a:effectLst/>
                <a:latin typeface="Arial" panose="020B0604020202020204" pitchFamily="34" charset="0"/>
              </a:rPr>
              <a:t>Έμαθα ότι:</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l-GR" altLang="el-GR" sz="1600" b="0" i="0" u="none" strike="noStrike" cap="none" normalizeH="0" baseline="0" dirty="0" smtClean="0">
              <a:ln>
                <a:noFill/>
              </a:ln>
              <a:solidFill>
                <a:srgbClr val="000000"/>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Pts val="1000"/>
              <a:buFont typeface="Symbol" panose="05050102010706020507" pitchFamily="18" charset="2"/>
              <a:buChar char="·"/>
              <a:tabLst/>
            </a:pPr>
            <a:r>
              <a:rPr kumimoji="0" lang="el-GR" altLang="el-GR" sz="1600" b="1" i="0" u="none" strike="noStrike" cap="none" normalizeH="0" baseline="0" dirty="0" smtClean="0">
                <a:ln>
                  <a:noFill/>
                </a:ln>
                <a:solidFill>
                  <a:srgbClr val="000000"/>
                </a:solidFill>
                <a:effectLst/>
                <a:latin typeface="Arial" panose="020B0604020202020204" pitchFamily="34" charset="0"/>
              </a:rPr>
              <a:t>Όταν μετράω την επιφάνεια, βρίσκω το εμβαδόν ενός σχήματος</a:t>
            </a:r>
            <a:endParaRPr kumimoji="0" lang="el-GR" altLang="el-GR" sz="1600" b="1" i="0" u="sng" strike="noStrike" cap="none" normalizeH="0" baseline="0" dirty="0" smtClean="0">
              <a:ln>
                <a:noFill/>
              </a:ln>
              <a:solidFill>
                <a:srgbClr val="000000"/>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Pts val="1000"/>
              <a:buFont typeface="Symbol" panose="05050102010706020507" pitchFamily="18" charset="2"/>
              <a:buChar char="·"/>
              <a:tabLst/>
            </a:pPr>
            <a:r>
              <a:rPr kumimoji="0" lang="el-GR" altLang="el-GR" sz="1600" b="0" i="0" u="none" strike="noStrike" cap="none" normalizeH="0" baseline="0" dirty="0" smtClean="0">
                <a:ln>
                  <a:noFill/>
                </a:ln>
                <a:solidFill>
                  <a:srgbClr val="000000"/>
                </a:solidFill>
                <a:effectLst/>
                <a:latin typeface="Arial" panose="020B0604020202020204" pitchFamily="34" charset="0"/>
              </a:rPr>
              <a:t>Η βασική μονάδα μέτρησης της επιφάνειας είναι το τετραγωνικό μέτρο. Το γράφουμε: τ.μ. και είναι ένα τετράγωνο με μήκος πλευράς ένα μέτρο.</a:t>
            </a:r>
          </a:p>
          <a:p>
            <a:pPr marL="0" marR="0" lvl="0" indent="0" algn="l" defTabSz="914400" rtl="0" eaLnBrk="0" fontAlgn="base" latinLnBrk="0" hangingPunct="0">
              <a:lnSpc>
                <a:spcPct val="100000"/>
              </a:lnSpc>
              <a:spcBef>
                <a:spcPct val="0"/>
              </a:spcBef>
              <a:spcAft>
                <a:spcPct val="0"/>
              </a:spcAft>
              <a:buClrTx/>
              <a:buSzPts val="1000"/>
              <a:buFont typeface="Symbol" panose="05050102010706020507" pitchFamily="18" charset="2"/>
              <a:buChar char="·"/>
              <a:tabLst/>
            </a:pPr>
            <a:r>
              <a:rPr kumimoji="0" lang="el-GR" altLang="el-GR" sz="1600" b="0" i="0" u="none" strike="noStrike" cap="none" normalizeH="0" baseline="0" dirty="0" smtClean="0">
                <a:ln>
                  <a:noFill/>
                </a:ln>
                <a:solidFill>
                  <a:srgbClr val="000000"/>
                </a:solidFill>
                <a:effectLst/>
                <a:latin typeface="Arial" panose="020B0604020202020204" pitchFamily="34" charset="0"/>
              </a:rPr>
              <a:t>Αν χωρίσουμε τις πλευρές του τετραγωνικού μέτρου σε δεκατόμετρα (κάθε πλευρά 10 δεκατόμετρα) και σχεδιάσουμε όλα τα τετράγωνα που σχηματίζονται, θα δούμε ότι σχηματίζονται 100 τετράγωνα που το καθένα έχει πλευρά με μήκος ένα δεκατόμετρο. Αυτά τα τετράγωνα ονομάζονται τετραγωνικά δεκατόμετρα: </a:t>
            </a:r>
            <a:r>
              <a:rPr kumimoji="0" lang="el-GR" altLang="el-GR" sz="1600" b="0" i="0" u="none" strike="noStrike" cap="none" normalizeH="0" baseline="0" dirty="0" err="1" smtClean="0">
                <a:ln>
                  <a:noFill/>
                </a:ln>
                <a:solidFill>
                  <a:srgbClr val="000000"/>
                </a:solidFill>
                <a:effectLst/>
                <a:latin typeface="Arial" panose="020B0604020202020204" pitchFamily="34" charset="0"/>
              </a:rPr>
              <a:t>τ.δεκ</a:t>
            </a:r>
            <a:r>
              <a:rPr kumimoji="0" lang="el-GR" altLang="el-GR" sz="1600" b="0" i="0" u="none" strike="noStrike" cap="none" normalizeH="0" baseline="0" dirty="0" smtClean="0">
                <a:ln>
                  <a:noFill/>
                </a:ln>
                <a:solidFill>
                  <a:srgbClr val="000000"/>
                </a:solidFill>
                <a:effectLst/>
                <a:latin typeface="Arial" panose="020B0604020202020204" pitchFamily="34" charset="0"/>
              </a:rPr>
              <a:t>.</a:t>
            </a:r>
          </a:p>
          <a:p>
            <a:pPr marL="0" marR="0" lvl="0" indent="0" algn="ctr" defTabSz="914400" rtl="0" eaLnBrk="0" fontAlgn="base" latinLnBrk="0" hangingPunct="0">
              <a:lnSpc>
                <a:spcPct val="100000"/>
              </a:lnSpc>
              <a:spcBef>
                <a:spcPct val="0"/>
              </a:spcBef>
              <a:spcAft>
                <a:spcPct val="0"/>
              </a:spcAft>
              <a:buClrTx/>
              <a:buSzTx/>
              <a:buFontTx/>
              <a:buNone/>
              <a:tabLst/>
            </a:pPr>
            <a:r>
              <a:rPr kumimoji="0" lang="el-GR" altLang="el-GR" sz="1600" b="0" i="0" u="none" strike="noStrike" cap="none" normalizeH="0" baseline="0" dirty="0" smtClean="0">
                <a:ln>
                  <a:noFill/>
                </a:ln>
                <a:solidFill>
                  <a:srgbClr val="000000"/>
                </a:solidFill>
                <a:effectLst/>
                <a:latin typeface="Arial" panose="020B0604020202020204" pitchFamily="34" charset="0"/>
              </a:rPr>
              <a:t>	</a:t>
            </a:r>
            <a:r>
              <a:rPr kumimoji="0" lang="el-GR" altLang="el-GR" sz="1600" b="1" i="0" u="none" strike="noStrike" cap="none" normalizeH="0" baseline="0" dirty="0" smtClean="0">
                <a:ln>
                  <a:noFill/>
                </a:ln>
                <a:solidFill>
                  <a:srgbClr val="000000"/>
                </a:solidFill>
                <a:effectLst/>
                <a:latin typeface="Arial" panose="020B0604020202020204" pitchFamily="34" charset="0"/>
              </a:rPr>
              <a:t>1 τ.μ. = 100 </a:t>
            </a:r>
            <a:r>
              <a:rPr kumimoji="0" lang="el-GR" altLang="el-GR" sz="1600" b="1" i="0" u="none" strike="noStrike" cap="none" normalizeH="0" baseline="0" dirty="0" err="1" smtClean="0">
                <a:ln>
                  <a:noFill/>
                </a:ln>
                <a:solidFill>
                  <a:srgbClr val="000000"/>
                </a:solidFill>
                <a:effectLst/>
                <a:latin typeface="Arial" panose="020B0604020202020204" pitchFamily="34" charset="0"/>
              </a:rPr>
              <a:t>τ.δεκ</a:t>
            </a:r>
            <a:r>
              <a:rPr kumimoji="0" lang="el-GR" altLang="el-GR" sz="1600" b="1" i="0" u="none" strike="noStrike" cap="none" normalizeH="0" baseline="0" dirty="0" smtClean="0">
                <a:ln>
                  <a:noFill/>
                </a:ln>
                <a:solidFill>
                  <a:srgbClr val="000000"/>
                </a:solidFill>
                <a:effectLst/>
                <a:latin typeface="Arial" panose="020B0604020202020204" pitchFamily="34" charset="0"/>
              </a:rPr>
              <a:t>.</a:t>
            </a:r>
          </a:p>
          <a:p>
            <a:pPr marL="0" marR="0" lvl="0" indent="0" algn="l" defTabSz="914400" rtl="0" eaLnBrk="0" fontAlgn="base" latinLnBrk="0" hangingPunct="0">
              <a:lnSpc>
                <a:spcPct val="100000"/>
              </a:lnSpc>
              <a:spcBef>
                <a:spcPct val="0"/>
              </a:spcBef>
              <a:spcAft>
                <a:spcPct val="0"/>
              </a:spcAft>
              <a:buClrTx/>
              <a:buSzPts val="1000"/>
              <a:buFont typeface="Symbol" panose="05050102010706020507" pitchFamily="18" charset="2"/>
              <a:buChar char="·"/>
              <a:tabLst/>
            </a:pPr>
            <a:r>
              <a:rPr kumimoji="0" lang="el-GR" altLang="el-GR" sz="1600" b="0" i="0" u="none" strike="noStrike" cap="none" normalizeH="0" baseline="0" dirty="0" smtClean="0">
                <a:ln>
                  <a:noFill/>
                </a:ln>
                <a:solidFill>
                  <a:srgbClr val="000000"/>
                </a:solidFill>
                <a:effectLst/>
                <a:latin typeface="Arial" panose="020B0604020202020204" pitchFamily="34" charset="0"/>
              </a:rPr>
              <a:t>Αντίστοιχα, αν χωρίσουμε τις πλευρές του τετραγωνικού δεκατόμετρου σε εκατοστά (κάθε πλευρά 10 εκατοστά) και σχεδιάσουμε όλα τα τετράγωνα που σχηματίζονται, θα δούμε ότι σχηματίζονται 100 τετράγωνα που το καθένα έχει πλευρά με μήκος ένα εκατοστό. Αυτά τα τετράγωνα ονομάζονται τετραγωνικά εκατοστά: τ.εκ.</a:t>
            </a:r>
            <a:endParaRPr lang="el-GR" altLang="el-GR" sz="1600" dirty="0">
              <a:solidFill>
                <a:srgbClr val="000000"/>
              </a:solidFill>
              <a:latin typeface="Arial" panose="020B06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endParaRPr kumimoji="0" lang="el-GR" altLang="el-GR" sz="1600" b="0" i="0" u="none" strike="noStrike" cap="none" normalizeH="0" baseline="0" dirty="0" smtClean="0">
              <a:ln>
                <a:noFill/>
              </a:ln>
              <a:solidFill>
                <a:srgbClr val="000000"/>
              </a:solidFill>
              <a:effectLst/>
              <a:latin typeface="Arial" panose="020B0604020202020204" pitchFamily="34" charset="0"/>
            </a:endParaRPr>
          </a:p>
          <a:p>
            <a:pPr algn="ctr" eaLnBrk="0" fontAlgn="base" hangingPunct="0">
              <a:spcBef>
                <a:spcPct val="0"/>
              </a:spcBef>
              <a:spcAft>
                <a:spcPct val="0"/>
              </a:spcAft>
            </a:pPr>
            <a:r>
              <a:rPr kumimoji="0" lang="el-GR" altLang="el-GR" sz="1600" b="1" i="0" u="none" strike="noStrike" cap="none" normalizeH="0" baseline="0" dirty="0" smtClean="0">
                <a:ln>
                  <a:noFill/>
                </a:ln>
                <a:solidFill>
                  <a:srgbClr val="000000"/>
                </a:solidFill>
                <a:effectLst/>
                <a:latin typeface="Arial" panose="020B0604020202020204" pitchFamily="34" charset="0"/>
              </a:rPr>
              <a:t>1 </a:t>
            </a:r>
            <a:r>
              <a:rPr kumimoji="0" lang="el-GR" altLang="el-GR" sz="1600" b="1" i="0" u="none" strike="noStrike" cap="none" normalizeH="0" baseline="0" dirty="0" err="1" smtClean="0">
                <a:ln>
                  <a:noFill/>
                </a:ln>
                <a:solidFill>
                  <a:srgbClr val="000000"/>
                </a:solidFill>
                <a:effectLst/>
                <a:latin typeface="Arial" panose="020B0604020202020204" pitchFamily="34" charset="0"/>
              </a:rPr>
              <a:t>τ.δεκ</a:t>
            </a:r>
            <a:r>
              <a:rPr kumimoji="0" lang="el-GR" altLang="el-GR" sz="1600" b="1" i="0" u="none" strike="noStrike" cap="none" normalizeH="0" baseline="0" dirty="0" smtClean="0">
                <a:ln>
                  <a:noFill/>
                </a:ln>
                <a:solidFill>
                  <a:srgbClr val="000000"/>
                </a:solidFill>
                <a:effectLst/>
                <a:latin typeface="Arial" panose="020B0604020202020204" pitchFamily="34" charset="0"/>
              </a:rPr>
              <a:t>. = 100 τ.εκ.  </a:t>
            </a:r>
          </a:p>
          <a:p>
            <a:pPr marL="0" marR="0" lvl="0" indent="0" algn="ctr" defTabSz="914400" rtl="0" eaLnBrk="0" fontAlgn="base" latinLnBrk="0" hangingPunct="0">
              <a:lnSpc>
                <a:spcPct val="100000"/>
              </a:lnSpc>
              <a:spcBef>
                <a:spcPct val="0"/>
              </a:spcBef>
              <a:spcAft>
                <a:spcPct val="0"/>
              </a:spcAft>
              <a:buClrTx/>
              <a:buSzTx/>
              <a:buFontTx/>
              <a:buNone/>
              <a:tabLst/>
            </a:pPr>
            <a:r>
              <a:rPr kumimoji="0" lang="el-GR" altLang="el-GR" sz="1600" b="0" i="0" u="none" strike="noStrike" cap="none" normalizeH="0" baseline="0" dirty="0" smtClean="0">
                <a:ln>
                  <a:noFill/>
                </a:ln>
                <a:solidFill>
                  <a:srgbClr val="000000"/>
                </a:solidFill>
                <a:effectLst/>
                <a:latin typeface="Arial" panose="020B0604020202020204" pitchFamily="34" charset="0"/>
              </a:rPr>
              <a:t>	</a:t>
            </a:r>
          </a:p>
          <a:p>
            <a:pPr marL="0" marR="0" lvl="0" indent="0" algn="ctr" defTabSz="914400" rtl="0" eaLnBrk="0" fontAlgn="base" latinLnBrk="0" hangingPunct="0">
              <a:lnSpc>
                <a:spcPct val="100000"/>
              </a:lnSpc>
              <a:spcBef>
                <a:spcPct val="0"/>
              </a:spcBef>
              <a:spcAft>
                <a:spcPct val="0"/>
              </a:spcAft>
              <a:buClrTx/>
              <a:buSzTx/>
              <a:buFontTx/>
              <a:buNone/>
              <a:tabLst/>
            </a:pPr>
            <a:endParaRPr kumimoji="0" lang="el-GR" altLang="el-GR" sz="1600" b="1" i="0" u="none" strike="noStrike" cap="none" normalizeH="0" baseline="0" dirty="0" smtClean="0">
              <a:ln>
                <a:noFill/>
              </a:ln>
              <a:solidFill>
                <a:srgbClr val="000000"/>
              </a:solidFill>
              <a:effectLst/>
              <a:latin typeface="Arial" panose="020B06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endParaRPr kumimoji="0" lang="el-GR" altLang="el-GR" sz="1600" b="1" i="0" u="none" strike="noStrike" cap="none" normalizeH="0" baseline="0" dirty="0" smtClean="0">
              <a:ln>
                <a:noFill/>
              </a:ln>
              <a:solidFill>
                <a:srgbClr val="000000"/>
              </a:solidFill>
              <a:effectLst/>
              <a:latin typeface="Arial" panose="020B06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endParaRPr lang="el-GR" altLang="el-GR" sz="1600" b="1" dirty="0">
              <a:solidFill>
                <a:srgbClr val="000000"/>
              </a:solidFill>
              <a:latin typeface="Arial" panose="020B06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endParaRPr kumimoji="0" lang="el-GR" altLang="el-GR" sz="1600" b="1" i="0" u="none" strike="noStrike" cap="none" normalizeH="0" baseline="0" dirty="0" smtClean="0">
              <a:ln>
                <a:noFill/>
              </a:ln>
              <a:solidFill>
                <a:srgbClr val="000000"/>
              </a:solidFill>
              <a:effectLst/>
              <a:latin typeface="Arial" panose="020B06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endParaRPr kumimoji="0" lang="el-GR" altLang="el-GR" sz="1600" b="1" i="0" u="none" strike="noStrike" cap="none" normalizeH="0" baseline="0" dirty="0" smtClean="0">
              <a:ln>
                <a:noFill/>
              </a:ln>
              <a:solidFill>
                <a:srgbClr val="000000"/>
              </a:solidFill>
              <a:effectLst/>
              <a:latin typeface="Arial" panose="020B06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endParaRPr kumimoji="0" lang="el-GR" altLang="el-GR" sz="1600" b="1" i="0" u="none" strike="noStrike" cap="none" normalizeH="0" baseline="0" dirty="0" smtClean="0">
              <a:ln>
                <a:noFill/>
              </a:ln>
              <a:solidFill>
                <a:srgbClr val="000000"/>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Pts val="1000"/>
              <a:buFont typeface="Symbol" panose="05050102010706020507" pitchFamily="18" charset="2"/>
              <a:buChar char="·"/>
              <a:tabLst/>
            </a:pPr>
            <a:r>
              <a:rPr kumimoji="0" lang="el-GR" altLang="el-GR" sz="1600" b="0" i="0" u="none" strike="noStrike" cap="none" normalizeH="0" baseline="0" dirty="0" smtClean="0">
                <a:ln>
                  <a:noFill/>
                </a:ln>
                <a:solidFill>
                  <a:srgbClr val="000000"/>
                </a:solidFill>
                <a:effectLst/>
                <a:latin typeface="Arial" panose="020B0604020202020204" pitchFamily="34" charset="0"/>
              </a:rPr>
              <a:t>Άρα το συμπέρασμα είναι ότι ένα τετραγωνικό μέτρο υποδιαιρείται σε 100 τετραγωνικά δεκατόμετρα και  το κάθε τετραγωνικό δεκατόμετρο υποδιαιρείται σε 100 τετραγωνικά εκατοστά, δηλ. 1 </a:t>
            </a:r>
            <a:r>
              <a:rPr kumimoji="0" lang="el-GR" altLang="el-GR" sz="1600" b="0" i="0" u="none" strike="noStrike" cap="none" normalizeH="0" baseline="0" dirty="0" err="1" smtClean="0">
                <a:ln>
                  <a:noFill/>
                </a:ln>
                <a:solidFill>
                  <a:srgbClr val="000000"/>
                </a:solidFill>
                <a:effectLst/>
                <a:latin typeface="Arial" panose="020B0604020202020204" pitchFamily="34" charset="0"/>
              </a:rPr>
              <a:t>τ.μ</a:t>
            </a:r>
            <a:r>
              <a:rPr kumimoji="0" lang="el-GR" altLang="el-GR" sz="1600" b="0" i="0" u="none" strike="noStrike" cap="none" normalizeH="0" baseline="0" dirty="0" smtClean="0">
                <a:ln>
                  <a:noFill/>
                </a:ln>
                <a:solidFill>
                  <a:srgbClr val="000000"/>
                </a:solidFill>
                <a:effectLst/>
                <a:latin typeface="Arial" panose="020B0604020202020204" pitchFamily="34" charset="0"/>
              </a:rPr>
              <a:t> ισούται με 100 Χ 100 = 10.000 τ.εκ.:</a:t>
            </a:r>
            <a:endParaRPr kumimoji="0" lang="el-GR" altLang="el-GR" sz="1600" b="1" i="0" u="none" strike="noStrike" cap="none" normalizeH="0" baseline="0" dirty="0" smtClean="0">
              <a:ln>
                <a:noFill/>
              </a:ln>
              <a:solidFill>
                <a:srgbClr val="000000"/>
              </a:solidFill>
              <a:effectLst/>
              <a:latin typeface="Arial" panose="020B06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l-GR" altLang="el-GR" sz="1600" b="1" i="0" u="none" strike="noStrike" cap="none" normalizeH="0" baseline="0" dirty="0" smtClean="0">
                <a:ln>
                  <a:noFill/>
                </a:ln>
                <a:solidFill>
                  <a:srgbClr val="000000"/>
                </a:solidFill>
                <a:effectLst/>
                <a:latin typeface="Arial" panose="020B0604020202020204" pitchFamily="34" charset="0"/>
              </a:rPr>
              <a:t>1 τ.μ. = 100 </a:t>
            </a:r>
            <a:r>
              <a:rPr kumimoji="0" lang="el-GR" altLang="el-GR" sz="1600" b="1" i="0" u="none" strike="noStrike" cap="none" normalizeH="0" baseline="0" dirty="0" err="1" smtClean="0">
                <a:ln>
                  <a:noFill/>
                </a:ln>
                <a:solidFill>
                  <a:srgbClr val="000000"/>
                </a:solidFill>
                <a:effectLst/>
                <a:latin typeface="Arial" panose="020B0604020202020204" pitchFamily="34" charset="0"/>
              </a:rPr>
              <a:t>τ.δεκ</a:t>
            </a:r>
            <a:r>
              <a:rPr kumimoji="0" lang="el-GR" altLang="el-GR" sz="1600" b="1" i="0" u="none" strike="noStrike" cap="none" normalizeH="0" baseline="0" dirty="0" smtClean="0">
                <a:ln>
                  <a:noFill/>
                </a:ln>
                <a:solidFill>
                  <a:srgbClr val="000000"/>
                </a:solidFill>
                <a:effectLst/>
                <a:latin typeface="Arial" panose="020B0604020202020204" pitchFamily="34" charset="0"/>
              </a:rPr>
              <a:t>.=10.000 τ.εκ.</a:t>
            </a:r>
            <a:endParaRPr kumimoji="0" lang="el-GR" altLang="el-GR" sz="1600" b="0" i="0" u="none" strike="noStrike" cap="none" normalizeH="0" baseline="0" dirty="0" smtClean="0">
              <a:ln>
                <a:noFill/>
              </a:ln>
              <a:solidFill>
                <a:schemeClr val="tx1"/>
              </a:solidFill>
              <a:effectLst/>
              <a:latin typeface="Arial" panose="020B0604020202020204" pitchFamily="34" charset="0"/>
            </a:endParaRPr>
          </a:p>
        </p:txBody>
      </p:sp>
      <p:graphicFrame>
        <p:nvGraphicFramePr>
          <p:cNvPr id="3" name="Πίνακας 2"/>
          <p:cNvGraphicFramePr>
            <a:graphicFrameLocks noGrp="1"/>
          </p:cNvGraphicFramePr>
          <p:nvPr>
            <p:extLst>
              <p:ext uri="{D42A27DB-BD31-4B8C-83A1-F6EECF244321}">
                <p14:modId xmlns:p14="http://schemas.microsoft.com/office/powerpoint/2010/main" val="107144542"/>
              </p:ext>
            </p:extLst>
          </p:nvPr>
        </p:nvGraphicFramePr>
        <p:xfrm>
          <a:off x="750573" y="3288252"/>
          <a:ext cx="3079560" cy="2255520"/>
        </p:xfrm>
        <a:graphic>
          <a:graphicData uri="http://schemas.openxmlformats.org/drawingml/2006/table">
            <a:tbl>
              <a:tblPr/>
              <a:tblGrid>
                <a:gridCol w="307956"/>
                <a:gridCol w="307956"/>
                <a:gridCol w="307956"/>
                <a:gridCol w="307956"/>
                <a:gridCol w="307956"/>
                <a:gridCol w="307956"/>
                <a:gridCol w="307956"/>
                <a:gridCol w="307956"/>
                <a:gridCol w="307956"/>
                <a:gridCol w="307956"/>
              </a:tblGrid>
              <a:tr h="223265">
                <a:tc>
                  <a:txBody>
                    <a:bodyPr/>
                    <a:lstStyle/>
                    <a:p>
                      <a:pPr marR="0" indent="0" algn="ctr" rtl="0">
                        <a:spcBef>
                          <a:spcPts val="0"/>
                        </a:spcBef>
                        <a:spcAft>
                          <a:spcPts val="0"/>
                        </a:spcAft>
                      </a:pPr>
                      <a:r>
                        <a:rPr lang="el-GR" sz="1000" kern="1400">
                          <a:ln>
                            <a:noFill/>
                          </a:ln>
                          <a:solidFill>
                            <a:srgbClr val="000000"/>
                          </a:solidFill>
                          <a:effectLst/>
                          <a:latin typeface="Times New Roman" panose="02020603050405020304" pitchFamily="18" charset="0"/>
                        </a:rPr>
                        <a:t>1</a:t>
                      </a:r>
                    </a:p>
                  </a:txBody>
                  <a:tcPr marL="36576" marR="36576" marT="36576" marB="36576">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ctr" rtl="0">
                        <a:spcBef>
                          <a:spcPts val="0"/>
                        </a:spcBef>
                        <a:spcAft>
                          <a:spcPts val="0"/>
                        </a:spcAft>
                      </a:pPr>
                      <a:r>
                        <a:rPr lang="el-GR" sz="1000" kern="1400">
                          <a:ln>
                            <a:noFill/>
                          </a:ln>
                          <a:solidFill>
                            <a:srgbClr val="000000"/>
                          </a:solidFill>
                          <a:effectLst/>
                          <a:latin typeface="Times New Roman" panose="02020603050405020304" pitchFamily="18" charset="0"/>
                        </a:rPr>
                        <a:t>2</a:t>
                      </a:r>
                    </a:p>
                  </a:txBody>
                  <a:tcPr marL="36576" marR="36576" marT="36576" marB="36576">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ctr" rtl="0">
                        <a:spcBef>
                          <a:spcPts val="0"/>
                        </a:spcBef>
                        <a:spcAft>
                          <a:spcPts val="0"/>
                        </a:spcAft>
                      </a:pPr>
                      <a:r>
                        <a:rPr lang="el-GR" sz="1000" kern="1400">
                          <a:ln>
                            <a:noFill/>
                          </a:ln>
                          <a:solidFill>
                            <a:srgbClr val="000000"/>
                          </a:solidFill>
                          <a:effectLst/>
                          <a:latin typeface="Times New Roman" panose="02020603050405020304" pitchFamily="18" charset="0"/>
                        </a:rPr>
                        <a:t>3</a:t>
                      </a:r>
                    </a:p>
                  </a:txBody>
                  <a:tcPr marL="36576" marR="36576" marT="36576" marB="36576">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ctr" rtl="0">
                        <a:spcBef>
                          <a:spcPts val="0"/>
                        </a:spcBef>
                        <a:spcAft>
                          <a:spcPts val="0"/>
                        </a:spcAft>
                      </a:pPr>
                      <a:r>
                        <a:rPr lang="el-GR" sz="1000" kern="1400">
                          <a:ln>
                            <a:noFill/>
                          </a:ln>
                          <a:solidFill>
                            <a:srgbClr val="000000"/>
                          </a:solidFill>
                          <a:effectLst/>
                          <a:latin typeface="Times New Roman" panose="02020603050405020304" pitchFamily="18" charset="0"/>
                        </a:rPr>
                        <a:t>4</a:t>
                      </a:r>
                    </a:p>
                  </a:txBody>
                  <a:tcPr marL="36576" marR="36576" marT="36576" marB="36576">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ctr" rtl="0">
                        <a:spcBef>
                          <a:spcPts val="0"/>
                        </a:spcBef>
                        <a:spcAft>
                          <a:spcPts val="0"/>
                        </a:spcAft>
                      </a:pPr>
                      <a:r>
                        <a:rPr lang="el-GR" sz="1000" kern="1400">
                          <a:ln>
                            <a:noFill/>
                          </a:ln>
                          <a:solidFill>
                            <a:srgbClr val="000000"/>
                          </a:solidFill>
                          <a:effectLst/>
                          <a:latin typeface="Times New Roman" panose="02020603050405020304" pitchFamily="18" charset="0"/>
                        </a:rPr>
                        <a:t>5</a:t>
                      </a:r>
                    </a:p>
                  </a:txBody>
                  <a:tcPr marL="36576" marR="36576" marT="36576" marB="36576">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ctr" rtl="0">
                        <a:spcBef>
                          <a:spcPts val="0"/>
                        </a:spcBef>
                        <a:spcAft>
                          <a:spcPts val="0"/>
                        </a:spcAft>
                      </a:pPr>
                      <a:r>
                        <a:rPr lang="el-GR" sz="1000" kern="1400">
                          <a:ln>
                            <a:noFill/>
                          </a:ln>
                          <a:solidFill>
                            <a:srgbClr val="000000"/>
                          </a:solidFill>
                          <a:effectLst/>
                          <a:latin typeface="Times New Roman" panose="02020603050405020304" pitchFamily="18" charset="0"/>
                        </a:rPr>
                        <a:t>6</a:t>
                      </a:r>
                    </a:p>
                  </a:txBody>
                  <a:tcPr marL="36576" marR="36576" marT="36576" marB="36576">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ctr" rtl="0">
                        <a:spcBef>
                          <a:spcPts val="0"/>
                        </a:spcBef>
                        <a:spcAft>
                          <a:spcPts val="0"/>
                        </a:spcAft>
                      </a:pPr>
                      <a:r>
                        <a:rPr lang="el-GR" sz="1000" kern="1400">
                          <a:ln>
                            <a:noFill/>
                          </a:ln>
                          <a:solidFill>
                            <a:srgbClr val="000000"/>
                          </a:solidFill>
                          <a:effectLst/>
                          <a:latin typeface="Times New Roman" panose="02020603050405020304" pitchFamily="18" charset="0"/>
                        </a:rPr>
                        <a:t>7</a:t>
                      </a:r>
                    </a:p>
                  </a:txBody>
                  <a:tcPr marL="36576" marR="36576" marT="36576" marB="36576">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ctr" rtl="0">
                        <a:spcBef>
                          <a:spcPts val="0"/>
                        </a:spcBef>
                        <a:spcAft>
                          <a:spcPts val="0"/>
                        </a:spcAft>
                      </a:pPr>
                      <a:r>
                        <a:rPr lang="el-GR" sz="1000" kern="1400">
                          <a:ln>
                            <a:noFill/>
                          </a:ln>
                          <a:solidFill>
                            <a:srgbClr val="000000"/>
                          </a:solidFill>
                          <a:effectLst/>
                          <a:latin typeface="Times New Roman" panose="02020603050405020304" pitchFamily="18" charset="0"/>
                        </a:rPr>
                        <a:t>8</a:t>
                      </a:r>
                    </a:p>
                  </a:txBody>
                  <a:tcPr marL="36576" marR="36576" marT="36576" marB="36576">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ctr" rtl="0">
                        <a:spcBef>
                          <a:spcPts val="0"/>
                        </a:spcBef>
                        <a:spcAft>
                          <a:spcPts val="0"/>
                        </a:spcAft>
                      </a:pPr>
                      <a:r>
                        <a:rPr lang="el-GR" sz="1000" kern="1400">
                          <a:ln>
                            <a:noFill/>
                          </a:ln>
                          <a:solidFill>
                            <a:srgbClr val="000000"/>
                          </a:solidFill>
                          <a:effectLst/>
                          <a:latin typeface="Times New Roman" panose="02020603050405020304" pitchFamily="18" charset="0"/>
                        </a:rPr>
                        <a:t>9</a:t>
                      </a:r>
                    </a:p>
                  </a:txBody>
                  <a:tcPr marL="36576" marR="36576" marT="36576" marB="36576">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ctr" rtl="0">
                        <a:spcBef>
                          <a:spcPts val="0"/>
                        </a:spcBef>
                        <a:spcAft>
                          <a:spcPts val="0"/>
                        </a:spcAft>
                      </a:pPr>
                      <a:r>
                        <a:rPr lang="el-GR" sz="1000" kern="1400">
                          <a:ln>
                            <a:noFill/>
                          </a:ln>
                          <a:solidFill>
                            <a:srgbClr val="000000"/>
                          </a:solidFill>
                          <a:effectLst/>
                          <a:latin typeface="Times New Roman" panose="02020603050405020304" pitchFamily="18" charset="0"/>
                        </a:rPr>
                        <a:t>10</a:t>
                      </a:r>
                    </a:p>
                  </a:txBody>
                  <a:tcPr marL="36576" marR="36576" marT="36576" marB="36576">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23265">
                <a:tc>
                  <a:txBody>
                    <a:bodyPr/>
                    <a:lstStyle/>
                    <a:p>
                      <a:pPr marR="0" indent="0" algn="ctr" rtl="0">
                        <a:spcBef>
                          <a:spcPts val="0"/>
                        </a:spcBef>
                        <a:spcAft>
                          <a:spcPts val="0"/>
                        </a:spcAft>
                      </a:pPr>
                      <a:r>
                        <a:rPr lang="el-GR" sz="1000" kern="1400">
                          <a:ln>
                            <a:noFill/>
                          </a:ln>
                          <a:solidFill>
                            <a:srgbClr val="000000"/>
                          </a:solidFill>
                          <a:effectLst/>
                          <a:latin typeface="Times New Roman" panose="02020603050405020304" pitchFamily="18" charset="0"/>
                        </a:rPr>
                        <a:t>2</a:t>
                      </a:r>
                    </a:p>
                  </a:txBody>
                  <a:tcPr marL="36576" marR="36576" marT="36576" marB="36576">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l" rtl="0">
                        <a:spcBef>
                          <a:spcPts val="0"/>
                        </a:spcBef>
                        <a:spcAft>
                          <a:spcPts val="0"/>
                        </a:spcAft>
                      </a:pPr>
                      <a:r>
                        <a:rPr lang="el-GR" sz="1000" kern="1400">
                          <a:ln>
                            <a:noFill/>
                          </a:ln>
                          <a:solidFill>
                            <a:srgbClr val="000000"/>
                          </a:solidFill>
                          <a:effectLst/>
                          <a:latin typeface="Times New Roman" panose="02020603050405020304" pitchFamily="18" charset="0"/>
                        </a:rPr>
                        <a:t> </a:t>
                      </a:r>
                    </a:p>
                  </a:txBody>
                  <a:tcPr marL="36576" marR="36576" marT="36576" marB="36576">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l" rtl="0">
                        <a:spcBef>
                          <a:spcPts val="0"/>
                        </a:spcBef>
                        <a:spcAft>
                          <a:spcPts val="0"/>
                        </a:spcAft>
                      </a:pPr>
                      <a:r>
                        <a:rPr lang="el-GR" sz="1000" kern="1400">
                          <a:ln>
                            <a:noFill/>
                          </a:ln>
                          <a:solidFill>
                            <a:srgbClr val="000000"/>
                          </a:solidFill>
                          <a:effectLst/>
                          <a:latin typeface="Times New Roman" panose="02020603050405020304" pitchFamily="18" charset="0"/>
                        </a:rPr>
                        <a:t> </a:t>
                      </a:r>
                    </a:p>
                  </a:txBody>
                  <a:tcPr marL="36576" marR="36576" marT="36576" marB="36576">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l" rtl="0">
                        <a:spcBef>
                          <a:spcPts val="0"/>
                        </a:spcBef>
                        <a:spcAft>
                          <a:spcPts val="0"/>
                        </a:spcAft>
                      </a:pPr>
                      <a:r>
                        <a:rPr lang="el-GR" sz="1000" kern="1400">
                          <a:ln>
                            <a:noFill/>
                          </a:ln>
                          <a:solidFill>
                            <a:srgbClr val="000000"/>
                          </a:solidFill>
                          <a:effectLst/>
                          <a:latin typeface="Times New Roman" panose="02020603050405020304" pitchFamily="18" charset="0"/>
                        </a:rPr>
                        <a:t> </a:t>
                      </a:r>
                    </a:p>
                  </a:txBody>
                  <a:tcPr marL="36576" marR="36576" marT="36576" marB="36576">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l" rtl="0">
                        <a:spcBef>
                          <a:spcPts val="0"/>
                        </a:spcBef>
                        <a:spcAft>
                          <a:spcPts val="0"/>
                        </a:spcAft>
                      </a:pPr>
                      <a:r>
                        <a:rPr lang="el-GR" sz="1000" kern="1400">
                          <a:ln>
                            <a:noFill/>
                          </a:ln>
                          <a:solidFill>
                            <a:srgbClr val="000000"/>
                          </a:solidFill>
                          <a:effectLst/>
                          <a:latin typeface="Times New Roman" panose="02020603050405020304" pitchFamily="18" charset="0"/>
                        </a:rPr>
                        <a:t> </a:t>
                      </a:r>
                    </a:p>
                  </a:txBody>
                  <a:tcPr marL="36576" marR="36576" marT="36576" marB="36576">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l" rtl="0">
                        <a:spcBef>
                          <a:spcPts val="0"/>
                        </a:spcBef>
                        <a:spcAft>
                          <a:spcPts val="0"/>
                        </a:spcAft>
                      </a:pPr>
                      <a:r>
                        <a:rPr lang="el-GR" sz="1000" kern="1400">
                          <a:ln>
                            <a:noFill/>
                          </a:ln>
                          <a:solidFill>
                            <a:srgbClr val="000000"/>
                          </a:solidFill>
                          <a:effectLst/>
                          <a:latin typeface="Times New Roman" panose="02020603050405020304" pitchFamily="18" charset="0"/>
                        </a:rPr>
                        <a:t> </a:t>
                      </a:r>
                    </a:p>
                  </a:txBody>
                  <a:tcPr marL="36576" marR="36576" marT="36576" marB="36576">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l" rtl="0">
                        <a:spcBef>
                          <a:spcPts val="0"/>
                        </a:spcBef>
                        <a:spcAft>
                          <a:spcPts val="0"/>
                        </a:spcAft>
                      </a:pPr>
                      <a:r>
                        <a:rPr lang="el-GR" sz="1000" kern="1400">
                          <a:ln>
                            <a:noFill/>
                          </a:ln>
                          <a:solidFill>
                            <a:srgbClr val="000000"/>
                          </a:solidFill>
                          <a:effectLst/>
                          <a:latin typeface="Times New Roman" panose="02020603050405020304" pitchFamily="18" charset="0"/>
                        </a:rPr>
                        <a:t> </a:t>
                      </a:r>
                    </a:p>
                  </a:txBody>
                  <a:tcPr marL="36576" marR="36576" marT="36576" marB="36576">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l" rtl="0">
                        <a:spcBef>
                          <a:spcPts val="0"/>
                        </a:spcBef>
                        <a:spcAft>
                          <a:spcPts val="0"/>
                        </a:spcAft>
                      </a:pPr>
                      <a:r>
                        <a:rPr lang="el-GR" sz="1000" kern="1400">
                          <a:ln>
                            <a:noFill/>
                          </a:ln>
                          <a:solidFill>
                            <a:srgbClr val="000000"/>
                          </a:solidFill>
                          <a:effectLst/>
                          <a:latin typeface="Times New Roman" panose="02020603050405020304" pitchFamily="18" charset="0"/>
                        </a:rPr>
                        <a:t> </a:t>
                      </a:r>
                    </a:p>
                  </a:txBody>
                  <a:tcPr marL="36576" marR="36576" marT="36576" marB="36576">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l" rtl="0">
                        <a:spcBef>
                          <a:spcPts val="0"/>
                        </a:spcBef>
                        <a:spcAft>
                          <a:spcPts val="0"/>
                        </a:spcAft>
                      </a:pPr>
                      <a:r>
                        <a:rPr lang="el-GR" sz="1000" kern="1400">
                          <a:ln>
                            <a:noFill/>
                          </a:ln>
                          <a:solidFill>
                            <a:srgbClr val="000000"/>
                          </a:solidFill>
                          <a:effectLst/>
                          <a:latin typeface="Times New Roman" panose="02020603050405020304" pitchFamily="18" charset="0"/>
                        </a:rPr>
                        <a:t> </a:t>
                      </a:r>
                    </a:p>
                  </a:txBody>
                  <a:tcPr marL="36576" marR="36576" marT="36576" marB="36576">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l" rtl="0">
                        <a:spcBef>
                          <a:spcPts val="0"/>
                        </a:spcBef>
                        <a:spcAft>
                          <a:spcPts val="0"/>
                        </a:spcAft>
                      </a:pPr>
                      <a:r>
                        <a:rPr lang="el-GR" sz="1000" kern="1400">
                          <a:ln>
                            <a:noFill/>
                          </a:ln>
                          <a:solidFill>
                            <a:srgbClr val="000000"/>
                          </a:solidFill>
                          <a:effectLst/>
                          <a:latin typeface="Times New Roman" panose="02020603050405020304" pitchFamily="18" charset="0"/>
                        </a:rPr>
                        <a:t> </a:t>
                      </a:r>
                    </a:p>
                  </a:txBody>
                  <a:tcPr marL="36576" marR="36576" marT="36576" marB="36576">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23265">
                <a:tc>
                  <a:txBody>
                    <a:bodyPr/>
                    <a:lstStyle/>
                    <a:p>
                      <a:pPr marR="0" indent="0" algn="ctr" rtl="0">
                        <a:spcBef>
                          <a:spcPts val="0"/>
                        </a:spcBef>
                        <a:spcAft>
                          <a:spcPts val="0"/>
                        </a:spcAft>
                      </a:pPr>
                      <a:r>
                        <a:rPr lang="el-GR" sz="1000" kern="1400">
                          <a:ln>
                            <a:noFill/>
                          </a:ln>
                          <a:solidFill>
                            <a:srgbClr val="000000"/>
                          </a:solidFill>
                          <a:effectLst/>
                          <a:latin typeface="Times New Roman" panose="02020603050405020304" pitchFamily="18" charset="0"/>
                        </a:rPr>
                        <a:t>3</a:t>
                      </a:r>
                    </a:p>
                  </a:txBody>
                  <a:tcPr marL="36576" marR="36576" marT="36576" marB="36576">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l" rtl="0">
                        <a:spcBef>
                          <a:spcPts val="0"/>
                        </a:spcBef>
                        <a:spcAft>
                          <a:spcPts val="0"/>
                        </a:spcAft>
                      </a:pPr>
                      <a:r>
                        <a:rPr lang="el-GR" sz="1000" kern="1400">
                          <a:ln>
                            <a:noFill/>
                          </a:ln>
                          <a:solidFill>
                            <a:srgbClr val="000000"/>
                          </a:solidFill>
                          <a:effectLst/>
                          <a:latin typeface="Times New Roman" panose="02020603050405020304" pitchFamily="18" charset="0"/>
                        </a:rPr>
                        <a:t> </a:t>
                      </a:r>
                    </a:p>
                  </a:txBody>
                  <a:tcPr marL="36576" marR="36576" marT="36576" marB="36576">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l" rtl="0">
                        <a:spcBef>
                          <a:spcPts val="0"/>
                        </a:spcBef>
                        <a:spcAft>
                          <a:spcPts val="0"/>
                        </a:spcAft>
                      </a:pPr>
                      <a:r>
                        <a:rPr lang="el-GR" sz="1000" kern="1400">
                          <a:ln>
                            <a:noFill/>
                          </a:ln>
                          <a:solidFill>
                            <a:srgbClr val="000000"/>
                          </a:solidFill>
                          <a:effectLst/>
                          <a:latin typeface="Times New Roman" panose="02020603050405020304" pitchFamily="18" charset="0"/>
                        </a:rPr>
                        <a:t> </a:t>
                      </a:r>
                    </a:p>
                  </a:txBody>
                  <a:tcPr marL="36576" marR="36576" marT="36576" marB="36576">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l" rtl="0">
                        <a:spcBef>
                          <a:spcPts val="0"/>
                        </a:spcBef>
                        <a:spcAft>
                          <a:spcPts val="0"/>
                        </a:spcAft>
                      </a:pPr>
                      <a:r>
                        <a:rPr lang="el-GR" sz="1000" kern="1400">
                          <a:ln>
                            <a:noFill/>
                          </a:ln>
                          <a:solidFill>
                            <a:srgbClr val="000000"/>
                          </a:solidFill>
                          <a:effectLst/>
                          <a:latin typeface="Times New Roman" panose="02020603050405020304" pitchFamily="18" charset="0"/>
                        </a:rPr>
                        <a:t> </a:t>
                      </a:r>
                    </a:p>
                  </a:txBody>
                  <a:tcPr marL="36576" marR="36576" marT="36576" marB="36576">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l" rtl="0">
                        <a:spcBef>
                          <a:spcPts val="0"/>
                        </a:spcBef>
                        <a:spcAft>
                          <a:spcPts val="0"/>
                        </a:spcAft>
                      </a:pPr>
                      <a:r>
                        <a:rPr lang="el-GR" sz="1000" kern="1400">
                          <a:ln>
                            <a:noFill/>
                          </a:ln>
                          <a:solidFill>
                            <a:srgbClr val="000000"/>
                          </a:solidFill>
                          <a:effectLst/>
                          <a:latin typeface="Times New Roman" panose="02020603050405020304" pitchFamily="18" charset="0"/>
                        </a:rPr>
                        <a:t> </a:t>
                      </a:r>
                    </a:p>
                  </a:txBody>
                  <a:tcPr marL="36576" marR="36576" marT="36576" marB="36576">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l" rtl="0">
                        <a:spcBef>
                          <a:spcPts val="0"/>
                        </a:spcBef>
                        <a:spcAft>
                          <a:spcPts val="0"/>
                        </a:spcAft>
                      </a:pPr>
                      <a:r>
                        <a:rPr lang="el-GR" sz="1000" kern="1400">
                          <a:ln>
                            <a:noFill/>
                          </a:ln>
                          <a:solidFill>
                            <a:srgbClr val="000000"/>
                          </a:solidFill>
                          <a:effectLst/>
                          <a:latin typeface="Times New Roman" panose="02020603050405020304" pitchFamily="18" charset="0"/>
                        </a:rPr>
                        <a:t> </a:t>
                      </a:r>
                    </a:p>
                  </a:txBody>
                  <a:tcPr marL="36576" marR="36576" marT="36576" marB="36576">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l" rtl="0">
                        <a:spcBef>
                          <a:spcPts val="0"/>
                        </a:spcBef>
                        <a:spcAft>
                          <a:spcPts val="0"/>
                        </a:spcAft>
                      </a:pPr>
                      <a:r>
                        <a:rPr lang="el-GR" sz="1000" kern="1400">
                          <a:ln>
                            <a:noFill/>
                          </a:ln>
                          <a:solidFill>
                            <a:srgbClr val="000000"/>
                          </a:solidFill>
                          <a:effectLst/>
                          <a:latin typeface="Times New Roman" panose="02020603050405020304" pitchFamily="18" charset="0"/>
                        </a:rPr>
                        <a:t> </a:t>
                      </a:r>
                    </a:p>
                  </a:txBody>
                  <a:tcPr marL="36576" marR="36576" marT="36576" marB="36576">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l" rtl="0">
                        <a:spcBef>
                          <a:spcPts val="0"/>
                        </a:spcBef>
                        <a:spcAft>
                          <a:spcPts val="0"/>
                        </a:spcAft>
                      </a:pPr>
                      <a:r>
                        <a:rPr lang="el-GR" sz="1000" kern="1400">
                          <a:ln>
                            <a:noFill/>
                          </a:ln>
                          <a:solidFill>
                            <a:srgbClr val="000000"/>
                          </a:solidFill>
                          <a:effectLst/>
                          <a:latin typeface="Times New Roman" panose="02020603050405020304" pitchFamily="18" charset="0"/>
                        </a:rPr>
                        <a:t> </a:t>
                      </a:r>
                    </a:p>
                  </a:txBody>
                  <a:tcPr marL="36576" marR="36576" marT="36576" marB="36576">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l" rtl="0">
                        <a:spcBef>
                          <a:spcPts val="0"/>
                        </a:spcBef>
                        <a:spcAft>
                          <a:spcPts val="0"/>
                        </a:spcAft>
                      </a:pPr>
                      <a:r>
                        <a:rPr lang="el-GR" sz="1000" kern="1400">
                          <a:ln>
                            <a:noFill/>
                          </a:ln>
                          <a:solidFill>
                            <a:srgbClr val="000000"/>
                          </a:solidFill>
                          <a:effectLst/>
                          <a:latin typeface="Times New Roman" panose="02020603050405020304" pitchFamily="18" charset="0"/>
                        </a:rPr>
                        <a:t> </a:t>
                      </a:r>
                    </a:p>
                  </a:txBody>
                  <a:tcPr marL="36576" marR="36576" marT="36576" marB="36576">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l" rtl="0">
                        <a:spcBef>
                          <a:spcPts val="0"/>
                        </a:spcBef>
                        <a:spcAft>
                          <a:spcPts val="0"/>
                        </a:spcAft>
                      </a:pPr>
                      <a:r>
                        <a:rPr lang="el-GR" sz="1000" kern="1400">
                          <a:ln>
                            <a:noFill/>
                          </a:ln>
                          <a:solidFill>
                            <a:srgbClr val="000000"/>
                          </a:solidFill>
                          <a:effectLst/>
                          <a:latin typeface="Times New Roman" panose="02020603050405020304" pitchFamily="18" charset="0"/>
                        </a:rPr>
                        <a:t> </a:t>
                      </a:r>
                    </a:p>
                  </a:txBody>
                  <a:tcPr marL="36576" marR="36576" marT="36576" marB="36576">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23265">
                <a:tc>
                  <a:txBody>
                    <a:bodyPr/>
                    <a:lstStyle/>
                    <a:p>
                      <a:pPr marR="0" indent="0" algn="ctr" rtl="0">
                        <a:spcBef>
                          <a:spcPts val="0"/>
                        </a:spcBef>
                        <a:spcAft>
                          <a:spcPts val="0"/>
                        </a:spcAft>
                      </a:pPr>
                      <a:r>
                        <a:rPr lang="el-GR" sz="1000" kern="1400">
                          <a:ln>
                            <a:noFill/>
                          </a:ln>
                          <a:solidFill>
                            <a:srgbClr val="000000"/>
                          </a:solidFill>
                          <a:effectLst/>
                          <a:latin typeface="Times New Roman" panose="02020603050405020304" pitchFamily="18" charset="0"/>
                        </a:rPr>
                        <a:t>4</a:t>
                      </a:r>
                    </a:p>
                  </a:txBody>
                  <a:tcPr marL="36576" marR="36576" marT="36576" marB="36576">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l" rtl="0">
                        <a:spcBef>
                          <a:spcPts val="0"/>
                        </a:spcBef>
                        <a:spcAft>
                          <a:spcPts val="0"/>
                        </a:spcAft>
                      </a:pPr>
                      <a:r>
                        <a:rPr lang="el-GR" sz="1000" kern="1400">
                          <a:ln>
                            <a:noFill/>
                          </a:ln>
                          <a:solidFill>
                            <a:srgbClr val="000000"/>
                          </a:solidFill>
                          <a:effectLst/>
                          <a:latin typeface="Times New Roman" panose="02020603050405020304" pitchFamily="18" charset="0"/>
                        </a:rPr>
                        <a:t> </a:t>
                      </a:r>
                    </a:p>
                  </a:txBody>
                  <a:tcPr marL="36576" marR="36576" marT="36576" marB="36576">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l" rtl="0">
                        <a:spcBef>
                          <a:spcPts val="0"/>
                        </a:spcBef>
                        <a:spcAft>
                          <a:spcPts val="0"/>
                        </a:spcAft>
                      </a:pPr>
                      <a:r>
                        <a:rPr lang="el-GR" sz="1000" kern="1400">
                          <a:ln>
                            <a:noFill/>
                          </a:ln>
                          <a:solidFill>
                            <a:srgbClr val="000000"/>
                          </a:solidFill>
                          <a:effectLst/>
                          <a:latin typeface="Times New Roman" panose="02020603050405020304" pitchFamily="18" charset="0"/>
                        </a:rPr>
                        <a:t> </a:t>
                      </a:r>
                    </a:p>
                  </a:txBody>
                  <a:tcPr marL="36576" marR="36576" marT="36576" marB="36576">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l" rtl="0">
                        <a:spcBef>
                          <a:spcPts val="0"/>
                        </a:spcBef>
                        <a:spcAft>
                          <a:spcPts val="0"/>
                        </a:spcAft>
                      </a:pPr>
                      <a:r>
                        <a:rPr lang="el-GR" sz="1000" kern="1400">
                          <a:ln>
                            <a:noFill/>
                          </a:ln>
                          <a:solidFill>
                            <a:srgbClr val="000000"/>
                          </a:solidFill>
                          <a:effectLst/>
                          <a:latin typeface="Times New Roman" panose="02020603050405020304" pitchFamily="18" charset="0"/>
                        </a:rPr>
                        <a:t> </a:t>
                      </a:r>
                    </a:p>
                  </a:txBody>
                  <a:tcPr marL="36576" marR="36576" marT="36576" marB="36576">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l" rtl="0">
                        <a:spcBef>
                          <a:spcPts val="0"/>
                        </a:spcBef>
                        <a:spcAft>
                          <a:spcPts val="0"/>
                        </a:spcAft>
                      </a:pPr>
                      <a:r>
                        <a:rPr lang="el-GR" sz="1000" kern="1400">
                          <a:ln>
                            <a:noFill/>
                          </a:ln>
                          <a:solidFill>
                            <a:srgbClr val="000000"/>
                          </a:solidFill>
                          <a:effectLst/>
                          <a:latin typeface="Times New Roman" panose="02020603050405020304" pitchFamily="18" charset="0"/>
                        </a:rPr>
                        <a:t> </a:t>
                      </a:r>
                    </a:p>
                  </a:txBody>
                  <a:tcPr marL="36576" marR="36576" marT="36576" marB="36576">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l" rtl="0">
                        <a:spcBef>
                          <a:spcPts val="0"/>
                        </a:spcBef>
                        <a:spcAft>
                          <a:spcPts val="0"/>
                        </a:spcAft>
                      </a:pPr>
                      <a:r>
                        <a:rPr lang="el-GR" sz="1000" kern="1400">
                          <a:ln>
                            <a:noFill/>
                          </a:ln>
                          <a:solidFill>
                            <a:srgbClr val="000000"/>
                          </a:solidFill>
                          <a:effectLst/>
                          <a:latin typeface="Times New Roman" panose="02020603050405020304" pitchFamily="18" charset="0"/>
                        </a:rPr>
                        <a:t> </a:t>
                      </a:r>
                    </a:p>
                  </a:txBody>
                  <a:tcPr marL="36576" marR="36576" marT="36576" marB="36576">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l" rtl="0">
                        <a:spcBef>
                          <a:spcPts val="0"/>
                        </a:spcBef>
                        <a:spcAft>
                          <a:spcPts val="0"/>
                        </a:spcAft>
                      </a:pPr>
                      <a:r>
                        <a:rPr lang="el-GR" sz="1000" kern="1400">
                          <a:ln>
                            <a:noFill/>
                          </a:ln>
                          <a:solidFill>
                            <a:srgbClr val="000000"/>
                          </a:solidFill>
                          <a:effectLst/>
                          <a:latin typeface="Times New Roman" panose="02020603050405020304" pitchFamily="18" charset="0"/>
                        </a:rPr>
                        <a:t> </a:t>
                      </a:r>
                    </a:p>
                  </a:txBody>
                  <a:tcPr marL="36576" marR="36576" marT="36576" marB="36576">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l" rtl="0">
                        <a:spcBef>
                          <a:spcPts val="0"/>
                        </a:spcBef>
                        <a:spcAft>
                          <a:spcPts val="0"/>
                        </a:spcAft>
                      </a:pPr>
                      <a:r>
                        <a:rPr lang="el-GR" sz="1000" kern="1400">
                          <a:ln>
                            <a:noFill/>
                          </a:ln>
                          <a:solidFill>
                            <a:srgbClr val="000000"/>
                          </a:solidFill>
                          <a:effectLst/>
                          <a:latin typeface="Times New Roman" panose="02020603050405020304" pitchFamily="18" charset="0"/>
                        </a:rPr>
                        <a:t> </a:t>
                      </a:r>
                    </a:p>
                  </a:txBody>
                  <a:tcPr marL="36576" marR="36576" marT="36576" marB="36576">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l" rtl="0">
                        <a:spcBef>
                          <a:spcPts val="0"/>
                        </a:spcBef>
                        <a:spcAft>
                          <a:spcPts val="0"/>
                        </a:spcAft>
                      </a:pPr>
                      <a:r>
                        <a:rPr lang="el-GR" sz="1000" kern="1400">
                          <a:ln>
                            <a:noFill/>
                          </a:ln>
                          <a:solidFill>
                            <a:srgbClr val="000000"/>
                          </a:solidFill>
                          <a:effectLst/>
                          <a:latin typeface="Times New Roman" panose="02020603050405020304" pitchFamily="18" charset="0"/>
                        </a:rPr>
                        <a:t> </a:t>
                      </a:r>
                    </a:p>
                  </a:txBody>
                  <a:tcPr marL="36576" marR="36576" marT="36576" marB="36576">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l" rtl="0">
                        <a:spcBef>
                          <a:spcPts val="0"/>
                        </a:spcBef>
                        <a:spcAft>
                          <a:spcPts val="0"/>
                        </a:spcAft>
                      </a:pPr>
                      <a:r>
                        <a:rPr lang="el-GR" sz="1000" kern="1400">
                          <a:ln>
                            <a:noFill/>
                          </a:ln>
                          <a:solidFill>
                            <a:srgbClr val="000000"/>
                          </a:solidFill>
                          <a:effectLst/>
                          <a:latin typeface="Times New Roman" panose="02020603050405020304" pitchFamily="18" charset="0"/>
                        </a:rPr>
                        <a:t> </a:t>
                      </a:r>
                    </a:p>
                  </a:txBody>
                  <a:tcPr marL="36576" marR="36576" marT="36576" marB="36576">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23265">
                <a:tc>
                  <a:txBody>
                    <a:bodyPr/>
                    <a:lstStyle/>
                    <a:p>
                      <a:pPr marR="0" indent="0" algn="ctr" rtl="0">
                        <a:spcBef>
                          <a:spcPts val="0"/>
                        </a:spcBef>
                        <a:spcAft>
                          <a:spcPts val="0"/>
                        </a:spcAft>
                      </a:pPr>
                      <a:r>
                        <a:rPr lang="el-GR" sz="1000" kern="1400">
                          <a:ln>
                            <a:noFill/>
                          </a:ln>
                          <a:solidFill>
                            <a:srgbClr val="000000"/>
                          </a:solidFill>
                          <a:effectLst/>
                          <a:latin typeface="Times New Roman" panose="02020603050405020304" pitchFamily="18" charset="0"/>
                        </a:rPr>
                        <a:t>5</a:t>
                      </a:r>
                    </a:p>
                  </a:txBody>
                  <a:tcPr marL="36576" marR="36576" marT="36576" marB="36576">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l" rtl="0">
                        <a:spcBef>
                          <a:spcPts val="0"/>
                        </a:spcBef>
                        <a:spcAft>
                          <a:spcPts val="0"/>
                        </a:spcAft>
                      </a:pPr>
                      <a:r>
                        <a:rPr lang="el-GR" sz="1000" kern="1400">
                          <a:ln>
                            <a:noFill/>
                          </a:ln>
                          <a:solidFill>
                            <a:srgbClr val="000000"/>
                          </a:solidFill>
                          <a:effectLst/>
                          <a:latin typeface="Times New Roman" panose="02020603050405020304" pitchFamily="18" charset="0"/>
                        </a:rPr>
                        <a:t> </a:t>
                      </a:r>
                    </a:p>
                  </a:txBody>
                  <a:tcPr marL="36576" marR="36576" marT="36576" marB="36576">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l" rtl="0">
                        <a:spcBef>
                          <a:spcPts val="0"/>
                        </a:spcBef>
                        <a:spcAft>
                          <a:spcPts val="0"/>
                        </a:spcAft>
                      </a:pPr>
                      <a:r>
                        <a:rPr lang="el-GR" sz="1000" kern="1400">
                          <a:ln>
                            <a:noFill/>
                          </a:ln>
                          <a:solidFill>
                            <a:srgbClr val="000000"/>
                          </a:solidFill>
                          <a:effectLst/>
                          <a:latin typeface="Times New Roman" panose="02020603050405020304" pitchFamily="18" charset="0"/>
                        </a:rPr>
                        <a:t> </a:t>
                      </a:r>
                    </a:p>
                  </a:txBody>
                  <a:tcPr marL="36576" marR="36576" marT="36576" marB="36576">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l" rtl="0">
                        <a:spcBef>
                          <a:spcPts val="0"/>
                        </a:spcBef>
                        <a:spcAft>
                          <a:spcPts val="0"/>
                        </a:spcAft>
                      </a:pPr>
                      <a:r>
                        <a:rPr lang="el-GR" sz="1000" kern="1400">
                          <a:ln>
                            <a:noFill/>
                          </a:ln>
                          <a:solidFill>
                            <a:srgbClr val="000000"/>
                          </a:solidFill>
                          <a:effectLst/>
                          <a:latin typeface="Times New Roman" panose="02020603050405020304" pitchFamily="18" charset="0"/>
                        </a:rPr>
                        <a:t> </a:t>
                      </a:r>
                    </a:p>
                  </a:txBody>
                  <a:tcPr marL="36576" marR="36576" marT="36576" marB="36576">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l" rtl="0">
                        <a:spcBef>
                          <a:spcPts val="0"/>
                        </a:spcBef>
                        <a:spcAft>
                          <a:spcPts val="0"/>
                        </a:spcAft>
                      </a:pPr>
                      <a:r>
                        <a:rPr lang="el-GR" sz="1000" kern="1400">
                          <a:ln>
                            <a:noFill/>
                          </a:ln>
                          <a:solidFill>
                            <a:srgbClr val="000000"/>
                          </a:solidFill>
                          <a:effectLst/>
                          <a:latin typeface="Times New Roman" panose="02020603050405020304" pitchFamily="18" charset="0"/>
                        </a:rPr>
                        <a:t> </a:t>
                      </a:r>
                    </a:p>
                  </a:txBody>
                  <a:tcPr marL="36576" marR="36576" marT="36576" marB="36576">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l" rtl="0">
                        <a:spcBef>
                          <a:spcPts val="0"/>
                        </a:spcBef>
                        <a:spcAft>
                          <a:spcPts val="0"/>
                        </a:spcAft>
                      </a:pPr>
                      <a:r>
                        <a:rPr lang="el-GR" sz="1000" kern="1400">
                          <a:ln>
                            <a:noFill/>
                          </a:ln>
                          <a:solidFill>
                            <a:srgbClr val="000000"/>
                          </a:solidFill>
                          <a:effectLst/>
                          <a:latin typeface="Times New Roman" panose="02020603050405020304" pitchFamily="18" charset="0"/>
                        </a:rPr>
                        <a:t> </a:t>
                      </a:r>
                    </a:p>
                  </a:txBody>
                  <a:tcPr marL="36576" marR="36576" marT="36576" marB="36576">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l" rtl="0">
                        <a:spcBef>
                          <a:spcPts val="0"/>
                        </a:spcBef>
                        <a:spcAft>
                          <a:spcPts val="0"/>
                        </a:spcAft>
                      </a:pPr>
                      <a:r>
                        <a:rPr lang="el-GR" sz="1000" kern="1400">
                          <a:ln>
                            <a:noFill/>
                          </a:ln>
                          <a:solidFill>
                            <a:srgbClr val="000000"/>
                          </a:solidFill>
                          <a:effectLst/>
                          <a:latin typeface="Times New Roman" panose="02020603050405020304" pitchFamily="18" charset="0"/>
                        </a:rPr>
                        <a:t> </a:t>
                      </a:r>
                    </a:p>
                  </a:txBody>
                  <a:tcPr marL="36576" marR="36576" marT="36576" marB="36576">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l" rtl="0">
                        <a:spcBef>
                          <a:spcPts val="0"/>
                        </a:spcBef>
                        <a:spcAft>
                          <a:spcPts val="0"/>
                        </a:spcAft>
                      </a:pPr>
                      <a:r>
                        <a:rPr lang="el-GR" sz="1000" kern="1400">
                          <a:ln>
                            <a:noFill/>
                          </a:ln>
                          <a:solidFill>
                            <a:srgbClr val="000000"/>
                          </a:solidFill>
                          <a:effectLst/>
                          <a:latin typeface="Times New Roman" panose="02020603050405020304" pitchFamily="18" charset="0"/>
                        </a:rPr>
                        <a:t> </a:t>
                      </a:r>
                    </a:p>
                  </a:txBody>
                  <a:tcPr marL="36576" marR="36576" marT="36576" marB="36576">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l" rtl="0">
                        <a:spcBef>
                          <a:spcPts val="0"/>
                        </a:spcBef>
                        <a:spcAft>
                          <a:spcPts val="0"/>
                        </a:spcAft>
                      </a:pPr>
                      <a:r>
                        <a:rPr lang="el-GR" sz="1000" kern="1400">
                          <a:ln>
                            <a:noFill/>
                          </a:ln>
                          <a:solidFill>
                            <a:srgbClr val="000000"/>
                          </a:solidFill>
                          <a:effectLst/>
                          <a:latin typeface="Times New Roman" panose="02020603050405020304" pitchFamily="18" charset="0"/>
                        </a:rPr>
                        <a:t> </a:t>
                      </a:r>
                    </a:p>
                  </a:txBody>
                  <a:tcPr marL="36576" marR="36576" marT="36576" marB="36576">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l" rtl="0">
                        <a:spcBef>
                          <a:spcPts val="0"/>
                        </a:spcBef>
                        <a:spcAft>
                          <a:spcPts val="0"/>
                        </a:spcAft>
                      </a:pPr>
                      <a:r>
                        <a:rPr lang="el-GR" sz="1000" kern="1400">
                          <a:ln>
                            <a:noFill/>
                          </a:ln>
                          <a:solidFill>
                            <a:srgbClr val="000000"/>
                          </a:solidFill>
                          <a:effectLst/>
                          <a:latin typeface="Times New Roman" panose="02020603050405020304" pitchFamily="18" charset="0"/>
                        </a:rPr>
                        <a:t> </a:t>
                      </a:r>
                    </a:p>
                  </a:txBody>
                  <a:tcPr marL="36576" marR="36576" marT="36576" marB="36576">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23265">
                <a:tc>
                  <a:txBody>
                    <a:bodyPr/>
                    <a:lstStyle/>
                    <a:p>
                      <a:pPr marR="0" indent="0" algn="ctr" rtl="0">
                        <a:spcBef>
                          <a:spcPts val="0"/>
                        </a:spcBef>
                        <a:spcAft>
                          <a:spcPts val="0"/>
                        </a:spcAft>
                      </a:pPr>
                      <a:r>
                        <a:rPr lang="el-GR" sz="1000" kern="1400">
                          <a:ln>
                            <a:noFill/>
                          </a:ln>
                          <a:solidFill>
                            <a:srgbClr val="000000"/>
                          </a:solidFill>
                          <a:effectLst/>
                          <a:latin typeface="Times New Roman" panose="02020603050405020304" pitchFamily="18" charset="0"/>
                        </a:rPr>
                        <a:t>6</a:t>
                      </a:r>
                    </a:p>
                  </a:txBody>
                  <a:tcPr marL="36576" marR="36576" marT="36576" marB="36576">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l" rtl="0">
                        <a:spcBef>
                          <a:spcPts val="0"/>
                        </a:spcBef>
                        <a:spcAft>
                          <a:spcPts val="0"/>
                        </a:spcAft>
                      </a:pPr>
                      <a:r>
                        <a:rPr lang="el-GR" sz="1000" kern="1400">
                          <a:ln>
                            <a:noFill/>
                          </a:ln>
                          <a:solidFill>
                            <a:srgbClr val="000000"/>
                          </a:solidFill>
                          <a:effectLst/>
                          <a:latin typeface="Times New Roman" panose="02020603050405020304" pitchFamily="18" charset="0"/>
                        </a:rPr>
                        <a:t> </a:t>
                      </a:r>
                    </a:p>
                  </a:txBody>
                  <a:tcPr marL="36576" marR="36576" marT="36576" marB="36576">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l" rtl="0">
                        <a:spcBef>
                          <a:spcPts val="0"/>
                        </a:spcBef>
                        <a:spcAft>
                          <a:spcPts val="0"/>
                        </a:spcAft>
                      </a:pPr>
                      <a:r>
                        <a:rPr lang="el-GR" sz="1000" kern="1400">
                          <a:ln>
                            <a:noFill/>
                          </a:ln>
                          <a:solidFill>
                            <a:srgbClr val="000000"/>
                          </a:solidFill>
                          <a:effectLst/>
                          <a:latin typeface="Times New Roman" panose="02020603050405020304" pitchFamily="18" charset="0"/>
                        </a:rPr>
                        <a:t> </a:t>
                      </a:r>
                    </a:p>
                  </a:txBody>
                  <a:tcPr marL="36576" marR="36576" marT="36576" marB="36576">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l" rtl="0">
                        <a:spcBef>
                          <a:spcPts val="0"/>
                        </a:spcBef>
                        <a:spcAft>
                          <a:spcPts val="0"/>
                        </a:spcAft>
                      </a:pPr>
                      <a:r>
                        <a:rPr lang="el-GR" sz="1000" kern="1400">
                          <a:ln>
                            <a:noFill/>
                          </a:ln>
                          <a:solidFill>
                            <a:srgbClr val="000000"/>
                          </a:solidFill>
                          <a:effectLst/>
                          <a:latin typeface="Times New Roman" panose="02020603050405020304" pitchFamily="18" charset="0"/>
                        </a:rPr>
                        <a:t> </a:t>
                      </a:r>
                    </a:p>
                  </a:txBody>
                  <a:tcPr marL="36576" marR="36576" marT="36576" marB="36576">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l" rtl="0">
                        <a:spcBef>
                          <a:spcPts val="0"/>
                        </a:spcBef>
                        <a:spcAft>
                          <a:spcPts val="0"/>
                        </a:spcAft>
                      </a:pPr>
                      <a:r>
                        <a:rPr lang="el-GR" sz="1000" kern="1400">
                          <a:ln>
                            <a:noFill/>
                          </a:ln>
                          <a:solidFill>
                            <a:srgbClr val="000000"/>
                          </a:solidFill>
                          <a:effectLst/>
                          <a:latin typeface="Times New Roman" panose="02020603050405020304" pitchFamily="18" charset="0"/>
                        </a:rPr>
                        <a:t> </a:t>
                      </a:r>
                    </a:p>
                  </a:txBody>
                  <a:tcPr marL="36576" marR="36576" marT="36576" marB="36576">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l" rtl="0">
                        <a:spcBef>
                          <a:spcPts val="0"/>
                        </a:spcBef>
                        <a:spcAft>
                          <a:spcPts val="0"/>
                        </a:spcAft>
                      </a:pPr>
                      <a:r>
                        <a:rPr lang="el-GR" sz="1000" kern="1400">
                          <a:ln>
                            <a:noFill/>
                          </a:ln>
                          <a:solidFill>
                            <a:srgbClr val="000000"/>
                          </a:solidFill>
                          <a:effectLst/>
                          <a:latin typeface="Times New Roman" panose="02020603050405020304" pitchFamily="18" charset="0"/>
                        </a:rPr>
                        <a:t> </a:t>
                      </a:r>
                    </a:p>
                  </a:txBody>
                  <a:tcPr marL="36576" marR="36576" marT="36576" marB="36576">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l" rtl="0">
                        <a:spcBef>
                          <a:spcPts val="0"/>
                        </a:spcBef>
                        <a:spcAft>
                          <a:spcPts val="0"/>
                        </a:spcAft>
                      </a:pPr>
                      <a:r>
                        <a:rPr lang="el-GR" sz="1000" kern="1400">
                          <a:ln>
                            <a:noFill/>
                          </a:ln>
                          <a:solidFill>
                            <a:srgbClr val="000000"/>
                          </a:solidFill>
                          <a:effectLst/>
                          <a:latin typeface="Times New Roman" panose="02020603050405020304" pitchFamily="18" charset="0"/>
                        </a:rPr>
                        <a:t> </a:t>
                      </a:r>
                    </a:p>
                  </a:txBody>
                  <a:tcPr marL="36576" marR="36576" marT="36576" marB="36576">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l" rtl="0">
                        <a:spcBef>
                          <a:spcPts val="0"/>
                        </a:spcBef>
                        <a:spcAft>
                          <a:spcPts val="0"/>
                        </a:spcAft>
                      </a:pPr>
                      <a:r>
                        <a:rPr lang="el-GR" sz="1000" kern="1400">
                          <a:ln>
                            <a:noFill/>
                          </a:ln>
                          <a:solidFill>
                            <a:srgbClr val="000000"/>
                          </a:solidFill>
                          <a:effectLst/>
                          <a:latin typeface="Times New Roman" panose="02020603050405020304" pitchFamily="18" charset="0"/>
                        </a:rPr>
                        <a:t> </a:t>
                      </a:r>
                    </a:p>
                  </a:txBody>
                  <a:tcPr marL="36576" marR="36576" marT="36576" marB="36576">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l" rtl="0">
                        <a:spcBef>
                          <a:spcPts val="0"/>
                        </a:spcBef>
                        <a:spcAft>
                          <a:spcPts val="0"/>
                        </a:spcAft>
                      </a:pPr>
                      <a:r>
                        <a:rPr lang="el-GR" sz="1000" kern="1400">
                          <a:ln>
                            <a:noFill/>
                          </a:ln>
                          <a:solidFill>
                            <a:srgbClr val="000000"/>
                          </a:solidFill>
                          <a:effectLst/>
                          <a:latin typeface="Times New Roman" panose="02020603050405020304" pitchFamily="18" charset="0"/>
                        </a:rPr>
                        <a:t> </a:t>
                      </a:r>
                    </a:p>
                  </a:txBody>
                  <a:tcPr marL="36576" marR="36576" marT="36576" marB="36576">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l" rtl="0">
                        <a:spcBef>
                          <a:spcPts val="0"/>
                        </a:spcBef>
                        <a:spcAft>
                          <a:spcPts val="0"/>
                        </a:spcAft>
                      </a:pPr>
                      <a:r>
                        <a:rPr lang="el-GR" sz="1000" kern="1400">
                          <a:ln>
                            <a:noFill/>
                          </a:ln>
                          <a:solidFill>
                            <a:srgbClr val="000000"/>
                          </a:solidFill>
                          <a:effectLst/>
                          <a:latin typeface="Times New Roman" panose="02020603050405020304" pitchFamily="18" charset="0"/>
                        </a:rPr>
                        <a:t> </a:t>
                      </a:r>
                    </a:p>
                  </a:txBody>
                  <a:tcPr marL="36576" marR="36576" marT="36576" marB="36576">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23265">
                <a:tc>
                  <a:txBody>
                    <a:bodyPr/>
                    <a:lstStyle/>
                    <a:p>
                      <a:pPr marR="0" indent="0" algn="ctr" rtl="0">
                        <a:spcBef>
                          <a:spcPts val="0"/>
                        </a:spcBef>
                        <a:spcAft>
                          <a:spcPts val="0"/>
                        </a:spcAft>
                      </a:pPr>
                      <a:r>
                        <a:rPr lang="el-GR" sz="1000" kern="1400">
                          <a:ln>
                            <a:noFill/>
                          </a:ln>
                          <a:solidFill>
                            <a:srgbClr val="000000"/>
                          </a:solidFill>
                          <a:effectLst/>
                          <a:latin typeface="Times New Roman" panose="02020603050405020304" pitchFamily="18" charset="0"/>
                        </a:rPr>
                        <a:t>7</a:t>
                      </a:r>
                    </a:p>
                  </a:txBody>
                  <a:tcPr marL="36576" marR="36576" marT="36576" marB="36576">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l" rtl="0">
                        <a:spcBef>
                          <a:spcPts val="0"/>
                        </a:spcBef>
                        <a:spcAft>
                          <a:spcPts val="0"/>
                        </a:spcAft>
                      </a:pPr>
                      <a:r>
                        <a:rPr lang="el-GR" sz="1000" kern="1400">
                          <a:ln>
                            <a:noFill/>
                          </a:ln>
                          <a:solidFill>
                            <a:srgbClr val="000000"/>
                          </a:solidFill>
                          <a:effectLst/>
                          <a:latin typeface="Times New Roman" panose="02020603050405020304" pitchFamily="18" charset="0"/>
                        </a:rPr>
                        <a:t> </a:t>
                      </a:r>
                    </a:p>
                  </a:txBody>
                  <a:tcPr marL="36576" marR="36576" marT="36576" marB="36576">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l" rtl="0">
                        <a:spcBef>
                          <a:spcPts val="0"/>
                        </a:spcBef>
                        <a:spcAft>
                          <a:spcPts val="0"/>
                        </a:spcAft>
                      </a:pPr>
                      <a:r>
                        <a:rPr lang="el-GR" sz="1000" kern="1400">
                          <a:ln>
                            <a:noFill/>
                          </a:ln>
                          <a:solidFill>
                            <a:srgbClr val="000000"/>
                          </a:solidFill>
                          <a:effectLst/>
                          <a:latin typeface="Times New Roman" panose="02020603050405020304" pitchFamily="18" charset="0"/>
                        </a:rPr>
                        <a:t> </a:t>
                      </a:r>
                    </a:p>
                  </a:txBody>
                  <a:tcPr marL="36576" marR="36576" marT="36576" marB="36576">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l" rtl="0">
                        <a:spcBef>
                          <a:spcPts val="0"/>
                        </a:spcBef>
                        <a:spcAft>
                          <a:spcPts val="0"/>
                        </a:spcAft>
                      </a:pPr>
                      <a:r>
                        <a:rPr lang="el-GR" sz="1000" kern="1400">
                          <a:ln>
                            <a:noFill/>
                          </a:ln>
                          <a:solidFill>
                            <a:srgbClr val="000000"/>
                          </a:solidFill>
                          <a:effectLst/>
                          <a:latin typeface="Times New Roman" panose="02020603050405020304" pitchFamily="18" charset="0"/>
                        </a:rPr>
                        <a:t> </a:t>
                      </a:r>
                    </a:p>
                  </a:txBody>
                  <a:tcPr marL="36576" marR="36576" marT="36576" marB="36576">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l" rtl="0">
                        <a:spcBef>
                          <a:spcPts val="0"/>
                        </a:spcBef>
                        <a:spcAft>
                          <a:spcPts val="0"/>
                        </a:spcAft>
                      </a:pPr>
                      <a:r>
                        <a:rPr lang="el-GR" sz="1000" kern="1400">
                          <a:ln>
                            <a:noFill/>
                          </a:ln>
                          <a:solidFill>
                            <a:srgbClr val="000000"/>
                          </a:solidFill>
                          <a:effectLst/>
                          <a:latin typeface="Times New Roman" panose="02020603050405020304" pitchFamily="18" charset="0"/>
                        </a:rPr>
                        <a:t> </a:t>
                      </a:r>
                    </a:p>
                  </a:txBody>
                  <a:tcPr marL="36576" marR="36576" marT="36576" marB="36576">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l" rtl="0">
                        <a:spcBef>
                          <a:spcPts val="0"/>
                        </a:spcBef>
                        <a:spcAft>
                          <a:spcPts val="0"/>
                        </a:spcAft>
                      </a:pPr>
                      <a:r>
                        <a:rPr lang="el-GR" sz="1000" kern="1400">
                          <a:ln>
                            <a:noFill/>
                          </a:ln>
                          <a:solidFill>
                            <a:srgbClr val="000000"/>
                          </a:solidFill>
                          <a:effectLst/>
                          <a:latin typeface="Times New Roman" panose="02020603050405020304" pitchFamily="18" charset="0"/>
                        </a:rPr>
                        <a:t> </a:t>
                      </a:r>
                    </a:p>
                  </a:txBody>
                  <a:tcPr marL="36576" marR="36576" marT="36576" marB="36576">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l" rtl="0">
                        <a:spcBef>
                          <a:spcPts val="0"/>
                        </a:spcBef>
                        <a:spcAft>
                          <a:spcPts val="0"/>
                        </a:spcAft>
                      </a:pPr>
                      <a:r>
                        <a:rPr lang="el-GR" sz="1000" kern="1400">
                          <a:ln>
                            <a:noFill/>
                          </a:ln>
                          <a:solidFill>
                            <a:srgbClr val="000000"/>
                          </a:solidFill>
                          <a:effectLst/>
                          <a:latin typeface="Times New Roman" panose="02020603050405020304" pitchFamily="18" charset="0"/>
                        </a:rPr>
                        <a:t> </a:t>
                      </a:r>
                    </a:p>
                  </a:txBody>
                  <a:tcPr marL="36576" marR="36576" marT="36576" marB="36576">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l" rtl="0">
                        <a:spcBef>
                          <a:spcPts val="0"/>
                        </a:spcBef>
                        <a:spcAft>
                          <a:spcPts val="0"/>
                        </a:spcAft>
                      </a:pPr>
                      <a:r>
                        <a:rPr lang="el-GR" sz="1000" kern="1400">
                          <a:ln>
                            <a:noFill/>
                          </a:ln>
                          <a:solidFill>
                            <a:srgbClr val="000000"/>
                          </a:solidFill>
                          <a:effectLst/>
                          <a:latin typeface="Times New Roman" panose="02020603050405020304" pitchFamily="18" charset="0"/>
                        </a:rPr>
                        <a:t> </a:t>
                      </a:r>
                    </a:p>
                  </a:txBody>
                  <a:tcPr marL="36576" marR="36576" marT="36576" marB="36576">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l" rtl="0">
                        <a:spcBef>
                          <a:spcPts val="0"/>
                        </a:spcBef>
                        <a:spcAft>
                          <a:spcPts val="0"/>
                        </a:spcAft>
                      </a:pPr>
                      <a:r>
                        <a:rPr lang="el-GR" sz="1000" kern="1400">
                          <a:ln>
                            <a:noFill/>
                          </a:ln>
                          <a:solidFill>
                            <a:srgbClr val="000000"/>
                          </a:solidFill>
                          <a:effectLst/>
                          <a:latin typeface="Times New Roman" panose="02020603050405020304" pitchFamily="18" charset="0"/>
                        </a:rPr>
                        <a:t> </a:t>
                      </a:r>
                    </a:p>
                  </a:txBody>
                  <a:tcPr marL="36576" marR="36576" marT="36576" marB="36576">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l" rtl="0">
                        <a:spcBef>
                          <a:spcPts val="0"/>
                        </a:spcBef>
                        <a:spcAft>
                          <a:spcPts val="0"/>
                        </a:spcAft>
                      </a:pPr>
                      <a:r>
                        <a:rPr lang="el-GR" sz="1000" kern="1400">
                          <a:ln>
                            <a:noFill/>
                          </a:ln>
                          <a:solidFill>
                            <a:srgbClr val="000000"/>
                          </a:solidFill>
                          <a:effectLst/>
                          <a:latin typeface="Times New Roman" panose="02020603050405020304" pitchFamily="18" charset="0"/>
                        </a:rPr>
                        <a:t> </a:t>
                      </a:r>
                    </a:p>
                  </a:txBody>
                  <a:tcPr marL="36576" marR="36576" marT="36576" marB="36576">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23265">
                <a:tc>
                  <a:txBody>
                    <a:bodyPr/>
                    <a:lstStyle/>
                    <a:p>
                      <a:pPr marR="0" indent="0" algn="ctr" rtl="0">
                        <a:spcBef>
                          <a:spcPts val="0"/>
                        </a:spcBef>
                        <a:spcAft>
                          <a:spcPts val="0"/>
                        </a:spcAft>
                      </a:pPr>
                      <a:r>
                        <a:rPr lang="el-GR" sz="1000" kern="1400">
                          <a:ln>
                            <a:noFill/>
                          </a:ln>
                          <a:solidFill>
                            <a:srgbClr val="000000"/>
                          </a:solidFill>
                          <a:effectLst/>
                          <a:latin typeface="Times New Roman" panose="02020603050405020304" pitchFamily="18" charset="0"/>
                        </a:rPr>
                        <a:t>8</a:t>
                      </a:r>
                    </a:p>
                  </a:txBody>
                  <a:tcPr marL="36576" marR="36576" marT="36576" marB="36576">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l" rtl="0">
                        <a:spcBef>
                          <a:spcPts val="0"/>
                        </a:spcBef>
                        <a:spcAft>
                          <a:spcPts val="0"/>
                        </a:spcAft>
                      </a:pPr>
                      <a:r>
                        <a:rPr lang="el-GR" sz="1000" kern="1400">
                          <a:ln>
                            <a:noFill/>
                          </a:ln>
                          <a:solidFill>
                            <a:srgbClr val="000000"/>
                          </a:solidFill>
                          <a:effectLst/>
                          <a:latin typeface="Times New Roman" panose="02020603050405020304" pitchFamily="18" charset="0"/>
                        </a:rPr>
                        <a:t> </a:t>
                      </a:r>
                    </a:p>
                  </a:txBody>
                  <a:tcPr marL="36576" marR="36576" marT="36576" marB="36576">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l" rtl="0">
                        <a:spcBef>
                          <a:spcPts val="0"/>
                        </a:spcBef>
                        <a:spcAft>
                          <a:spcPts val="0"/>
                        </a:spcAft>
                      </a:pPr>
                      <a:r>
                        <a:rPr lang="el-GR" sz="1000" kern="1400">
                          <a:ln>
                            <a:noFill/>
                          </a:ln>
                          <a:solidFill>
                            <a:srgbClr val="000000"/>
                          </a:solidFill>
                          <a:effectLst/>
                          <a:latin typeface="Times New Roman" panose="02020603050405020304" pitchFamily="18" charset="0"/>
                        </a:rPr>
                        <a:t> </a:t>
                      </a:r>
                    </a:p>
                  </a:txBody>
                  <a:tcPr marL="36576" marR="36576" marT="36576" marB="36576">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l" rtl="0">
                        <a:spcBef>
                          <a:spcPts val="0"/>
                        </a:spcBef>
                        <a:spcAft>
                          <a:spcPts val="0"/>
                        </a:spcAft>
                      </a:pPr>
                      <a:r>
                        <a:rPr lang="el-GR" sz="1000" kern="1400">
                          <a:ln>
                            <a:noFill/>
                          </a:ln>
                          <a:solidFill>
                            <a:srgbClr val="000000"/>
                          </a:solidFill>
                          <a:effectLst/>
                          <a:latin typeface="Times New Roman" panose="02020603050405020304" pitchFamily="18" charset="0"/>
                        </a:rPr>
                        <a:t> </a:t>
                      </a:r>
                    </a:p>
                  </a:txBody>
                  <a:tcPr marL="36576" marR="36576" marT="36576" marB="36576">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l" rtl="0">
                        <a:spcBef>
                          <a:spcPts val="0"/>
                        </a:spcBef>
                        <a:spcAft>
                          <a:spcPts val="0"/>
                        </a:spcAft>
                      </a:pPr>
                      <a:r>
                        <a:rPr lang="el-GR" sz="1000" kern="1400">
                          <a:ln>
                            <a:noFill/>
                          </a:ln>
                          <a:solidFill>
                            <a:srgbClr val="000000"/>
                          </a:solidFill>
                          <a:effectLst/>
                          <a:latin typeface="Times New Roman" panose="02020603050405020304" pitchFamily="18" charset="0"/>
                        </a:rPr>
                        <a:t> </a:t>
                      </a:r>
                    </a:p>
                  </a:txBody>
                  <a:tcPr marL="36576" marR="36576" marT="36576" marB="36576">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l" rtl="0">
                        <a:spcBef>
                          <a:spcPts val="0"/>
                        </a:spcBef>
                        <a:spcAft>
                          <a:spcPts val="0"/>
                        </a:spcAft>
                      </a:pPr>
                      <a:r>
                        <a:rPr lang="el-GR" sz="1000" kern="1400">
                          <a:ln>
                            <a:noFill/>
                          </a:ln>
                          <a:solidFill>
                            <a:srgbClr val="000000"/>
                          </a:solidFill>
                          <a:effectLst/>
                          <a:latin typeface="Times New Roman" panose="02020603050405020304" pitchFamily="18" charset="0"/>
                        </a:rPr>
                        <a:t> </a:t>
                      </a:r>
                    </a:p>
                  </a:txBody>
                  <a:tcPr marL="36576" marR="36576" marT="36576" marB="36576">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l" rtl="0">
                        <a:spcBef>
                          <a:spcPts val="0"/>
                        </a:spcBef>
                        <a:spcAft>
                          <a:spcPts val="0"/>
                        </a:spcAft>
                      </a:pPr>
                      <a:r>
                        <a:rPr lang="el-GR" sz="1000" kern="1400">
                          <a:ln>
                            <a:noFill/>
                          </a:ln>
                          <a:solidFill>
                            <a:srgbClr val="000000"/>
                          </a:solidFill>
                          <a:effectLst/>
                          <a:latin typeface="Times New Roman" panose="02020603050405020304" pitchFamily="18" charset="0"/>
                        </a:rPr>
                        <a:t> </a:t>
                      </a:r>
                    </a:p>
                  </a:txBody>
                  <a:tcPr marL="36576" marR="36576" marT="36576" marB="36576">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l" rtl="0">
                        <a:spcBef>
                          <a:spcPts val="0"/>
                        </a:spcBef>
                        <a:spcAft>
                          <a:spcPts val="0"/>
                        </a:spcAft>
                      </a:pPr>
                      <a:r>
                        <a:rPr lang="el-GR" sz="1000" kern="1400">
                          <a:ln>
                            <a:noFill/>
                          </a:ln>
                          <a:solidFill>
                            <a:srgbClr val="000000"/>
                          </a:solidFill>
                          <a:effectLst/>
                          <a:latin typeface="Times New Roman" panose="02020603050405020304" pitchFamily="18" charset="0"/>
                        </a:rPr>
                        <a:t> </a:t>
                      </a:r>
                    </a:p>
                  </a:txBody>
                  <a:tcPr marL="36576" marR="36576" marT="36576" marB="36576">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l" rtl="0">
                        <a:spcBef>
                          <a:spcPts val="0"/>
                        </a:spcBef>
                        <a:spcAft>
                          <a:spcPts val="0"/>
                        </a:spcAft>
                      </a:pPr>
                      <a:r>
                        <a:rPr lang="el-GR" sz="1000" kern="1400">
                          <a:ln>
                            <a:noFill/>
                          </a:ln>
                          <a:solidFill>
                            <a:srgbClr val="000000"/>
                          </a:solidFill>
                          <a:effectLst/>
                          <a:latin typeface="Times New Roman" panose="02020603050405020304" pitchFamily="18" charset="0"/>
                        </a:rPr>
                        <a:t> </a:t>
                      </a:r>
                    </a:p>
                  </a:txBody>
                  <a:tcPr marL="36576" marR="36576" marT="36576" marB="36576">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l" rtl="0">
                        <a:spcBef>
                          <a:spcPts val="0"/>
                        </a:spcBef>
                        <a:spcAft>
                          <a:spcPts val="0"/>
                        </a:spcAft>
                      </a:pPr>
                      <a:r>
                        <a:rPr lang="el-GR" sz="1000" kern="1400">
                          <a:ln>
                            <a:noFill/>
                          </a:ln>
                          <a:solidFill>
                            <a:srgbClr val="000000"/>
                          </a:solidFill>
                          <a:effectLst/>
                          <a:latin typeface="Times New Roman" panose="02020603050405020304" pitchFamily="18" charset="0"/>
                        </a:rPr>
                        <a:t> </a:t>
                      </a:r>
                    </a:p>
                  </a:txBody>
                  <a:tcPr marL="36576" marR="36576" marT="36576" marB="36576">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23265">
                <a:tc>
                  <a:txBody>
                    <a:bodyPr/>
                    <a:lstStyle/>
                    <a:p>
                      <a:pPr marR="0" indent="0" algn="ctr" rtl="0">
                        <a:spcBef>
                          <a:spcPts val="0"/>
                        </a:spcBef>
                        <a:spcAft>
                          <a:spcPts val="0"/>
                        </a:spcAft>
                      </a:pPr>
                      <a:r>
                        <a:rPr lang="el-GR" sz="1000" kern="1400">
                          <a:ln>
                            <a:noFill/>
                          </a:ln>
                          <a:solidFill>
                            <a:srgbClr val="000000"/>
                          </a:solidFill>
                          <a:effectLst/>
                          <a:latin typeface="Times New Roman" panose="02020603050405020304" pitchFamily="18" charset="0"/>
                        </a:rPr>
                        <a:t>9</a:t>
                      </a:r>
                    </a:p>
                  </a:txBody>
                  <a:tcPr marL="36576" marR="36576" marT="36576" marB="36576">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l" rtl="0">
                        <a:spcBef>
                          <a:spcPts val="0"/>
                        </a:spcBef>
                        <a:spcAft>
                          <a:spcPts val="0"/>
                        </a:spcAft>
                      </a:pPr>
                      <a:r>
                        <a:rPr lang="el-GR" sz="1000" kern="1400">
                          <a:ln>
                            <a:noFill/>
                          </a:ln>
                          <a:solidFill>
                            <a:srgbClr val="000000"/>
                          </a:solidFill>
                          <a:effectLst/>
                          <a:latin typeface="Times New Roman" panose="02020603050405020304" pitchFamily="18" charset="0"/>
                        </a:rPr>
                        <a:t> </a:t>
                      </a:r>
                    </a:p>
                  </a:txBody>
                  <a:tcPr marL="36576" marR="36576" marT="36576" marB="36576">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l" rtl="0">
                        <a:spcBef>
                          <a:spcPts val="0"/>
                        </a:spcBef>
                        <a:spcAft>
                          <a:spcPts val="0"/>
                        </a:spcAft>
                      </a:pPr>
                      <a:r>
                        <a:rPr lang="el-GR" sz="1000" kern="1400">
                          <a:ln>
                            <a:noFill/>
                          </a:ln>
                          <a:solidFill>
                            <a:srgbClr val="000000"/>
                          </a:solidFill>
                          <a:effectLst/>
                          <a:latin typeface="Times New Roman" panose="02020603050405020304" pitchFamily="18" charset="0"/>
                        </a:rPr>
                        <a:t> </a:t>
                      </a:r>
                    </a:p>
                  </a:txBody>
                  <a:tcPr marL="36576" marR="36576" marT="36576" marB="36576">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l" rtl="0">
                        <a:spcBef>
                          <a:spcPts val="0"/>
                        </a:spcBef>
                        <a:spcAft>
                          <a:spcPts val="0"/>
                        </a:spcAft>
                      </a:pPr>
                      <a:r>
                        <a:rPr lang="el-GR" sz="1000" kern="1400">
                          <a:ln>
                            <a:noFill/>
                          </a:ln>
                          <a:solidFill>
                            <a:srgbClr val="000000"/>
                          </a:solidFill>
                          <a:effectLst/>
                          <a:latin typeface="Times New Roman" panose="02020603050405020304" pitchFamily="18" charset="0"/>
                        </a:rPr>
                        <a:t> </a:t>
                      </a:r>
                    </a:p>
                  </a:txBody>
                  <a:tcPr marL="36576" marR="36576" marT="36576" marB="36576">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l" rtl="0">
                        <a:spcBef>
                          <a:spcPts val="0"/>
                        </a:spcBef>
                        <a:spcAft>
                          <a:spcPts val="0"/>
                        </a:spcAft>
                      </a:pPr>
                      <a:r>
                        <a:rPr lang="el-GR" sz="1000" kern="1400">
                          <a:ln>
                            <a:noFill/>
                          </a:ln>
                          <a:solidFill>
                            <a:srgbClr val="000000"/>
                          </a:solidFill>
                          <a:effectLst/>
                          <a:latin typeface="Times New Roman" panose="02020603050405020304" pitchFamily="18" charset="0"/>
                        </a:rPr>
                        <a:t> </a:t>
                      </a:r>
                    </a:p>
                  </a:txBody>
                  <a:tcPr marL="36576" marR="36576" marT="36576" marB="36576">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l" rtl="0">
                        <a:spcBef>
                          <a:spcPts val="0"/>
                        </a:spcBef>
                        <a:spcAft>
                          <a:spcPts val="0"/>
                        </a:spcAft>
                      </a:pPr>
                      <a:r>
                        <a:rPr lang="el-GR" sz="1000" kern="1400">
                          <a:ln>
                            <a:noFill/>
                          </a:ln>
                          <a:solidFill>
                            <a:srgbClr val="000000"/>
                          </a:solidFill>
                          <a:effectLst/>
                          <a:latin typeface="Times New Roman" panose="02020603050405020304" pitchFamily="18" charset="0"/>
                        </a:rPr>
                        <a:t> </a:t>
                      </a:r>
                    </a:p>
                  </a:txBody>
                  <a:tcPr marL="36576" marR="36576" marT="36576" marB="36576">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l" rtl="0">
                        <a:spcBef>
                          <a:spcPts val="0"/>
                        </a:spcBef>
                        <a:spcAft>
                          <a:spcPts val="0"/>
                        </a:spcAft>
                      </a:pPr>
                      <a:r>
                        <a:rPr lang="el-GR" sz="1000" kern="1400">
                          <a:ln>
                            <a:noFill/>
                          </a:ln>
                          <a:solidFill>
                            <a:srgbClr val="000000"/>
                          </a:solidFill>
                          <a:effectLst/>
                          <a:latin typeface="Times New Roman" panose="02020603050405020304" pitchFamily="18" charset="0"/>
                        </a:rPr>
                        <a:t> </a:t>
                      </a:r>
                    </a:p>
                  </a:txBody>
                  <a:tcPr marL="36576" marR="36576" marT="36576" marB="36576">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l" rtl="0">
                        <a:spcBef>
                          <a:spcPts val="0"/>
                        </a:spcBef>
                        <a:spcAft>
                          <a:spcPts val="0"/>
                        </a:spcAft>
                      </a:pPr>
                      <a:r>
                        <a:rPr lang="el-GR" sz="1000" kern="1400">
                          <a:ln>
                            <a:noFill/>
                          </a:ln>
                          <a:solidFill>
                            <a:srgbClr val="000000"/>
                          </a:solidFill>
                          <a:effectLst/>
                          <a:latin typeface="Times New Roman" panose="02020603050405020304" pitchFamily="18" charset="0"/>
                        </a:rPr>
                        <a:t> </a:t>
                      </a:r>
                    </a:p>
                  </a:txBody>
                  <a:tcPr marL="36576" marR="36576" marT="36576" marB="36576">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l" rtl="0">
                        <a:spcBef>
                          <a:spcPts val="0"/>
                        </a:spcBef>
                        <a:spcAft>
                          <a:spcPts val="0"/>
                        </a:spcAft>
                      </a:pPr>
                      <a:r>
                        <a:rPr lang="el-GR" sz="1000" kern="1400">
                          <a:ln>
                            <a:noFill/>
                          </a:ln>
                          <a:solidFill>
                            <a:srgbClr val="000000"/>
                          </a:solidFill>
                          <a:effectLst/>
                          <a:latin typeface="Times New Roman" panose="02020603050405020304" pitchFamily="18" charset="0"/>
                        </a:rPr>
                        <a:t> </a:t>
                      </a:r>
                    </a:p>
                  </a:txBody>
                  <a:tcPr marL="36576" marR="36576" marT="36576" marB="36576">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l" rtl="0">
                        <a:spcBef>
                          <a:spcPts val="0"/>
                        </a:spcBef>
                        <a:spcAft>
                          <a:spcPts val="0"/>
                        </a:spcAft>
                      </a:pPr>
                      <a:r>
                        <a:rPr lang="el-GR" sz="1000" kern="1400">
                          <a:ln>
                            <a:noFill/>
                          </a:ln>
                          <a:solidFill>
                            <a:srgbClr val="000000"/>
                          </a:solidFill>
                          <a:effectLst/>
                          <a:latin typeface="Times New Roman" panose="02020603050405020304" pitchFamily="18" charset="0"/>
                        </a:rPr>
                        <a:t> </a:t>
                      </a:r>
                    </a:p>
                  </a:txBody>
                  <a:tcPr marL="36576" marR="36576" marT="36576" marB="36576">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23265">
                <a:tc>
                  <a:txBody>
                    <a:bodyPr/>
                    <a:lstStyle/>
                    <a:p>
                      <a:pPr marR="0" indent="0" algn="ctr" rtl="0">
                        <a:spcBef>
                          <a:spcPts val="0"/>
                        </a:spcBef>
                        <a:spcAft>
                          <a:spcPts val="0"/>
                        </a:spcAft>
                      </a:pPr>
                      <a:r>
                        <a:rPr lang="el-GR" sz="1000" kern="1400">
                          <a:ln>
                            <a:noFill/>
                          </a:ln>
                          <a:solidFill>
                            <a:srgbClr val="000000"/>
                          </a:solidFill>
                          <a:effectLst/>
                          <a:latin typeface="Times New Roman" panose="02020603050405020304" pitchFamily="18" charset="0"/>
                        </a:rPr>
                        <a:t>10</a:t>
                      </a:r>
                    </a:p>
                  </a:txBody>
                  <a:tcPr marL="36576" marR="36576" marT="36576" marB="36576">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l" rtl="0">
                        <a:spcBef>
                          <a:spcPts val="0"/>
                        </a:spcBef>
                        <a:spcAft>
                          <a:spcPts val="0"/>
                        </a:spcAft>
                      </a:pPr>
                      <a:r>
                        <a:rPr lang="el-GR" sz="1000" kern="1400">
                          <a:ln>
                            <a:noFill/>
                          </a:ln>
                          <a:solidFill>
                            <a:srgbClr val="000000"/>
                          </a:solidFill>
                          <a:effectLst/>
                          <a:latin typeface="Times New Roman" panose="02020603050405020304" pitchFamily="18" charset="0"/>
                        </a:rPr>
                        <a:t> </a:t>
                      </a:r>
                    </a:p>
                  </a:txBody>
                  <a:tcPr marL="36576" marR="36576" marT="36576" marB="36576">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l" rtl="0">
                        <a:spcBef>
                          <a:spcPts val="0"/>
                        </a:spcBef>
                        <a:spcAft>
                          <a:spcPts val="0"/>
                        </a:spcAft>
                      </a:pPr>
                      <a:r>
                        <a:rPr lang="el-GR" sz="1000" kern="1400">
                          <a:ln>
                            <a:noFill/>
                          </a:ln>
                          <a:solidFill>
                            <a:srgbClr val="000000"/>
                          </a:solidFill>
                          <a:effectLst/>
                          <a:latin typeface="Times New Roman" panose="02020603050405020304" pitchFamily="18" charset="0"/>
                        </a:rPr>
                        <a:t> </a:t>
                      </a:r>
                    </a:p>
                  </a:txBody>
                  <a:tcPr marL="36576" marR="36576" marT="36576" marB="36576">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l" rtl="0">
                        <a:spcBef>
                          <a:spcPts val="0"/>
                        </a:spcBef>
                        <a:spcAft>
                          <a:spcPts val="0"/>
                        </a:spcAft>
                      </a:pPr>
                      <a:r>
                        <a:rPr lang="el-GR" sz="1000" kern="1400">
                          <a:ln>
                            <a:noFill/>
                          </a:ln>
                          <a:solidFill>
                            <a:srgbClr val="000000"/>
                          </a:solidFill>
                          <a:effectLst/>
                          <a:latin typeface="Times New Roman" panose="02020603050405020304" pitchFamily="18" charset="0"/>
                        </a:rPr>
                        <a:t> </a:t>
                      </a:r>
                    </a:p>
                  </a:txBody>
                  <a:tcPr marL="36576" marR="36576" marT="36576" marB="36576">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l" rtl="0">
                        <a:spcBef>
                          <a:spcPts val="0"/>
                        </a:spcBef>
                        <a:spcAft>
                          <a:spcPts val="0"/>
                        </a:spcAft>
                      </a:pPr>
                      <a:r>
                        <a:rPr lang="el-GR" sz="1000" kern="1400">
                          <a:ln>
                            <a:noFill/>
                          </a:ln>
                          <a:solidFill>
                            <a:srgbClr val="000000"/>
                          </a:solidFill>
                          <a:effectLst/>
                          <a:latin typeface="Times New Roman" panose="02020603050405020304" pitchFamily="18" charset="0"/>
                        </a:rPr>
                        <a:t> </a:t>
                      </a:r>
                    </a:p>
                  </a:txBody>
                  <a:tcPr marL="36576" marR="36576" marT="36576" marB="36576">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l" rtl="0">
                        <a:spcBef>
                          <a:spcPts val="0"/>
                        </a:spcBef>
                        <a:spcAft>
                          <a:spcPts val="0"/>
                        </a:spcAft>
                      </a:pPr>
                      <a:r>
                        <a:rPr lang="el-GR" sz="1000" kern="1400">
                          <a:ln>
                            <a:noFill/>
                          </a:ln>
                          <a:solidFill>
                            <a:srgbClr val="000000"/>
                          </a:solidFill>
                          <a:effectLst/>
                          <a:latin typeface="Times New Roman" panose="02020603050405020304" pitchFamily="18" charset="0"/>
                        </a:rPr>
                        <a:t> </a:t>
                      </a:r>
                    </a:p>
                  </a:txBody>
                  <a:tcPr marL="36576" marR="36576" marT="36576" marB="36576">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l" rtl="0">
                        <a:spcBef>
                          <a:spcPts val="0"/>
                        </a:spcBef>
                        <a:spcAft>
                          <a:spcPts val="0"/>
                        </a:spcAft>
                      </a:pPr>
                      <a:r>
                        <a:rPr lang="el-GR" sz="1000" kern="1400">
                          <a:ln>
                            <a:noFill/>
                          </a:ln>
                          <a:solidFill>
                            <a:srgbClr val="000000"/>
                          </a:solidFill>
                          <a:effectLst/>
                          <a:latin typeface="Times New Roman" panose="02020603050405020304" pitchFamily="18" charset="0"/>
                        </a:rPr>
                        <a:t> </a:t>
                      </a:r>
                    </a:p>
                  </a:txBody>
                  <a:tcPr marL="36576" marR="36576" marT="36576" marB="36576">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l" rtl="0">
                        <a:spcBef>
                          <a:spcPts val="0"/>
                        </a:spcBef>
                        <a:spcAft>
                          <a:spcPts val="0"/>
                        </a:spcAft>
                      </a:pPr>
                      <a:r>
                        <a:rPr lang="el-GR" sz="1000" kern="1400">
                          <a:ln>
                            <a:noFill/>
                          </a:ln>
                          <a:solidFill>
                            <a:srgbClr val="000000"/>
                          </a:solidFill>
                          <a:effectLst/>
                          <a:latin typeface="Times New Roman" panose="02020603050405020304" pitchFamily="18" charset="0"/>
                        </a:rPr>
                        <a:t> </a:t>
                      </a:r>
                    </a:p>
                  </a:txBody>
                  <a:tcPr marL="36576" marR="36576" marT="36576" marB="36576">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l" rtl="0">
                        <a:spcBef>
                          <a:spcPts val="0"/>
                        </a:spcBef>
                        <a:spcAft>
                          <a:spcPts val="0"/>
                        </a:spcAft>
                      </a:pPr>
                      <a:r>
                        <a:rPr lang="el-GR" sz="1000" kern="1400">
                          <a:ln>
                            <a:noFill/>
                          </a:ln>
                          <a:solidFill>
                            <a:srgbClr val="000000"/>
                          </a:solidFill>
                          <a:effectLst/>
                          <a:latin typeface="Times New Roman" panose="02020603050405020304" pitchFamily="18" charset="0"/>
                        </a:rPr>
                        <a:t> </a:t>
                      </a:r>
                    </a:p>
                  </a:txBody>
                  <a:tcPr marL="36576" marR="36576" marT="36576" marB="36576">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R="0" indent="0" algn="l" rtl="0">
                        <a:spcBef>
                          <a:spcPts val="0"/>
                        </a:spcBef>
                        <a:spcAft>
                          <a:spcPts val="0"/>
                        </a:spcAft>
                      </a:pPr>
                      <a:r>
                        <a:rPr lang="el-GR" sz="1000" kern="1400" dirty="0">
                          <a:ln>
                            <a:noFill/>
                          </a:ln>
                          <a:solidFill>
                            <a:srgbClr val="000000"/>
                          </a:solidFill>
                          <a:effectLst/>
                          <a:latin typeface="Times New Roman" panose="02020603050405020304" pitchFamily="18" charset="0"/>
                        </a:rPr>
                        <a:t> </a:t>
                      </a:r>
                    </a:p>
                  </a:txBody>
                  <a:tcPr marL="36576" marR="36576" marT="36576" marB="36576">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bl>
          </a:graphicData>
        </a:graphic>
      </p:graphicFrame>
      <p:sp>
        <p:nvSpPr>
          <p:cNvPr id="4" name="Control 3"/>
          <p:cNvSpPr>
            <a:spLocks noChangeArrowheads="1" noChangeShapeType="1"/>
          </p:cNvSpPr>
          <p:nvPr/>
        </p:nvSpPr>
        <p:spPr bwMode="auto">
          <a:xfrm>
            <a:off x="6390316" y="8936098"/>
            <a:ext cx="3079991" cy="2232966"/>
          </a:xfrm>
          <a:prstGeom prst="rect">
            <a:avLst/>
          </a:prstGeom>
          <a:noFill/>
          <a:ln>
            <a:noFill/>
          </a:ln>
          <a:effectLst/>
          <a:extLst>
            <a:ext uri="{91240B29-F687-4F45-9708-019B960494DF}">
              <a14:hiddenLine xmlns:a14="http://schemas.microsoft.com/office/drawing/2010/main" w="9525" algn="in">
                <a:noFill/>
                <a:miter lim="800000"/>
                <a:headEnd/>
                <a:tailEnd/>
              </a14:hiddenLine>
            </a:ext>
            <a:ext uri="{AF507438-7753-43E0-B8FC-AC1667EBCBE1}">
              <a14:hiddenEffects xmlns:a14="http://schemas.microsoft.com/office/drawing/2010/main">
                <a:effectLst>
                  <a:outerShdw dist="35921" dir="2700000" algn="ctr" rotWithShape="0">
                    <a:srgbClr val="CCCCCC"/>
                  </a:outerShdw>
                </a:effectLst>
              </a14:hiddenEffects>
            </a:ext>
          </a:extLst>
        </p:spPr>
        <p:txBody>
          <a:bodyPr vert="horz" wrap="square" lIns="0" tIns="0" rIns="0" bIns="0" numCol="1" anchor="t" anchorCtr="0" compatLnSpc="1">
            <a:prstTxWarp prst="textNoShape">
              <a:avLst/>
            </a:prstTxWarp>
          </a:bodyPr>
          <a:lstStyle/>
          <a:p>
            <a:endParaRPr lang="el-GR"/>
          </a:p>
        </p:txBody>
      </p:sp>
    </p:spTree>
    <p:extLst>
      <p:ext uri="{BB962C8B-B14F-4D97-AF65-F5344CB8AC3E}">
        <p14:creationId xmlns:p14="http://schemas.microsoft.com/office/powerpoint/2010/main" val="32991389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Box 2"/>
          <p:cNvSpPr txBox="1">
            <a:spLocks noChangeArrowheads="1"/>
          </p:cNvSpPr>
          <p:nvPr/>
        </p:nvSpPr>
        <p:spPr bwMode="auto">
          <a:xfrm>
            <a:off x="4763" y="7937"/>
            <a:ext cx="12106724" cy="6755171"/>
          </a:xfrm>
          <a:prstGeom prst="rect">
            <a:avLst/>
          </a:prstGeom>
          <a:noFill/>
          <a:ln w="6350" algn="in">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CCCCCC"/>
                  </a:outerShdw>
                </a:effectLst>
              </a14:hiddenEffects>
            </a:ext>
          </a:extLst>
        </p:spPr>
        <p:txBody>
          <a:bodyPr vert="horz" wrap="square" lIns="36576" tIns="36576" rIns="36576" bIns="36576"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l-GR" altLang="el-GR" b="1" i="0" u="none" strike="noStrike" cap="none" normalizeH="0" baseline="0" dirty="0" smtClean="0">
                <a:ln>
                  <a:noFill/>
                </a:ln>
                <a:solidFill>
                  <a:srgbClr val="000000"/>
                </a:solidFill>
                <a:effectLst/>
                <a:latin typeface="Arial" panose="020B0604020202020204" pitchFamily="34" charset="0"/>
              </a:rPr>
              <a:t>Κεφάλαιο  32 </a:t>
            </a:r>
            <a:r>
              <a:rPr kumimoji="0" lang="en-US" altLang="el-GR" b="1" i="0" u="none" strike="noStrike" cap="none" normalizeH="0" baseline="0" dirty="0" smtClean="0">
                <a:ln>
                  <a:noFill/>
                </a:ln>
                <a:solidFill>
                  <a:srgbClr val="000000"/>
                </a:solidFill>
                <a:effectLst/>
                <a:latin typeface="Arial" panose="020B0604020202020204" pitchFamily="34" charset="0"/>
              </a:rPr>
              <a:t>«</a:t>
            </a:r>
            <a:r>
              <a:rPr kumimoji="0" lang="el-GR" altLang="el-GR" b="1" i="0" u="none" strike="noStrike" cap="none" normalizeH="0" baseline="0" dirty="0" smtClean="0">
                <a:ln>
                  <a:noFill/>
                </a:ln>
                <a:solidFill>
                  <a:srgbClr val="000000"/>
                </a:solidFill>
                <a:effectLst/>
                <a:latin typeface="Arial" panose="020B0604020202020204" pitchFamily="34" charset="0"/>
              </a:rPr>
              <a:t>Μαθαίνω για τα παραλληλόγραμμα </a:t>
            </a:r>
            <a:r>
              <a:rPr kumimoji="0" lang="en-US" altLang="el-GR" b="1" i="0" u="none" strike="noStrike" cap="none" normalizeH="0" baseline="0" dirty="0" smtClean="0">
                <a:ln>
                  <a:noFill/>
                </a:ln>
                <a:solidFill>
                  <a:srgbClr val="000000"/>
                </a:solidFill>
                <a:effectLst/>
                <a:latin typeface="Arial" panose="020B0604020202020204" pitchFamily="34" charset="0"/>
              </a:rPr>
              <a:t>»</a:t>
            </a:r>
            <a:endParaRPr kumimoji="0" lang="el-GR" altLang="el-GR" b="1" i="0" u="none" strike="noStrike" cap="none" normalizeH="0" baseline="0" dirty="0" smtClean="0">
              <a:ln>
                <a:noFill/>
              </a:ln>
              <a:solidFill>
                <a:srgbClr val="000000"/>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l-GR" altLang="el-GR" b="0" i="0" u="none" strike="noStrike" cap="none" normalizeH="0" baseline="0" dirty="0" smtClean="0">
                <a:ln>
                  <a:noFill/>
                </a:ln>
                <a:solidFill>
                  <a:srgbClr val="000000"/>
                </a:solidFill>
                <a:effectLst/>
                <a:latin typeface="Arial" panose="020B0604020202020204" pitchFamily="34" charset="0"/>
              </a:rPr>
              <a:t>Έμαθα ότι:</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l-GR" altLang="el-GR" b="0" i="0" u="none" strike="noStrike" cap="none" normalizeH="0" baseline="0" dirty="0" smtClean="0">
              <a:ln>
                <a:noFill/>
              </a:ln>
              <a:solidFill>
                <a:srgbClr val="000000"/>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Pts val="1000"/>
              <a:buFont typeface="Symbol" panose="05050102010706020507" pitchFamily="18" charset="2"/>
              <a:buChar char="·"/>
              <a:tabLst/>
            </a:pPr>
            <a:r>
              <a:rPr kumimoji="0" lang="el-GR" altLang="el-GR" b="0" i="0" u="none" strike="noStrike" cap="none" normalizeH="0" baseline="0" dirty="0" smtClean="0">
                <a:ln>
                  <a:noFill/>
                </a:ln>
                <a:solidFill>
                  <a:srgbClr val="000000"/>
                </a:solidFill>
                <a:effectLst/>
                <a:latin typeface="Arial" panose="020B0604020202020204" pitchFamily="34" charset="0"/>
              </a:rPr>
              <a:t>Το τετράπλευρο είναι ένα πολύγωνο που έχει τέσσερις πλευρές και τέσσερις γωνίες.</a:t>
            </a:r>
            <a:endParaRPr kumimoji="0" lang="el-GR" altLang="el-GR" b="0" i="0" u="sng" strike="noStrike" cap="none" normalizeH="0" baseline="0" dirty="0" smtClean="0">
              <a:ln>
                <a:noFill/>
              </a:ln>
              <a:solidFill>
                <a:srgbClr val="000000"/>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Pts val="1000"/>
              <a:buFont typeface="Symbol" panose="05050102010706020507" pitchFamily="18" charset="2"/>
              <a:buChar char="·"/>
              <a:tabLst/>
            </a:pPr>
            <a:r>
              <a:rPr kumimoji="0" lang="el-GR" altLang="el-GR" b="0" i="0" u="none" strike="noStrike" cap="none" normalizeH="0" baseline="0" dirty="0" smtClean="0">
                <a:ln>
                  <a:noFill/>
                </a:ln>
                <a:solidFill>
                  <a:srgbClr val="000000"/>
                </a:solidFill>
                <a:effectLst/>
                <a:latin typeface="Arial" panose="020B0604020202020204" pitchFamily="34" charset="0"/>
              </a:rPr>
              <a:t>Τετράπλευρα που έχουν </a:t>
            </a:r>
            <a:r>
              <a:rPr kumimoji="0" lang="el-GR" altLang="el-GR" b="1" i="0" u="none" strike="noStrike" cap="none" normalizeH="0" baseline="0" dirty="0" smtClean="0">
                <a:ln>
                  <a:noFill/>
                </a:ln>
                <a:solidFill>
                  <a:srgbClr val="000000"/>
                </a:solidFill>
                <a:effectLst/>
                <a:latin typeface="Arial" panose="020B0604020202020204" pitchFamily="34" charset="0"/>
              </a:rPr>
              <a:t>παράλληλες </a:t>
            </a:r>
            <a:r>
              <a:rPr kumimoji="0" lang="el-GR" altLang="el-GR" b="0" i="0" u="none" strike="noStrike" cap="none" normalizeH="0" baseline="0" dirty="0" smtClean="0">
                <a:ln>
                  <a:noFill/>
                </a:ln>
                <a:solidFill>
                  <a:srgbClr val="000000"/>
                </a:solidFill>
                <a:effectLst/>
                <a:latin typeface="Arial" panose="020B0604020202020204" pitchFamily="34" charset="0"/>
              </a:rPr>
              <a:t>τις απέναντι πλευρές τους είναι τα εξής:</a:t>
            </a:r>
            <a:endParaRPr kumimoji="0" lang="el-GR" altLang="el-GR" b="0" i="0" u="sng" strike="noStrike" cap="none" normalizeH="0" baseline="0" dirty="0" smtClean="0">
              <a:ln>
                <a:noFill/>
              </a:ln>
              <a:solidFill>
                <a:srgbClr val="000000"/>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l-GR" altLang="el-GR" b="0" i="0" u="none" strike="noStrike" cap="none" normalizeH="0" baseline="0" dirty="0" smtClean="0">
              <a:ln>
                <a:noFill/>
              </a:ln>
              <a:solidFill>
                <a:srgbClr val="000000"/>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l-GR" altLang="el-GR" b="0" i="0" u="none" strike="noStrike" cap="none" normalizeH="0" baseline="0" dirty="0" smtClean="0">
                <a:ln>
                  <a:noFill/>
                </a:ln>
                <a:solidFill>
                  <a:srgbClr val="000000"/>
                </a:solidFill>
                <a:effectLst/>
                <a:latin typeface="Arial" panose="020B0604020202020204" pitchFamily="34" charset="0"/>
              </a:rPr>
              <a:t>	</a:t>
            </a:r>
            <a:r>
              <a:rPr kumimoji="0" lang="el-GR" altLang="el-GR" b="1" i="0" u="none" strike="noStrike" cap="none" normalizeH="0" baseline="0" dirty="0" smtClean="0">
                <a:ln>
                  <a:noFill/>
                </a:ln>
                <a:solidFill>
                  <a:srgbClr val="000000"/>
                </a:solidFill>
                <a:effectLst/>
                <a:latin typeface="Arial" panose="020B0604020202020204" pitchFamily="34" charset="0"/>
              </a:rPr>
              <a:t>Το τετράγωνο</a:t>
            </a:r>
            <a:endParaRPr kumimoji="0" lang="el-GR" altLang="el-GR" b="0" i="0" u="none" strike="noStrike" cap="none" normalizeH="0" baseline="0" dirty="0" smtClean="0">
              <a:ln>
                <a:noFill/>
              </a:ln>
              <a:solidFill>
                <a:srgbClr val="000000"/>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l-GR" altLang="el-GR" b="0" i="0" u="none" strike="noStrike" cap="none" normalizeH="0" baseline="0" dirty="0" smtClean="0">
                <a:ln>
                  <a:noFill/>
                </a:ln>
                <a:solidFill>
                  <a:srgbClr val="000000"/>
                </a:solidFill>
                <a:effectLst/>
                <a:latin typeface="Arial" panose="020B0604020202020204" pitchFamily="34" charset="0"/>
              </a:rPr>
              <a:t>(έχει όλες τις πλευρές ίσες και όλες τις γωνίες ορθές άρα ίσες)</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l-GR" altLang="el-GR" b="0" i="0" u="none" strike="noStrike" cap="none" normalizeH="0" baseline="0" dirty="0" smtClean="0">
              <a:ln>
                <a:noFill/>
              </a:ln>
              <a:solidFill>
                <a:srgbClr val="000000"/>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l-GR" altLang="el-GR" b="0" i="0" u="none" strike="noStrike" cap="none" normalizeH="0" baseline="0" dirty="0" smtClean="0">
                <a:ln>
                  <a:noFill/>
                </a:ln>
                <a:solidFill>
                  <a:srgbClr val="000000"/>
                </a:solidFill>
                <a:effectLst/>
                <a:latin typeface="Arial" panose="020B0604020202020204" pitchFamily="34" charset="0"/>
              </a:rPr>
              <a:t>	</a:t>
            </a:r>
            <a:r>
              <a:rPr kumimoji="0" lang="el-GR" altLang="el-GR" b="1" i="0" u="none" strike="noStrike" cap="none" normalizeH="0" baseline="0" dirty="0" smtClean="0">
                <a:ln>
                  <a:noFill/>
                </a:ln>
                <a:solidFill>
                  <a:srgbClr val="000000"/>
                </a:solidFill>
                <a:effectLst/>
                <a:latin typeface="Arial" panose="020B0604020202020204" pitchFamily="34" charset="0"/>
              </a:rPr>
              <a:t>Ο ρόμβος</a:t>
            </a:r>
          </a:p>
          <a:p>
            <a:pPr marL="0" marR="0" lvl="0" indent="0" algn="l" defTabSz="914400" rtl="0" eaLnBrk="0" fontAlgn="base" latinLnBrk="0" hangingPunct="0">
              <a:lnSpc>
                <a:spcPct val="100000"/>
              </a:lnSpc>
              <a:spcBef>
                <a:spcPct val="0"/>
              </a:spcBef>
              <a:spcAft>
                <a:spcPct val="0"/>
              </a:spcAft>
              <a:buClrTx/>
              <a:buSzTx/>
              <a:buFontTx/>
              <a:buNone/>
              <a:tabLst/>
            </a:pPr>
            <a:r>
              <a:rPr kumimoji="0" lang="el-GR" altLang="el-GR" b="0" i="0" u="none" strike="noStrike" cap="none" normalizeH="0" baseline="0" dirty="0" smtClean="0">
                <a:ln>
                  <a:noFill/>
                </a:ln>
                <a:solidFill>
                  <a:srgbClr val="000000"/>
                </a:solidFill>
                <a:effectLst/>
                <a:latin typeface="Arial" panose="020B0604020202020204" pitchFamily="34" charset="0"/>
              </a:rPr>
              <a:t>(έχει όλες τις πλευρές ίσες αλλά μόνο τις απέναντι γωνίες ίσες)</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l-GR" altLang="el-GR" b="0" i="0" u="none" strike="noStrike" cap="none" normalizeH="0" baseline="0" dirty="0" smtClean="0">
              <a:ln>
                <a:noFill/>
              </a:ln>
              <a:solidFill>
                <a:srgbClr val="000000"/>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l-GR" altLang="el-GR" b="0" i="0" u="none" strike="noStrike" cap="none" normalizeH="0" baseline="0" dirty="0" smtClean="0">
                <a:ln>
                  <a:noFill/>
                </a:ln>
                <a:solidFill>
                  <a:srgbClr val="000000"/>
                </a:solidFill>
                <a:effectLst/>
                <a:latin typeface="Arial" panose="020B0604020202020204" pitchFamily="34" charset="0"/>
              </a:rPr>
              <a:t>	</a:t>
            </a:r>
            <a:r>
              <a:rPr kumimoji="0" lang="el-GR" altLang="el-GR" b="1" i="0" u="none" strike="noStrike" cap="none" normalizeH="0" baseline="0" dirty="0" smtClean="0">
                <a:ln>
                  <a:noFill/>
                </a:ln>
                <a:solidFill>
                  <a:srgbClr val="000000"/>
                </a:solidFill>
                <a:effectLst/>
                <a:latin typeface="Arial" panose="020B0604020202020204" pitchFamily="34" charset="0"/>
              </a:rPr>
              <a:t>Το ορθογώνιο παραλληλόγραμμο</a:t>
            </a:r>
          </a:p>
          <a:p>
            <a:pPr marL="0" marR="0" lvl="0" indent="0" algn="l" defTabSz="914400" rtl="0" eaLnBrk="0" fontAlgn="base" latinLnBrk="0" hangingPunct="0">
              <a:lnSpc>
                <a:spcPct val="100000"/>
              </a:lnSpc>
              <a:spcBef>
                <a:spcPct val="0"/>
              </a:spcBef>
              <a:spcAft>
                <a:spcPct val="0"/>
              </a:spcAft>
              <a:buClrTx/>
              <a:buSzTx/>
              <a:buFontTx/>
              <a:buNone/>
              <a:tabLst/>
            </a:pPr>
            <a:r>
              <a:rPr kumimoji="0" lang="el-GR" altLang="el-GR" b="0" i="0" u="none" strike="noStrike" cap="none" normalizeH="0" baseline="0" dirty="0" smtClean="0">
                <a:ln>
                  <a:noFill/>
                </a:ln>
                <a:solidFill>
                  <a:srgbClr val="000000"/>
                </a:solidFill>
                <a:effectLst/>
                <a:latin typeface="Arial" panose="020B0604020202020204" pitchFamily="34" charset="0"/>
              </a:rPr>
              <a:t>(έχει όλες τις γωνίες ορθές άρα ίσες αλλά μόνο τις απέναντι πλευρές ίσες)</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l-GR" altLang="el-GR" b="0" i="0" u="none" strike="noStrike" cap="none" normalizeH="0" baseline="0" dirty="0" smtClean="0">
              <a:ln>
                <a:noFill/>
              </a:ln>
              <a:solidFill>
                <a:srgbClr val="000000"/>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l-GR" altLang="el-GR" b="0" i="0" u="none" strike="noStrike" cap="none" normalizeH="0" baseline="0" dirty="0" smtClean="0">
                <a:ln>
                  <a:noFill/>
                </a:ln>
                <a:solidFill>
                  <a:srgbClr val="000000"/>
                </a:solidFill>
                <a:effectLst/>
                <a:latin typeface="Arial" panose="020B0604020202020204" pitchFamily="34" charset="0"/>
              </a:rPr>
              <a:t>	</a:t>
            </a:r>
            <a:r>
              <a:rPr kumimoji="0" lang="el-GR" altLang="el-GR" b="1" i="0" u="none" strike="noStrike" cap="none" normalizeH="0" baseline="0" dirty="0" smtClean="0">
                <a:ln>
                  <a:noFill/>
                </a:ln>
                <a:solidFill>
                  <a:srgbClr val="000000"/>
                </a:solidFill>
                <a:effectLst/>
                <a:latin typeface="Arial" panose="020B0604020202020204" pitchFamily="34" charset="0"/>
              </a:rPr>
              <a:t>Το πλάγιο παραλληλόγραμμο</a:t>
            </a:r>
            <a:endParaRPr kumimoji="0" lang="el-GR" altLang="el-GR" b="0" i="0" u="none" strike="noStrike" cap="none" normalizeH="0" baseline="0" dirty="0" smtClean="0">
              <a:ln>
                <a:noFill/>
              </a:ln>
              <a:solidFill>
                <a:srgbClr val="000000"/>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l-GR" altLang="el-GR" b="0" i="0" u="none" strike="noStrike" cap="none" normalizeH="0" baseline="0" dirty="0" smtClean="0">
                <a:ln>
                  <a:noFill/>
                </a:ln>
                <a:solidFill>
                  <a:srgbClr val="000000"/>
                </a:solidFill>
                <a:effectLst/>
                <a:latin typeface="Arial" panose="020B0604020202020204" pitchFamily="34" charset="0"/>
              </a:rPr>
              <a:t>(έχει μόνο τις απέναντι πλευρές ίσες και μόνο τις απέναντι γωνίες ίσες)</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l-GR" altLang="el-GR" b="0" i="0" u="none" strike="noStrike" cap="none" normalizeH="0" baseline="0" dirty="0" smtClean="0">
              <a:ln>
                <a:noFill/>
              </a:ln>
              <a:solidFill>
                <a:srgbClr val="000000"/>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l-GR" altLang="el-GR" b="0" i="0" u="none" strike="noStrike" cap="none" normalizeH="0" baseline="0" dirty="0" smtClean="0">
                <a:ln>
                  <a:noFill/>
                </a:ln>
                <a:solidFill>
                  <a:srgbClr val="000000"/>
                </a:solidFill>
                <a:effectLst/>
                <a:latin typeface="Arial" panose="020B0604020202020204" pitchFamily="34" charset="0"/>
              </a:rPr>
              <a:t>Αν συγκρίνουμε τα σχήματα, παρατηρούμε ότι:</a:t>
            </a:r>
          </a:p>
          <a:p>
            <a:pPr marL="0" marR="0" lvl="0" indent="0" algn="l" defTabSz="914400" rtl="0" eaLnBrk="0" fontAlgn="base" latinLnBrk="0" hangingPunct="0">
              <a:lnSpc>
                <a:spcPct val="100000"/>
              </a:lnSpc>
              <a:spcBef>
                <a:spcPct val="0"/>
              </a:spcBef>
              <a:spcAft>
                <a:spcPct val="0"/>
              </a:spcAft>
              <a:buClrTx/>
              <a:buSzPts val="1000"/>
              <a:buFont typeface="Symbol" panose="05050102010706020507" pitchFamily="18" charset="2"/>
              <a:buChar char="·"/>
              <a:tabLst/>
            </a:pPr>
            <a:r>
              <a:rPr kumimoji="0" lang="el-GR" altLang="el-GR" b="0" i="0" u="none" strike="noStrike" cap="none" normalizeH="0" baseline="0" dirty="0" smtClean="0">
                <a:ln>
                  <a:noFill/>
                </a:ln>
                <a:solidFill>
                  <a:srgbClr val="000000"/>
                </a:solidFill>
                <a:effectLst/>
                <a:latin typeface="Arial" panose="020B0604020202020204" pitchFamily="34" charset="0"/>
              </a:rPr>
              <a:t>Όλα αυτά τα σχήματα έχουν τις απέναντι πλευρές τους ίσες.</a:t>
            </a:r>
          </a:p>
          <a:p>
            <a:pPr marL="0" marR="0" lvl="0" indent="0" algn="l" defTabSz="914400" rtl="0" eaLnBrk="0" fontAlgn="base" latinLnBrk="0" hangingPunct="0">
              <a:lnSpc>
                <a:spcPct val="100000"/>
              </a:lnSpc>
              <a:spcBef>
                <a:spcPct val="0"/>
              </a:spcBef>
              <a:spcAft>
                <a:spcPct val="0"/>
              </a:spcAft>
              <a:buClrTx/>
              <a:buSzPts val="1000"/>
              <a:buFont typeface="Symbol" panose="05050102010706020507" pitchFamily="18" charset="2"/>
              <a:buChar char="·"/>
              <a:tabLst/>
            </a:pPr>
            <a:r>
              <a:rPr kumimoji="0" lang="el-GR" altLang="el-GR" b="0" i="0" u="none" strike="noStrike" cap="none" normalizeH="0" baseline="0" dirty="0" smtClean="0">
                <a:ln>
                  <a:noFill/>
                </a:ln>
                <a:solidFill>
                  <a:srgbClr val="000000"/>
                </a:solidFill>
                <a:effectLst/>
                <a:latin typeface="Arial" panose="020B0604020202020204" pitchFamily="34" charset="0"/>
              </a:rPr>
              <a:t>Ο ρόμβος και το τετράγωνο έχουν όλες τις πλευρές τους ίσες.</a:t>
            </a:r>
          </a:p>
          <a:p>
            <a:pPr marL="0" marR="0" lvl="0" indent="0" algn="l" defTabSz="914400" rtl="0" eaLnBrk="0" fontAlgn="base" latinLnBrk="0" hangingPunct="0">
              <a:lnSpc>
                <a:spcPct val="100000"/>
              </a:lnSpc>
              <a:spcBef>
                <a:spcPct val="0"/>
              </a:spcBef>
              <a:spcAft>
                <a:spcPct val="0"/>
              </a:spcAft>
              <a:buClrTx/>
              <a:buSzPts val="1000"/>
              <a:buFont typeface="Symbol" panose="05050102010706020507" pitchFamily="18" charset="2"/>
              <a:buChar char="·"/>
              <a:tabLst/>
            </a:pPr>
            <a:r>
              <a:rPr kumimoji="0" lang="el-GR" altLang="el-GR" b="0" i="0" u="none" strike="noStrike" cap="none" normalizeH="0" baseline="0" dirty="0" smtClean="0">
                <a:ln>
                  <a:noFill/>
                </a:ln>
                <a:solidFill>
                  <a:srgbClr val="000000"/>
                </a:solidFill>
                <a:effectLst/>
                <a:latin typeface="Arial" panose="020B0604020202020204" pitchFamily="34" charset="0"/>
              </a:rPr>
              <a:t>Όλες οι γωνίες του τετραγώνου και του ορθογωνίου παραλληλογράμμου είναι ορθές.</a:t>
            </a:r>
          </a:p>
          <a:p>
            <a:pPr marL="0" marR="0" lvl="0" indent="0" algn="l" defTabSz="914400" rtl="0" eaLnBrk="0" fontAlgn="base" latinLnBrk="0" hangingPunct="0">
              <a:lnSpc>
                <a:spcPct val="100000"/>
              </a:lnSpc>
              <a:spcBef>
                <a:spcPct val="0"/>
              </a:spcBef>
              <a:spcAft>
                <a:spcPct val="0"/>
              </a:spcAft>
              <a:buClrTx/>
              <a:buSzPts val="1000"/>
              <a:buFont typeface="Symbol" panose="05050102010706020507" pitchFamily="18" charset="2"/>
              <a:buChar char="·"/>
              <a:tabLst/>
            </a:pPr>
            <a:r>
              <a:rPr kumimoji="0" lang="el-GR" altLang="el-GR" b="0" i="0" u="none" strike="noStrike" cap="none" normalizeH="0" baseline="0" dirty="0" smtClean="0">
                <a:ln>
                  <a:noFill/>
                </a:ln>
                <a:solidFill>
                  <a:srgbClr val="000000"/>
                </a:solidFill>
                <a:effectLst/>
                <a:latin typeface="Arial" panose="020B0604020202020204" pitchFamily="34" charset="0"/>
              </a:rPr>
              <a:t>Το πλάγιο παραλληλόγραμμο και ο ρόμβος έχουν τις απέναντι γωνίες τους ίσες.</a:t>
            </a:r>
            <a:endParaRPr kumimoji="0" lang="el-GR" altLang="el-GR" b="0" i="0" u="none" strike="noStrike" cap="none" normalizeH="0" baseline="0" dirty="0" smtClean="0">
              <a:ln>
                <a:noFill/>
              </a:ln>
              <a:solidFill>
                <a:schemeClr val="tx1"/>
              </a:solidFill>
              <a:effectLst/>
              <a:latin typeface="Arial" panose="020B0604020202020204" pitchFamily="34" charset="0"/>
            </a:endParaRPr>
          </a:p>
        </p:txBody>
      </p:sp>
      <p:grpSp>
        <p:nvGrpSpPr>
          <p:cNvPr id="4" name="Group 3"/>
          <p:cNvGrpSpPr>
            <a:grpSpLocks/>
          </p:cNvGrpSpPr>
          <p:nvPr/>
        </p:nvGrpSpPr>
        <p:grpSpPr bwMode="auto">
          <a:xfrm>
            <a:off x="7664418" y="1963947"/>
            <a:ext cx="1902275" cy="3237781"/>
            <a:chOff x="111083775" y="106884150"/>
            <a:chExt cx="1260000" cy="2448000"/>
          </a:xfrm>
        </p:grpSpPr>
        <p:sp>
          <p:nvSpPr>
            <p:cNvPr id="5" name="Text Box 4"/>
            <p:cNvSpPr txBox="1">
              <a:spLocks noChangeArrowheads="1"/>
            </p:cNvSpPr>
            <p:nvPr/>
          </p:nvSpPr>
          <p:spPr bwMode="auto">
            <a:xfrm>
              <a:off x="111083775" y="106884150"/>
              <a:ext cx="1260000" cy="2448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CCCCCC"/>
                    </a:outerShdw>
                  </a:effectLst>
                </a14:hiddenEffects>
              </a:ext>
            </a:extLst>
          </p:spPr>
          <p:txBody>
            <a:bodyPr vert="horz" wrap="square" lIns="36576" tIns="36576" rIns="36576" bIns="36576"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l-GR" altLang="el-GR" sz="1800" b="0" i="0" u="none" strike="noStrike" cap="none" normalizeH="0" baseline="0" smtClean="0">
                <a:ln>
                  <a:noFill/>
                </a:ln>
                <a:solidFill>
                  <a:schemeClr val="tx1"/>
                </a:solidFill>
                <a:effectLst/>
                <a:latin typeface="Arial" panose="020B0604020202020204" pitchFamily="34" charset="0"/>
              </a:endParaRPr>
            </a:p>
          </p:txBody>
        </p:sp>
        <p:sp>
          <p:nvSpPr>
            <p:cNvPr id="6" name="Rectangle 5"/>
            <p:cNvSpPr>
              <a:spLocks noChangeArrowheads="1"/>
            </p:cNvSpPr>
            <p:nvPr/>
          </p:nvSpPr>
          <p:spPr bwMode="auto">
            <a:xfrm>
              <a:off x="111407775" y="106920150"/>
              <a:ext cx="396000" cy="396000"/>
            </a:xfrm>
            <a:prstGeom prst="rect">
              <a:avLst/>
            </a:prstGeom>
            <a:solidFill>
              <a:srgbClr val="FFCC00"/>
            </a:solidFill>
            <a:ln w="9525" algn="in">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CCCCCC"/>
                    </a:outerShdw>
                  </a:effectLst>
                </a14:hiddenEffects>
              </a:ext>
            </a:extLst>
          </p:spPr>
          <p:txBody>
            <a:bodyPr vert="horz" wrap="square" lIns="36576" tIns="36576" rIns="36576" bIns="36576" numCol="1" anchor="t" anchorCtr="0" compatLnSpc="1">
              <a:prstTxWarp prst="textNoShape">
                <a:avLst/>
              </a:prstTxWarp>
            </a:bodyPr>
            <a:lstStyle/>
            <a:p>
              <a:endParaRPr lang="el-GR"/>
            </a:p>
          </p:txBody>
        </p:sp>
        <p:sp>
          <p:nvSpPr>
            <p:cNvPr id="7" name="AutoShape 6"/>
            <p:cNvSpPr>
              <a:spLocks noChangeArrowheads="1"/>
            </p:cNvSpPr>
            <p:nvPr/>
          </p:nvSpPr>
          <p:spPr bwMode="auto">
            <a:xfrm>
              <a:off x="111227775" y="108612150"/>
              <a:ext cx="972000" cy="324000"/>
            </a:xfrm>
            <a:prstGeom prst="parallelogram">
              <a:avLst>
                <a:gd name="adj" fmla="val 75000"/>
              </a:avLst>
            </a:prstGeom>
            <a:solidFill>
              <a:srgbClr val="FFCC00"/>
            </a:solidFill>
            <a:ln w="9525" algn="in">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CCCCCC"/>
                    </a:outerShdw>
                  </a:effectLst>
                </a14:hiddenEffects>
              </a:ext>
            </a:extLst>
          </p:spPr>
          <p:txBody>
            <a:bodyPr vert="horz" wrap="square" lIns="36576" tIns="36576" rIns="36576" bIns="36576" numCol="1" anchor="t" anchorCtr="0" compatLnSpc="1">
              <a:prstTxWarp prst="textNoShape">
                <a:avLst/>
              </a:prstTxWarp>
            </a:bodyPr>
            <a:lstStyle/>
            <a:p>
              <a:endParaRPr lang="el-GR"/>
            </a:p>
          </p:txBody>
        </p:sp>
        <p:sp>
          <p:nvSpPr>
            <p:cNvPr id="8" name="AutoShape 7"/>
            <p:cNvSpPr>
              <a:spLocks noChangeArrowheads="1"/>
            </p:cNvSpPr>
            <p:nvPr/>
          </p:nvSpPr>
          <p:spPr bwMode="auto">
            <a:xfrm>
              <a:off x="111299775" y="107424150"/>
              <a:ext cx="684000" cy="468000"/>
            </a:xfrm>
            <a:prstGeom prst="diamond">
              <a:avLst/>
            </a:prstGeom>
            <a:solidFill>
              <a:srgbClr val="FFCC00"/>
            </a:solidFill>
            <a:ln w="9525" algn="in">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CCCCCC"/>
                    </a:outerShdw>
                  </a:effectLst>
                </a14:hiddenEffects>
              </a:ext>
            </a:extLst>
          </p:spPr>
          <p:txBody>
            <a:bodyPr vert="horz" wrap="square" lIns="36576" tIns="36576" rIns="36576" bIns="36576" numCol="1" anchor="t" anchorCtr="0" compatLnSpc="1">
              <a:prstTxWarp prst="textNoShape">
                <a:avLst/>
              </a:prstTxWarp>
            </a:bodyPr>
            <a:lstStyle/>
            <a:p>
              <a:endParaRPr lang="el-GR"/>
            </a:p>
          </p:txBody>
        </p:sp>
        <p:sp>
          <p:nvSpPr>
            <p:cNvPr id="9" name="Rectangle 8"/>
            <p:cNvSpPr>
              <a:spLocks noChangeArrowheads="1"/>
            </p:cNvSpPr>
            <p:nvPr/>
          </p:nvSpPr>
          <p:spPr bwMode="auto">
            <a:xfrm>
              <a:off x="111335775" y="108036150"/>
              <a:ext cx="756000" cy="396000"/>
            </a:xfrm>
            <a:prstGeom prst="rect">
              <a:avLst/>
            </a:prstGeom>
            <a:solidFill>
              <a:srgbClr val="FFCC00"/>
            </a:solidFill>
            <a:ln w="9525" algn="in">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CCCCCC"/>
                    </a:outerShdw>
                  </a:effectLst>
                </a14:hiddenEffects>
              </a:ext>
            </a:extLst>
          </p:spPr>
          <p:txBody>
            <a:bodyPr vert="horz" wrap="square" lIns="36576" tIns="36576" rIns="36576" bIns="36576" numCol="1" anchor="t" anchorCtr="0" compatLnSpc="1">
              <a:prstTxWarp prst="textNoShape">
                <a:avLst/>
              </a:prstTxWarp>
            </a:bodyPr>
            <a:lstStyle/>
            <a:p>
              <a:endParaRPr lang="el-GR"/>
            </a:p>
          </p:txBody>
        </p:sp>
      </p:grpSp>
    </p:spTree>
    <p:extLst>
      <p:ext uri="{BB962C8B-B14F-4D97-AF65-F5344CB8AC3E}">
        <p14:creationId xmlns:p14="http://schemas.microsoft.com/office/powerpoint/2010/main" val="19025750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p:cNvGrpSpPr>
          <p:nvPr/>
        </p:nvGrpSpPr>
        <p:grpSpPr bwMode="auto">
          <a:xfrm>
            <a:off x="69011" y="118493"/>
            <a:ext cx="11852695" cy="6463462"/>
            <a:chOff x="107303775" y="110412150"/>
            <a:chExt cx="5868000" cy="2988000"/>
          </a:xfrm>
        </p:grpSpPr>
        <p:sp>
          <p:nvSpPr>
            <p:cNvPr id="3" name="Text Box 3"/>
            <p:cNvSpPr txBox="1">
              <a:spLocks noChangeArrowheads="1"/>
            </p:cNvSpPr>
            <p:nvPr/>
          </p:nvSpPr>
          <p:spPr bwMode="auto">
            <a:xfrm>
              <a:off x="107303775" y="110412150"/>
              <a:ext cx="5760000" cy="2988000"/>
            </a:xfrm>
            <a:prstGeom prst="rect">
              <a:avLst/>
            </a:prstGeom>
            <a:noFill/>
            <a:ln w="6350" algn="in">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CCCCCC"/>
                    </a:outerShdw>
                  </a:effectLst>
                </a14:hiddenEffects>
              </a:ext>
            </a:extLst>
          </p:spPr>
          <p:txBody>
            <a:bodyPr vert="horz" wrap="square" lIns="36576" tIns="36576" rIns="36576" bIns="36576"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l-GR" altLang="el-GR" sz="2000" b="1" i="0" u="none" strike="noStrike" cap="none" normalizeH="0" baseline="0" dirty="0" smtClean="0">
                  <a:ln>
                    <a:noFill/>
                  </a:ln>
                  <a:solidFill>
                    <a:srgbClr val="000000"/>
                  </a:solidFill>
                  <a:effectLst/>
                  <a:latin typeface="Arial" panose="020B0604020202020204" pitchFamily="34" charset="0"/>
                </a:rPr>
                <a:t>Κεφάλαιο  33 </a:t>
              </a:r>
              <a:r>
                <a:rPr kumimoji="0" lang="en-US" altLang="el-GR" sz="2000" b="1" i="0" u="none" strike="noStrike" cap="none" normalizeH="0" baseline="0" dirty="0" smtClean="0">
                  <a:ln>
                    <a:noFill/>
                  </a:ln>
                  <a:solidFill>
                    <a:srgbClr val="000000"/>
                  </a:solidFill>
                  <a:effectLst/>
                  <a:latin typeface="Arial" panose="020B0604020202020204" pitchFamily="34" charset="0"/>
                </a:rPr>
                <a:t>«</a:t>
              </a:r>
              <a:r>
                <a:rPr kumimoji="0" lang="el-GR" altLang="el-GR" sz="2000" b="1" i="0" u="none" strike="noStrike" cap="none" normalizeH="0" baseline="0" dirty="0" smtClean="0">
                  <a:ln>
                    <a:noFill/>
                  </a:ln>
                  <a:solidFill>
                    <a:srgbClr val="000000"/>
                  </a:solidFill>
                  <a:effectLst/>
                  <a:latin typeface="Arial" panose="020B0604020202020204" pitchFamily="34" charset="0"/>
                </a:rPr>
                <a:t>Υπολογίζω περιμέτρους και εμβαδά </a:t>
              </a:r>
              <a:r>
                <a:rPr kumimoji="0" lang="en-US" altLang="el-GR" sz="2000" b="1" i="0" u="none" strike="noStrike" cap="none" normalizeH="0" baseline="0" dirty="0" smtClean="0">
                  <a:ln>
                    <a:noFill/>
                  </a:ln>
                  <a:solidFill>
                    <a:srgbClr val="000000"/>
                  </a:solidFill>
                  <a:effectLst/>
                  <a:latin typeface="Arial" panose="020B0604020202020204" pitchFamily="34" charset="0"/>
                </a:rPr>
                <a:t>»</a:t>
              </a:r>
              <a:endParaRPr kumimoji="0" lang="el-GR" altLang="el-GR" sz="2000" b="1" i="0" u="none" strike="noStrike" cap="none" normalizeH="0" baseline="0" dirty="0" smtClean="0">
                <a:ln>
                  <a:noFill/>
                </a:ln>
                <a:solidFill>
                  <a:srgbClr val="000000"/>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l-GR" altLang="el-GR" sz="2000" b="0" i="0" u="none" strike="noStrike" cap="none" normalizeH="0" baseline="0" dirty="0" smtClean="0">
                  <a:ln>
                    <a:noFill/>
                  </a:ln>
                  <a:solidFill>
                    <a:srgbClr val="000000"/>
                  </a:solidFill>
                  <a:effectLst/>
                  <a:latin typeface="Arial" panose="020B0604020202020204" pitchFamily="34" charset="0"/>
                </a:rPr>
                <a:t>Έμαθα ότι:</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l-GR" altLang="el-GR" sz="2000" b="0" i="0" u="none" strike="noStrike" cap="none" normalizeH="0" baseline="0" dirty="0" smtClean="0">
                <a:ln>
                  <a:noFill/>
                </a:ln>
                <a:solidFill>
                  <a:srgbClr val="000000"/>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Pts val="1000"/>
                <a:buFont typeface="Symbol" panose="05050102010706020507" pitchFamily="18" charset="2"/>
                <a:buChar char="·"/>
                <a:tabLst/>
              </a:pPr>
              <a:r>
                <a:rPr kumimoji="0" lang="el-GR" altLang="el-GR" sz="2000" b="0" i="0" u="none" strike="noStrike" cap="none" normalizeH="0" baseline="0" dirty="0" smtClean="0">
                  <a:ln>
                    <a:noFill/>
                  </a:ln>
                  <a:solidFill>
                    <a:srgbClr val="000000"/>
                  </a:solidFill>
                  <a:effectLst/>
                  <a:latin typeface="Arial" panose="020B0604020202020204" pitchFamily="34" charset="0"/>
                </a:rPr>
                <a:t>Όταν </a:t>
              </a:r>
              <a:r>
                <a:rPr kumimoji="0" lang="el-GR" altLang="el-GR" sz="2000" b="1" i="0" u="none" strike="noStrike" cap="none" normalizeH="0" baseline="0" dirty="0" smtClean="0">
                  <a:ln>
                    <a:noFill/>
                  </a:ln>
                  <a:solidFill>
                    <a:srgbClr val="000000"/>
                  </a:solidFill>
                  <a:effectLst/>
                  <a:latin typeface="Arial" panose="020B0604020202020204" pitchFamily="34" charset="0"/>
                </a:rPr>
                <a:t>μετράω το μήκος του περιγράμματος </a:t>
              </a:r>
              <a:r>
                <a:rPr kumimoji="0" lang="el-GR" altLang="el-GR" sz="2000" b="0" i="0" u="none" strike="noStrike" cap="none" normalizeH="0" baseline="0" dirty="0" smtClean="0">
                  <a:ln>
                    <a:noFill/>
                  </a:ln>
                  <a:solidFill>
                    <a:srgbClr val="000000"/>
                  </a:solidFill>
                  <a:effectLst/>
                  <a:latin typeface="Arial" panose="020B0604020202020204" pitchFamily="34" charset="0"/>
                </a:rPr>
                <a:t>ενός σχήματος (προσθέτοντας τα μήκη όλων των πλευρών),  βρίσκω την </a:t>
              </a:r>
              <a:r>
                <a:rPr kumimoji="0" lang="el-GR" altLang="el-GR" sz="2000" b="1" i="0" u="none" strike="noStrike" cap="none" normalizeH="0" baseline="0" dirty="0" smtClean="0">
                  <a:ln>
                    <a:noFill/>
                  </a:ln>
                  <a:solidFill>
                    <a:srgbClr val="000000"/>
                  </a:solidFill>
                  <a:effectLst/>
                  <a:latin typeface="Arial" panose="020B0604020202020204" pitchFamily="34" charset="0"/>
                </a:rPr>
                <a:t>περίμετρο</a:t>
              </a:r>
              <a:r>
                <a:rPr kumimoji="0" lang="el-GR" altLang="el-GR" sz="2000" b="0" i="0" u="none" strike="noStrike" cap="none" normalizeH="0" baseline="0" dirty="0" smtClean="0">
                  <a:ln>
                    <a:noFill/>
                  </a:ln>
                  <a:solidFill>
                    <a:srgbClr val="000000"/>
                  </a:solidFill>
                  <a:effectLst/>
                  <a:latin typeface="Arial" panose="020B0604020202020204" pitchFamily="34" charset="0"/>
                </a:rPr>
                <a:t>. </a:t>
              </a:r>
            </a:p>
            <a:p>
              <a:pPr marL="0" marR="0" lvl="0" indent="0" algn="l" defTabSz="914400" rtl="0" eaLnBrk="0" fontAlgn="base" latinLnBrk="0" hangingPunct="0">
                <a:lnSpc>
                  <a:spcPct val="100000"/>
                </a:lnSpc>
                <a:spcBef>
                  <a:spcPct val="0"/>
                </a:spcBef>
                <a:spcAft>
                  <a:spcPct val="0"/>
                </a:spcAft>
                <a:buClrTx/>
                <a:buSzPts val="1000"/>
                <a:tabLst/>
              </a:pPr>
              <a:endParaRPr kumimoji="0" lang="el-GR" altLang="el-GR" sz="2000" b="0" i="0" u="sng" strike="noStrike" cap="none" normalizeH="0" baseline="0" dirty="0" smtClean="0">
                <a:ln>
                  <a:noFill/>
                </a:ln>
                <a:solidFill>
                  <a:srgbClr val="000000"/>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Pts val="1000"/>
                <a:buFont typeface="Symbol" panose="05050102010706020507" pitchFamily="18" charset="2"/>
                <a:buChar char="·"/>
                <a:tabLst/>
              </a:pPr>
              <a:r>
                <a:rPr kumimoji="0" lang="el-GR" altLang="el-GR" sz="2000" b="0" i="0" u="none" strike="noStrike" cap="none" normalizeH="0" baseline="0" dirty="0" smtClean="0">
                  <a:ln>
                    <a:noFill/>
                  </a:ln>
                  <a:solidFill>
                    <a:srgbClr val="000000"/>
                  </a:solidFill>
                  <a:effectLst/>
                  <a:latin typeface="Arial" panose="020B0604020202020204" pitchFamily="34" charset="0"/>
                </a:rPr>
                <a:t>Όταν </a:t>
              </a:r>
              <a:r>
                <a:rPr kumimoji="0" lang="el-GR" altLang="el-GR" sz="2000" b="1" i="0" u="none" strike="noStrike" cap="none" normalizeH="0" baseline="0" dirty="0" smtClean="0">
                  <a:ln>
                    <a:noFill/>
                  </a:ln>
                  <a:solidFill>
                    <a:srgbClr val="000000"/>
                  </a:solidFill>
                  <a:effectLst/>
                  <a:latin typeface="Arial" panose="020B0604020202020204" pitchFamily="34" charset="0"/>
                </a:rPr>
                <a:t>μετράω την επιφάνεια </a:t>
              </a:r>
              <a:r>
                <a:rPr kumimoji="0" lang="el-GR" altLang="el-GR" sz="2000" b="0" i="0" u="none" strike="noStrike" cap="none" normalizeH="0" baseline="0" dirty="0" smtClean="0">
                  <a:ln>
                    <a:noFill/>
                  </a:ln>
                  <a:solidFill>
                    <a:srgbClr val="000000"/>
                  </a:solidFill>
                  <a:effectLst/>
                  <a:latin typeface="Arial" panose="020B0604020202020204" pitchFamily="34" charset="0"/>
                </a:rPr>
                <a:t>ενός σχήματος βρίσκω το </a:t>
              </a:r>
              <a:r>
                <a:rPr kumimoji="0" lang="el-GR" altLang="el-GR" sz="2000" b="1" i="0" u="none" strike="noStrike" cap="none" normalizeH="0" baseline="0" dirty="0" smtClean="0">
                  <a:ln>
                    <a:noFill/>
                  </a:ln>
                  <a:solidFill>
                    <a:srgbClr val="000000"/>
                  </a:solidFill>
                  <a:effectLst/>
                  <a:latin typeface="Arial" panose="020B0604020202020204" pitchFamily="34" charset="0"/>
                </a:rPr>
                <a:t>εμβαδόν </a:t>
              </a:r>
              <a:r>
                <a:rPr kumimoji="0" lang="el-GR" altLang="el-GR" sz="2000" b="0" i="0" u="none" strike="noStrike" cap="none" normalizeH="0" baseline="0" dirty="0" smtClean="0">
                  <a:ln>
                    <a:noFill/>
                  </a:ln>
                  <a:solidFill>
                    <a:srgbClr val="000000"/>
                  </a:solidFill>
                  <a:effectLst/>
                  <a:latin typeface="Arial" panose="020B0604020202020204" pitchFamily="34" charset="0"/>
                </a:rPr>
                <a:t>του.  </a:t>
              </a:r>
            </a:p>
            <a:p>
              <a:pPr marL="0" marR="0" lvl="0" indent="0" algn="l" defTabSz="914400" rtl="0" eaLnBrk="0" fontAlgn="base" latinLnBrk="0" hangingPunct="0">
                <a:lnSpc>
                  <a:spcPct val="100000"/>
                </a:lnSpc>
                <a:spcBef>
                  <a:spcPct val="0"/>
                </a:spcBef>
                <a:spcAft>
                  <a:spcPct val="0"/>
                </a:spcAft>
                <a:buClrTx/>
                <a:buSzPts val="1000"/>
                <a:tabLst/>
              </a:pPr>
              <a:endParaRPr lang="el-GR" altLang="el-GR" sz="2000" dirty="0">
                <a:solidFill>
                  <a:srgbClr val="000000"/>
                </a:solidFill>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Pts val="1000"/>
                <a:tabLst/>
              </a:pPr>
              <a:endParaRPr kumimoji="0" lang="el-GR" altLang="el-GR" sz="2000" b="0" i="0" u="sng" strike="noStrike" cap="none" normalizeH="0" baseline="0" dirty="0" smtClean="0">
                <a:ln>
                  <a:noFill/>
                </a:ln>
                <a:solidFill>
                  <a:srgbClr val="000000"/>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l-GR" altLang="el-GR" sz="2000" b="1" i="0" u="none" strike="noStrike" cap="none" normalizeH="0" baseline="0" dirty="0" smtClean="0">
                  <a:ln>
                    <a:noFill/>
                  </a:ln>
                  <a:solidFill>
                    <a:srgbClr val="000000"/>
                  </a:solidFill>
                  <a:effectLst/>
                  <a:latin typeface="Arial" panose="020B0604020202020204" pitchFamily="34" charset="0"/>
                </a:rPr>
                <a:t>Για να υπολογίσω  το εμβαδό ενός ορθογωνίου παραλληλογράμμου πολλαπλασιάζω τα μήκη δύο διαδοχικών πλευρών του.</a:t>
              </a:r>
              <a:endParaRPr kumimoji="0" lang="el-GR" altLang="el-GR" sz="2000" b="0" i="0" u="sng" strike="noStrike" cap="none" normalizeH="0" baseline="0" dirty="0" smtClean="0">
                <a:ln>
                  <a:noFill/>
                </a:ln>
                <a:solidFill>
                  <a:srgbClr val="000000"/>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l-GR" altLang="el-GR" sz="2000" b="0" i="0" u="none" strike="noStrike" cap="none" normalizeH="0" baseline="0" dirty="0" smtClean="0">
                  <a:ln>
                    <a:noFill/>
                  </a:ln>
                  <a:solidFill>
                    <a:srgbClr val="000000"/>
                  </a:solidFill>
                  <a:effectLst/>
                  <a:latin typeface="Arial" panose="020B0604020202020204" pitchFamily="34" charset="0"/>
                </a:rPr>
                <a:t>Παράδειγμα το ορθογώνιο παραλληλόγραμμο με μήκη διαδοχικών πλευρών 2 εκ. και 3 εκ.  </a:t>
              </a:r>
            </a:p>
            <a:p>
              <a:pPr marL="0" marR="0" lvl="0" indent="0" algn="ctr" defTabSz="914400" rtl="0" eaLnBrk="0" fontAlgn="base" latinLnBrk="0" hangingPunct="0">
                <a:lnSpc>
                  <a:spcPct val="100000"/>
                </a:lnSpc>
                <a:spcBef>
                  <a:spcPct val="0"/>
                </a:spcBef>
                <a:spcAft>
                  <a:spcPct val="0"/>
                </a:spcAft>
                <a:buClrTx/>
                <a:buSzTx/>
                <a:buFontTx/>
                <a:buNone/>
                <a:tabLst/>
              </a:pPr>
              <a:r>
                <a:rPr kumimoji="0" lang="el-GR" altLang="el-GR" sz="2000" b="1" i="0" u="none" strike="noStrike" cap="none" normalizeH="0" baseline="0" dirty="0" smtClean="0">
                  <a:ln>
                    <a:noFill/>
                  </a:ln>
                  <a:solidFill>
                    <a:srgbClr val="000000"/>
                  </a:solidFill>
                  <a:effectLst/>
                  <a:latin typeface="Arial" panose="020B0604020202020204" pitchFamily="34" charset="0"/>
                </a:rPr>
                <a:t>έχει εμβαδόν  2Χ3=6 τ.εκ.  </a:t>
              </a:r>
            </a:p>
            <a:p>
              <a:pPr marL="0" marR="0" lvl="0" indent="0" algn="ctr" defTabSz="914400" rtl="0" eaLnBrk="0" fontAlgn="base" latinLnBrk="0" hangingPunct="0">
                <a:lnSpc>
                  <a:spcPct val="100000"/>
                </a:lnSpc>
                <a:spcBef>
                  <a:spcPct val="0"/>
                </a:spcBef>
                <a:spcAft>
                  <a:spcPct val="0"/>
                </a:spcAft>
                <a:buClrTx/>
                <a:buSzTx/>
                <a:buFontTx/>
                <a:buNone/>
                <a:tabLst/>
              </a:pPr>
              <a:r>
                <a:rPr kumimoji="0" lang="el-GR" altLang="el-GR" sz="2000" b="1" i="0" u="none" strike="noStrike" cap="none" normalizeH="0" baseline="0" dirty="0" smtClean="0">
                  <a:ln>
                    <a:noFill/>
                  </a:ln>
                  <a:solidFill>
                    <a:srgbClr val="000000"/>
                  </a:solidFill>
                  <a:effectLst/>
                  <a:latin typeface="Arial" panose="020B0604020202020204" pitchFamily="34" charset="0"/>
                </a:rPr>
                <a:t>έχει περίμετρο 2+2+3+3=10 εκ.</a:t>
              </a:r>
            </a:p>
            <a:p>
              <a:pPr marL="0" marR="0" lvl="0" indent="0" algn="ctr" defTabSz="914400" rtl="0" eaLnBrk="0" fontAlgn="base" latinLnBrk="0" hangingPunct="0">
                <a:lnSpc>
                  <a:spcPct val="100000"/>
                </a:lnSpc>
                <a:spcBef>
                  <a:spcPct val="0"/>
                </a:spcBef>
                <a:spcAft>
                  <a:spcPct val="0"/>
                </a:spcAft>
                <a:buClrTx/>
                <a:buSzTx/>
                <a:buFontTx/>
                <a:buNone/>
                <a:tabLst/>
              </a:pPr>
              <a:endParaRPr lang="el-GR" altLang="el-GR" sz="2000" b="1" dirty="0">
                <a:solidFill>
                  <a:srgbClr val="000000"/>
                </a:solidFill>
                <a:latin typeface="Arial" panose="020B06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endParaRPr kumimoji="0" lang="el-GR" altLang="el-GR" sz="2000" b="1" i="0" u="none" strike="noStrike" cap="none" normalizeH="0" baseline="0" dirty="0" smtClean="0">
                <a:ln>
                  <a:noFill/>
                </a:ln>
                <a:solidFill>
                  <a:srgbClr val="000000"/>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l-GR" altLang="el-GR" sz="2000" b="1" i="0" u="none" strike="noStrike" cap="none" normalizeH="0" baseline="0" dirty="0" smtClean="0">
                  <a:ln>
                    <a:noFill/>
                  </a:ln>
                  <a:solidFill>
                    <a:srgbClr val="000000"/>
                  </a:solidFill>
                  <a:effectLst/>
                  <a:latin typeface="Arial" panose="020B0604020202020204" pitchFamily="34" charset="0"/>
                </a:rPr>
                <a:t>Προσοχή</a:t>
              </a:r>
              <a:r>
                <a:rPr kumimoji="0" lang="el-GR" altLang="el-GR" sz="2000" b="0" i="0" u="none" strike="noStrike" cap="none" normalizeH="0" baseline="0" dirty="0" smtClean="0">
                  <a:ln>
                    <a:noFill/>
                  </a:ln>
                  <a:solidFill>
                    <a:srgbClr val="000000"/>
                  </a:solidFill>
                  <a:effectLst/>
                  <a:latin typeface="Arial" panose="020B0604020202020204" pitchFamily="34" charset="0"/>
                </a:rPr>
                <a:t>: η </a:t>
              </a:r>
              <a:r>
                <a:rPr kumimoji="0" lang="el-GR" altLang="el-GR" sz="2000" b="0" i="0" u="sng" strike="noStrike" cap="none" normalizeH="0" baseline="0" dirty="0" smtClean="0">
                  <a:ln>
                    <a:noFill/>
                  </a:ln>
                  <a:solidFill>
                    <a:srgbClr val="000000"/>
                  </a:solidFill>
                  <a:effectLst/>
                  <a:latin typeface="Arial" panose="020B0604020202020204" pitchFamily="34" charset="0"/>
                </a:rPr>
                <a:t>περίμετρος υπολογίζεται με μονάδες μήκους</a:t>
              </a:r>
              <a:r>
                <a:rPr kumimoji="0" lang="el-GR" altLang="el-GR" sz="2000" b="0" i="0" u="none" strike="noStrike" cap="none" normalizeH="0" baseline="0" dirty="0" smtClean="0">
                  <a:ln>
                    <a:noFill/>
                  </a:ln>
                  <a:solidFill>
                    <a:srgbClr val="000000"/>
                  </a:solidFill>
                  <a:effectLst/>
                  <a:latin typeface="Arial" panose="020B0604020202020204" pitchFamily="34" charset="0"/>
                </a:rPr>
                <a:t>, (μέτρα, δεκατόμετρα, εκατοστά, χιλιοστά), </a:t>
              </a:r>
              <a:r>
                <a:rPr kumimoji="0" lang="el-GR" altLang="el-GR" sz="2000" b="0" i="0" u="sng" strike="noStrike" cap="none" normalizeH="0" baseline="0" dirty="0" smtClean="0">
                  <a:ln>
                    <a:noFill/>
                  </a:ln>
                  <a:solidFill>
                    <a:srgbClr val="000000"/>
                  </a:solidFill>
                  <a:effectLst/>
                  <a:latin typeface="Arial" panose="020B0604020202020204" pitchFamily="34" charset="0"/>
                </a:rPr>
                <a:t>ενώ το εμβαδό υπολογίζεται με μονάδες επιφάνειας </a:t>
              </a:r>
              <a:r>
                <a:rPr kumimoji="0" lang="el-GR" altLang="el-GR" sz="2000" b="0" i="0" u="none" strike="noStrike" cap="none" normalizeH="0" baseline="0" dirty="0" smtClean="0">
                  <a:ln>
                    <a:noFill/>
                  </a:ln>
                  <a:solidFill>
                    <a:srgbClr val="000000"/>
                  </a:solidFill>
                  <a:effectLst/>
                  <a:latin typeface="Arial" panose="020B0604020202020204" pitchFamily="34" charset="0"/>
                </a:rPr>
                <a:t>(τετραγωνικά μέτρα, τετραγωνικά δεκατόμετρα, τετραγωνικά εκατοστά).</a:t>
              </a:r>
              <a:endParaRPr kumimoji="0" lang="el-GR" altLang="el-GR" sz="2000" b="0" i="0" u="none" strike="noStrike" cap="none" normalizeH="0" baseline="0" dirty="0" smtClean="0">
                <a:ln>
                  <a:noFill/>
                </a:ln>
                <a:solidFill>
                  <a:schemeClr val="tx1"/>
                </a:solidFill>
                <a:effectLst/>
                <a:latin typeface="Arial" panose="020B0604020202020204" pitchFamily="34" charset="0"/>
              </a:endParaRPr>
            </a:p>
          </p:txBody>
        </p:sp>
        <p:grpSp>
          <p:nvGrpSpPr>
            <p:cNvPr id="4" name="Group 4"/>
            <p:cNvGrpSpPr>
              <a:grpSpLocks/>
            </p:cNvGrpSpPr>
            <p:nvPr/>
          </p:nvGrpSpPr>
          <p:grpSpPr bwMode="auto">
            <a:xfrm>
              <a:off x="111560001" y="112176150"/>
              <a:ext cx="1611774" cy="1080000"/>
              <a:chOff x="111344001" y="112248150"/>
              <a:chExt cx="1611774" cy="1080000"/>
            </a:xfrm>
          </p:grpSpPr>
          <p:sp>
            <p:nvSpPr>
              <p:cNvPr id="5" name="Text Box 5"/>
              <p:cNvSpPr txBox="1">
                <a:spLocks noChangeArrowheads="1"/>
              </p:cNvSpPr>
              <p:nvPr/>
            </p:nvSpPr>
            <p:spPr bwMode="auto">
              <a:xfrm>
                <a:off x="111443775" y="112248150"/>
                <a:ext cx="1512000" cy="1080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CCCCCC"/>
                      </a:outerShdw>
                    </a:effectLst>
                  </a14:hiddenEffects>
                </a:ext>
              </a:extLst>
            </p:spPr>
            <p:txBody>
              <a:bodyPr vert="horz" wrap="square" lIns="36576" tIns="36576" rIns="36576" bIns="36576"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l-GR" altLang="el-GR" sz="1800" b="0" i="0" u="none" strike="noStrike" cap="none" normalizeH="0" baseline="0" smtClean="0">
                  <a:ln>
                    <a:noFill/>
                  </a:ln>
                  <a:solidFill>
                    <a:schemeClr val="tx1"/>
                  </a:solidFill>
                  <a:effectLst/>
                  <a:latin typeface="Arial" panose="020B0604020202020204" pitchFamily="34" charset="0"/>
                </a:endParaRPr>
              </a:p>
            </p:txBody>
          </p:sp>
          <p:sp>
            <p:nvSpPr>
              <p:cNvPr id="6" name="Rectangle 6"/>
              <p:cNvSpPr>
                <a:spLocks noChangeArrowheads="1"/>
              </p:cNvSpPr>
              <p:nvPr/>
            </p:nvSpPr>
            <p:spPr bwMode="auto">
              <a:xfrm>
                <a:off x="111380002" y="112346597"/>
                <a:ext cx="342000" cy="235106"/>
              </a:xfrm>
              <a:prstGeom prst="rect">
                <a:avLst/>
              </a:prstGeom>
              <a:solidFill>
                <a:srgbClr val="FFCC00"/>
              </a:solidFill>
              <a:ln w="9525" algn="in">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CCCCCC"/>
                      </a:outerShdw>
                    </a:effectLst>
                  </a14:hiddenEffects>
                </a:ext>
              </a:extLst>
            </p:spPr>
            <p:txBody>
              <a:bodyPr vert="horz" wrap="square" lIns="36576" tIns="36576" rIns="36576" bIns="36576" numCol="1" anchor="t" anchorCtr="0" compatLnSpc="1">
                <a:prstTxWarp prst="textNoShape">
                  <a:avLst/>
                </a:prstTxWarp>
              </a:bodyPr>
              <a:lstStyle/>
              <a:p>
                <a:endParaRPr lang="el-GR"/>
              </a:p>
            </p:txBody>
          </p:sp>
          <p:sp>
            <p:nvSpPr>
              <p:cNvPr id="7" name="Text Box 7"/>
              <p:cNvSpPr txBox="1">
                <a:spLocks noChangeArrowheads="1"/>
              </p:cNvSpPr>
              <p:nvPr/>
            </p:nvSpPr>
            <p:spPr bwMode="auto">
              <a:xfrm>
                <a:off x="111614002" y="112437703"/>
                <a:ext cx="324000" cy="216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CCCCCC"/>
                      </a:outerShdw>
                    </a:effectLst>
                  </a14:hiddenEffects>
                </a:ext>
              </a:extLst>
            </p:spPr>
            <p:txBody>
              <a:bodyPr vert="horz" wrap="square" lIns="36576" tIns="36576" rIns="36576" bIns="36576" numCol="1" anchor="t" anchorCtr="0" compatLnSpc="1">
                <a:prstTxWarp prst="textNoShape">
                  <a:avLst/>
                </a:prstTxWarp>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el-GR" altLang="el-GR" sz="1000" b="0" i="0" u="none" strike="noStrike" cap="none" normalizeH="0" baseline="0" dirty="0" smtClean="0">
                    <a:ln>
                      <a:noFill/>
                    </a:ln>
                    <a:solidFill>
                      <a:srgbClr val="000000"/>
                    </a:solidFill>
                    <a:effectLst/>
                    <a:latin typeface="Times New Roman" panose="02020603050405020304" pitchFamily="18" charset="0"/>
                  </a:rPr>
                  <a:t>2 εκ.</a:t>
                </a:r>
                <a:endParaRPr kumimoji="0" lang="el-GR" altLang="el-GR" sz="1800" b="0" i="0" u="none" strike="noStrike" cap="none" normalizeH="0" baseline="0" dirty="0" smtClean="0">
                  <a:ln>
                    <a:noFill/>
                  </a:ln>
                  <a:solidFill>
                    <a:schemeClr val="tx1"/>
                  </a:solidFill>
                  <a:effectLst/>
                  <a:latin typeface="Arial" panose="020B0604020202020204" pitchFamily="34" charset="0"/>
                </a:endParaRPr>
              </a:p>
            </p:txBody>
          </p:sp>
          <p:sp>
            <p:nvSpPr>
              <p:cNvPr id="8" name="Text Box 8"/>
              <p:cNvSpPr txBox="1">
                <a:spLocks noChangeArrowheads="1"/>
              </p:cNvSpPr>
              <p:nvPr/>
            </p:nvSpPr>
            <p:spPr bwMode="auto">
              <a:xfrm>
                <a:off x="111344001" y="112594926"/>
                <a:ext cx="324000" cy="216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CCCCCC"/>
                      </a:outerShdw>
                    </a:effectLst>
                  </a14:hiddenEffects>
                </a:ext>
              </a:extLst>
            </p:spPr>
            <p:txBody>
              <a:bodyPr vert="horz" wrap="square" lIns="36576" tIns="36576" rIns="36576" bIns="36576" numCol="1" anchor="t" anchorCtr="0" compatLnSpc="1">
                <a:prstTxWarp prst="textNoShape">
                  <a:avLst/>
                </a:prstTxWarp>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el-GR" altLang="el-GR" sz="1000" b="0" i="0" u="none" strike="noStrike" cap="none" normalizeH="0" baseline="0" dirty="0" smtClean="0">
                    <a:ln>
                      <a:noFill/>
                    </a:ln>
                    <a:solidFill>
                      <a:srgbClr val="000000"/>
                    </a:solidFill>
                    <a:effectLst/>
                    <a:latin typeface="Times New Roman" panose="02020603050405020304" pitchFamily="18" charset="0"/>
                  </a:rPr>
                  <a:t>3 εκ.</a:t>
                </a:r>
                <a:endParaRPr kumimoji="0" lang="el-GR" altLang="el-GR" sz="1800" b="0" i="0" u="none" strike="noStrike" cap="none" normalizeH="0" baseline="0" dirty="0" smtClean="0">
                  <a:ln>
                    <a:noFill/>
                  </a:ln>
                  <a:solidFill>
                    <a:schemeClr val="tx1"/>
                  </a:solidFill>
                  <a:effectLst/>
                  <a:latin typeface="Arial" panose="020B0604020202020204" pitchFamily="34" charset="0"/>
                </a:endParaRPr>
              </a:p>
            </p:txBody>
          </p:sp>
        </p:grpSp>
      </p:grpSp>
    </p:spTree>
    <p:extLst>
      <p:ext uri="{BB962C8B-B14F-4D97-AF65-F5344CB8AC3E}">
        <p14:creationId xmlns:p14="http://schemas.microsoft.com/office/powerpoint/2010/main" val="282919661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2"/>
          <p:cNvSpPr txBox="1">
            <a:spLocks noChangeArrowheads="1"/>
          </p:cNvSpPr>
          <p:nvPr/>
        </p:nvSpPr>
        <p:spPr bwMode="auto">
          <a:xfrm>
            <a:off x="4763" y="4763"/>
            <a:ext cx="11735788" cy="6792852"/>
          </a:xfrm>
          <a:prstGeom prst="rect">
            <a:avLst/>
          </a:prstGeom>
          <a:noFill/>
          <a:ln w="3175" algn="in">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CCCCCC"/>
                  </a:outerShdw>
                </a:effectLst>
              </a14:hiddenEffects>
            </a:ext>
          </a:extLst>
        </p:spPr>
        <p:txBody>
          <a:bodyPr vert="horz" wrap="square" lIns="36576" tIns="36576" rIns="36576" bIns="36576"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l-GR" altLang="el-GR" sz="2000" b="1" i="0" u="none" strike="noStrike" cap="none" normalizeH="0" baseline="0" dirty="0" smtClean="0">
                <a:ln>
                  <a:noFill/>
                </a:ln>
                <a:solidFill>
                  <a:srgbClr val="000000"/>
                </a:solidFill>
                <a:effectLst/>
                <a:latin typeface="Arial" panose="020B0604020202020204" pitchFamily="34" charset="0"/>
              </a:rPr>
              <a:t>Κεφάλαιο  34 </a:t>
            </a:r>
            <a:r>
              <a:rPr kumimoji="0" lang="en-US" altLang="el-GR" sz="2000" b="1" i="0" u="none" strike="noStrike" cap="none" normalizeH="0" baseline="0" dirty="0" smtClean="0">
                <a:ln>
                  <a:noFill/>
                </a:ln>
                <a:solidFill>
                  <a:srgbClr val="000000"/>
                </a:solidFill>
                <a:effectLst/>
                <a:latin typeface="Arial" panose="020B0604020202020204" pitchFamily="34" charset="0"/>
              </a:rPr>
              <a:t>«</a:t>
            </a:r>
            <a:r>
              <a:rPr kumimoji="0" lang="el-GR" altLang="el-GR" sz="2000" b="1" i="0" u="none" strike="noStrike" cap="none" normalizeH="0" baseline="0" dirty="0" smtClean="0">
                <a:ln>
                  <a:noFill/>
                </a:ln>
                <a:solidFill>
                  <a:srgbClr val="000000"/>
                </a:solidFill>
                <a:effectLst/>
                <a:latin typeface="Arial" panose="020B0604020202020204" pitchFamily="34" charset="0"/>
              </a:rPr>
              <a:t>Επεξεργάζομαι συμμετρικά σχήματα</a:t>
            </a:r>
            <a:r>
              <a:rPr kumimoji="0" lang="en-US" altLang="el-GR" sz="2000" b="1" i="0" u="none" strike="noStrike" cap="none" normalizeH="0" baseline="0" dirty="0" smtClean="0">
                <a:ln>
                  <a:noFill/>
                </a:ln>
                <a:solidFill>
                  <a:srgbClr val="000000"/>
                </a:solidFill>
                <a:effectLst/>
                <a:latin typeface="Arial" panose="020B0604020202020204" pitchFamily="34" charset="0"/>
              </a:rPr>
              <a:t>»</a:t>
            </a:r>
            <a:endParaRPr kumimoji="0" lang="el-GR" altLang="el-GR" sz="2000" b="1" i="0" u="none" strike="noStrike" cap="none" normalizeH="0" baseline="0" dirty="0" smtClean="0">
              <a:ln>
                <a:noFill/>
              </a:ln>
              <a:solidFill>
                <a:srgbClr val="000000"/>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l-GR" altLang="el-GR" sz="2000" b="0" i="0" u="none" strike="noStrike" cap="none" normalizeH="0" baseline="0" dirty="0" smtClean="0">
                <a:ln>
                  <a:noFill/>
                </a:ln>
                <a:solidFill>
                  <a:srgbClr val="000000"/>
                </a:solidFill>
                <a:effectLst/>
                <a:latin typeface="Arial" panose="020B0604020202020204" pitchFamily="34" charset="0"/>
              </a:rPr>
              <a:t>Έμαθα ότι:</a:t>
            </a:r>
          </a:p>
          <a:p>
            <a:pPr marL="0" marR="0" lvl="0" indent="0" algn="l" defTabSz="914400" rtl="0" eaLnBrk="0" fontAlgn="base" latinLnBrk="0" hangingPunct="0">
              <a:lnSpc>
                <a:spcPct val="100000"/>
              </a:lnSpc>
              <a:spcBef>
                <a:spcPct val="0"/>
              </a:spcBef>
              <a:spcAft>
                <a:spcPct val="0"/>
              </a:spcAft>
              <a:buClrTx/>
              <a:buSzTx/>
              <a:buFontTx/>
              <a:buNone/>
              <a:tabLst/>
            </a:pPr>
            <a:endParaRPr lang="el-GR" altLang="el-GR" sz="2000" dirty="0">
              <a:solidFill>
                <a:srgbClr val="000000"/>
              </a:solidFill>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l-GR" altLang="el-GR" sz="2000" b="0" i="0" u="none" strike="noStrike" cap="none" normalizeH="0" baseline="0" dirty="0" smtClean="0">
              <a:ln>
                <a:noFill/>
              </a:ln>
              <a:solidFill>
                <a:srgbClr val="000000"/>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Pts val="1000"/>
              <a:buFont typeface="Symbol" panose="05050102010706020507" pitchFamily="18" charset="2"/>
              <a:buChar char="·"/>
              <a:tabLst/>
            </a:pPr>
            <a:r>
              <a:rPr kumimoji="0" lang="el-GR" altLang="el-GR" sz="2000" b="0" i="0" u="none" strike="noStrike" cap="none" normalizeH="0" baseline="0" dirty="0" smtClean="0">
                <a:ln>
                  <a:noFill/>
                </a:ln>
                <a:solidFill>
                  <a:srgbClr val="000000"/>
                </a:solidFill>
                <a:effectLst/>
                <a:latin typeface="Arial" panose="020B0604020202020204" pitchFamily="34" charset="0"/>
              </a:rPr>
              <a:t>Όταν ένα σχήμα μπορεί να χωριστεί με μια ευθεία γραμμή σε δύο τμήματα, έτσι ώστε αν διπλώσουμε το σχήμα κατά μήκος της γραμμής αυτής, το ένα τμήμα του να συμπίπτει με το άλλο ακριβώς, τότε το σχήμα αυτό είναι συμμετρικό ως προς άξονα συμμετρίας. Η ευθεία γραμμή ονομάζεται άξονας συμμετρίας. Ένα σχήμα μπορεί να έχει περισσότερους από έναν άξονες συμμετρίας.</a:t>
            </a:r>
          </a:p>
          <a:p>
            <a:pPr marL="0" marR="0" lvl="0" indent="0" algn="l" defTabSz="914400" rtl="0" eaLnBrk="0" fontAlgn="base" latinLnBrk="0" hangingPunct="0">
              <a:lnSpc>
                <a:spcPct val="100000"/>
              </a:lnSpc>
              <a:spcBef>
                <a:spcPct val="0"/>
              </a:spcBef>
              <a:spcAft>
                <a:spcPct val="0"/>
              </a:spcAft>
              <a:buClrTx/>
              <a:buSzPts val="1000"/>
              <a:buFont typeface="Symbol" panose="05050102010706020507" pitchFamily="18" charset="2"/>
              <a:buChar char="·"/>
              <a:tabLst/>
            </a:pPr>
            <a:endParaRPr kumimoji="0" lang="el-GR" altLang="el-GR" sz="2000" b="0" i="0" u="sng" strike="noStrike" cap="none" normalizeH="0" baseline="0" dirty="0" smtClean="0">
              <a:ln>
                <a:noFill/>
              </a:ln>
              <a:solidFill>
                <a:srgbClr val="000000"/>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Pts val="1000"/>
              <a:buFont typeface="Symbol" panose="05050102010706020507" pitchFamily="18" charset="2"/>
              <a:buChar char="·"/>
              <a:tabLst/>
            </a:pPr>
            <a:r>
              <a:rPr kumimoji="0" lang="el-GR" altLang="el-GR" sz="2000" b="0" i="0" u="none" strike="noStrike" cap="none" normalizeH="0" baseline="0" dirty="0" smtClean="0">
                <a:ln>
                  <a:noFill/>
                </a:ln>
                <a:solidFill>
                  <a:srgbClr val="000000"/>
                </a:solidFill>
                <a:effectLst/>
                <a:latin typeface="Arial" panose="020B0604020202020204" pitchFamily="34" charset="0"/>
              </a:rPr>
              <a:t>Δύο σχήματα συμμετρικά ως προς άξονα είναι ίσα, δηλ. έχουν ίσες περιμέτρους και ίσα εμβαδά.</a:t>
            </a:r>
            <a:endParaRPr kumimoji="0" lang="el-GR" altLang="el-GR" sz="2000" b="0" i="0" u="none" strike="noStrike" cap="none" normalizeH="0" baseline="0" dirty="0" smtClean="0">
              <a:ln>
                <a:noFill/>
              </a:ln>
              <a:solidFill>
                <a:schemeClr val="tx1"/>
              </a:solidFill>
              <a:effectLst/>
              <a:latin typeface="Arial" panose="020B0604020202020204" pitchFamily="34" charset="0"/>
            </a:endParaRPr>
          </a:p>
        </p:txBody>
      </p:sp>
      <p:grpSp>
        <p:nvGrpSpPr>
          <p:cNvPr id="3" name="Group 3"/>
          <p:cNvGrpSpPr>
            <a:grpSpLocks/>
          </p:cNvGrpSpPr>
          <p:nvPr/>
        </p:nvGrpSpPr>
        <p:grpSpPr bwMode="auto">
          <a:xfrm>
            <a:off x="3783133" y="3976089"/>
            <a:ext cx="4808776" cy="1562069"/>
            <a:chOff x="111983775" y="113328150"/>
            <a:chExt cx="864000" cy="288000"/>
          </a:xfrm>
        </p:grpSpPr>
        <p:sp>
          <p:nvSpPr>
            <p:cNvPr id="4" name="AutoShape 4"/>
            <p:cNvSpPr>
              <a:spLocks noChangeArrowheads="1"/>
            </p:cNvSpPr>
            <p:nvPr/>
          </p:nvSpPr>
          <p:spPr bwMode="auto">
            <a:xfrm>
              <a:off x="112235775" y="113328150"/>
              <a:ext cx="396000" cy="288000"/>
            </a:xfrm>
            <a:prstGeom prst="plus">
              <a:avLst>
                <a:gd name="adj" fmla="val 25000"/>
              </a:avLst>
            </a:prstGeom>
            <a:solidFill>
              <a:srgbClr val="FFCC00"/>
            </a:solidFill>
            <a:ln w="9525" algn="in">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CCCCCC"/>
                    </a:outerShdw>
                  </a:effectLst>
                </a14:hiddenEffects>
              </a:ext>
            </a:extLst>
          </p:spPr>
          <p:txBody>
            <a:bodyPr vert="horz" wrap="square" lIns="36576" tIns="36576" rIns="36576" bIns="36576" numCol="1" anchor="t" anchorCtr="0" compatLnSpc="1">
              <a:prstTxWarp prst="textNoShape">
                <a:avLst/>
              </a:prstTxWarp>
            </a:bodyPr>
            <a:lstStyle/>
            <a:p>
              <a:endParaRPr lang="el-GR"/>
            </a:p>
          </p:txBody>
        </p:sp>
        <p:sp>
          <p:nvSpPr>
            <p:cNvPr id="5" name="Line 5"/>
            <p:cNvSpPr>
              <a:spLocks noChangeShapeType="1"/>
            </p:cNvSpPr>
            <p:nvPr/>
          </p:nvSpPr>
          <p:spPr bwMode="auto">
            <a:xfrm>
              <a:off x="111983775" y="113472150"/>
              <a:ext cx="864000" cy="0"/>
            </a:xfrm>
            <a:prstGeom prst="line">
              <a:avLst/>
            </a:prstGeom>
            <a:noFill/>
            <a:ln w="9525">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CCCCCC"/>
                    </a:outerShdw>
                  </a:effectLst>
                </a14:hiddenEffects>
              </a:ext>
            </a:extLst>
          </p:spPr>
          <p:txBody>
            <a:bodyPr vert="horz" wrap="square" lIns="36576" tIns="36576" rIns="36576" bIns="36576" numCol="1" anchor="t" anchorCtr="0" compatLnSpc="1">
              <a:prstTxWarp prst="textNoShape">
                <a:avLst/>
              </a:prstTxWarp>
            </a:bodyPr>
            <a:lstStyle/>
            <a:p>
              <a:endParaRPr lang="el-GR"/>
            </a:p>
          </p:txBody>
        </p:sp>
      </p:grpSp>
    </p:spTree>
    <p:extLst>
      <p:ext uri="{BB962C8B-B14F-4D97-AF65-F5344CB8AC3E}">
        <p14:creationId xmlns:p14="http://schemas.microsoft.com/office/powerpoint/2010/main" val="402403856"/>
      </p:ext>
    </p:extLst>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65</TotalTime>
  <Words>621</Words>
  <Application>Microsoft Office PowerPoint</Application>
  <PresentationFormat>Ευρεία οθόνη</PresentationFormat>
  <Paragraphs>213</Paragraphs>
  <Slides>9</Slides>
  <Notes>0</Notes>
  <HiddenSlides>0</HiddenSlides>
  <MMClips>0</MMClips>
  <ScaleCrop>false</ScaleCrop>
  <HeadingPairs>
    <vt:vector size="6" baseType="variant">
      <vt:variant>
        <vt:lpstr>Γραμματοσειρές που χρησιμοποιούνται</vt:lpstr>
      </vt:variant>
      <vt:variant>
        <vt:i4>5</vt:i4>
      </vt:variant>
      <vt:variant>
        <vt:lpstr>Θέμα</vt:lpstr>
      </vt:variant>
      <vt:variant>
        <vt:i4>1</vt:i4>
      </vt:variant>
      <vt:variant>
        <vt:lpstr>Τίτλοι διαφανειών</vt:lpstr>
      </vt:variant>
      <vt:variant>
        <vt:i4>9</vt:i4>
      </vt:variant>
    </vt:vector>
  </HeadingPairs>
  <TitlesOfParts>
    <vt:vector size="15" baseType="lpstr">
      <vt:lpstr>Arial</vt:lpstr>
      <vt:lpstr>Calibri</vt:lpstr>
      <vt:lpstr>Calibri Light</vt:lpstr>
      <vt:lpstr>Symbol</vt:lpstr>
      <vt:lpstr>Times New Roman</vt:lpstr>
      <vt:lpstr>Θέμα του Office</vt:lpstr>
      <vt:lpstr>Κεφάλαια 27 έως 34      </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vector>
  </TitlesOfParts>
  <Company>HP</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Κεφάλαια 27 έως 34</dc:title>
  <dc:creator>christina antoniadou</dc:creator>
  <cp:lastModifiedBy>christina antoniadou</cp:lastModifiedBy>
  <cp:revision>10</cp:revision>
  <dcterms:created xsi:type="dcterms:W3CDTF">2020-04-09T18:12:55Z</dcterms:created>
  <dcterms:modified xsi:type="dcterms:W3CDTF">2020-04-09T19:18:31Z</dcterms:modified>
</cp:coreProperties>
</file>