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5BE2E86-34CA-4E79-A58E-C27BAD6FE888}"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55337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BE2E86-34CA-4E79-A58E-C27BAD6FE888}"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3421809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BE2E86-34CA-4E79-A58E-C27BAD6FE888}"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959109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BE2E86-34CA-4E79-A58E-C27BAD6FE888}"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244915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5BE2E86-34CA-4E79-A58E-C27BAD6FE888}" type="datetimeFigureOut">
              <a:rPr lang="el-GR" smtClean="0"/>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3902008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5BE2E86-34CA-4E79-A58E-C27BAD6FE888}" type="datetimeFigureOut">
              <a:rPr lang="el-GR" smtClean="0"/>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53548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5BE2E86-34CA-4E79-A58E-C27BAD6FE888}" type="datetimeFigureOut">
              <a:rPr lang="el-GR" smtClean="0"/>
              <a:t>9/4/2020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183950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5BE2E86-34CA-4E79-A58E-C27BAD6FE888}" type="datetimeFigureOut">
              <a:rPr lang="el-GR" smtClean="0"/>
              <a:t>9/4/2020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305638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5BE2E86-34CA-4E79-A58E-C27BAD6FE888}" type="datetimeFigureOut">
              <a:rPr lang="el-GR" smtClean="0"/>
              <a:t>9/4/2020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36247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BE2E86-34CA-4E79-A58E-C27BAD6FE888}" type="datetimeFigureOut">
              <a:rPr lang="el-GR" smtClean="0"/>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349197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BE2E86-34CA-4E79-A58E-C27BAD6FE888}" type="datetimeFigureOut">
              <a:rPr lang="el-GR" smtClean="0"/>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142A136-DB8C-4B2E-98DC-D820AB1EAD0C}" type="slidenum">
              <a:rPr lang="el-GR" smtClean="0"/>
              <a:t>‹#›</a:t>
            </a:fld>
            <a:endParaRPr lang="el-GR"/>
          </a:p>
        </p:txBody>
      </p:sp>
    </p:spTree>
    <p:extLst>
      <p:ext uri="{BB962C8B-B14F-4D97-AF65-F5344CB8AC3E}">
        <p14:creationId xmlns:p14="http://schemas.microsoft.com/office/powerpoint/2010/main" val="300769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E2E86-34CA-4E79-A58E-C27BAD6FE888}" type="datetimeFigureOut">
              <a:rPr lang="el-GR" smtClean="0"/>
              <a:t>9/4/2020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2A136-DB8C-4B2E-98DC-D820AB1EAD0C}" type="slidenum">
              <a:rPr lang="el-GR" smtClean="0"/>
              <a:t>‹#›</a:t>
            </a:fld>
            <a:endParaRPr lang="el-GR"/>
          </a:p>
        </p:txBody>
      </p:sp>
    </p:spTree>
    <p:extLst>
      <p:ext uri="{BB962C8B-B14F-4D97-AF65-F5344CB8AC3E}">
        <p14:creationId xmlns:p14="http://schemas.microsoft.com/office/powerpoint/2010/main" val="3990780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286265"/>
            <a:ext cx="9144000" cy="2387600"/>
          </a:xfrm>
        </p:spPr>
        <p:txBody>
          <a:bodyPr/>
          <a:lstStyle/>
          <a:p>
            <a:r>
              <a:rPr lang="el-GR" dirty="0"/>
              <a:t>Κεφάλαια 27 έως 34     </a:t>
            </a:r>
            <a:br>
              <a:rPr lang="el-GR" dirty="0"/>
            </a:b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5505" y="980236"/>
            <a:ext cx="1511211" cy="1999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9248" y="615546"/>
            <a:ext cx="1756846" cy="21276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47640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70589" y="348370"/>
            <a:ext cx="11563260" cy="643199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smtClean="0">
                <a:ln>
                  <a:noFill/>
                </a:ln>
                <a:solidFill>
                  <a:srgbClr val="000000"/>
                </a:solidFill>
                <a:effectLst/>
                <a:latin typeface="Arial" panose="020B0604020202020204" pitchFamily="34" charset="0"/>
              </a:rPr>
              <a:t>Κεφάλαιο 27 </a:t>
            </a:r>
            <a:r>
              <a:rPr kumimoji="0" lang="en-US" altLang="el-GR" sz="2400" b="1" i="0" u="none" strike="noStrike" cap="none" normalizeH="0" baseline="0" dirty="0" smtClean="0">
                <a:ln>
                  <a:noFill/>
                </a:ln>
                <a:solidFill>
                  <a:srgbClr val="000000"/>
                </a:solidFill>
                <a:effectLst/>
                <a:latin typeface="Arial" panose="020B0604020202020204" pitchFamily="34" charset="0"/>
              </a:rPr>
              <a:t>«</a:t>
            </a:r>
            <a:r>
              <a:rPr kumimoji="0" lang="el-GR" altLang="el-GR" sz="2400" b="1" i="0" u="none" strike="noStrike" cap="none" normalizeH="0" baseline="0" dirty="0" smtClean="0">
                <a:ln>
                  <a:noFill/>
                </a:ln>
                <a:solidFill>
                  <a:srgbClr val="000000"/>
                </a:solidFill>
                <a:effectLst/>
                <a:latin typeface="Arial" panose="020B0604020202020204" pitchFamily="34" charset="0"/>
              </a:rPr>
              <a:t>Γνωρίζω τις παράλληλες και τις τεμνόμενες ευθείες</a:t>
            </a:r>
            <a:r>
              <a:rPr kumimoji="0" lang="en-US" altLang="el-GR" sz="2400" b="1" i="0" u="none" strike="noStrike" cap="none" normalizeH="0" baseline="0" dirty="0" smtClean="0">
                <a:ln>
                  <a:noFill/>
                </a:ln>
                <a:solidFill>
                  <a:srgbClr val="000000"/>
                </a:solidFill>
                <a:effectLst/>
                <a:latin typeface="Arial" panose="020B0604020202020204" pitchFamily="34" charset="0"/>
              </a:rPr>
              <a:t>»</a:t>
            </a:r>
            <a:endParaRPr kumimoji="0" lang="el-GR" altLang="el-GR" sz="24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4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smtClean="0">
                <a:ln>
                  <a:noFill/>
                </a:ln>
                <a:solidFill>
                  <a:srgbClr val="000000"/>
                </a:solidFill>
                <a:effectLst/>
                <a:latin typeface="Arial" panose="020B0604020202020204" pitchFamily="34" charset="0"/>
              </a:rPr>
              <a:t>Έμαθα ότι:</a:t>
            </a:r>
          </a:p>
          <a:p>
            <a:pPr marR="0" lvl="0" algn="l" defTabSz="914400" rtl="0" eaLnBrk="0" fontAlgn="base" latinLnBrk="0" hangingPunct="0">
              <a:lnSpc>
                <a:spcPct val="100000"/>
              </a:lnSpc>
              <a:spcBef>
                <a:spcPct val="0"/>
              </a:spcBef>
              <a:spcAft>
                <a:spcPct val="0"/>
              </a:spcAft>
              <a:buClrTx/>
              <a:buSzPts val="1000"/>
              <a:tabLst/>
            </a:pPr>
            <a:r>
              <a:rPr kumimoji="0" lang="el-GR" altLang="el-GR" sz="2400" b="1" i="0" u="none" strike="noStrike" cap="none" normalizeH="0" baseline="0" dirty="0" smtClean="0">
                <a:ln>
                  <a:noFill/>
                </a:ln>
                <a:solidFill>
                  <a:srgbClr val="000000"/>
                </a:solidFill>
                <a:effectLst/>
                <a:latin typeface="Arial" panose="020B0604020202020204" pitchFamily="34" charset="0"/>
              </a:rPr>
              <a:t>Παράλληλες </a:t>
            </a:r>
            <a:r>
              <a:rPr kumimoji="0" lang="el-GR" altLang="el-GR" sz="2400" b="0" i="0" u="none" strike="noStrike" cap="none" normalizeH="0" baseline="0" dirty="0" smtClean="0">
                <a:ln>
                  <a:noFill/>
                </a:ln>
                <a:solidFill>
                  <a:srgbClr val="000000"/>
                </a:solidFill>
                <a:effectLst/>
                <a:latin typeface="Arial" panose="020B0604020202020204" pitchFamily="34" charset="0"/>
              </a:rPr>
              <a:t>λέγονται δύο ευθείες όταν δεν έχουν κανένα </a:t>
            </a: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400" b="0" i="0" u="none" strike="noStrike" cap="none" normalizeH="0" baseline="0" dirty="0" smtClean="0">
                <a:ln>
                  <a:noFill/>
                </a:ln>
                <a:solidFill>
                  <a:srgbClr val="000000"/>
                </a:solidFill>
                <a:effectLst/>
                <a:latin typeface="Arial" panose="020B0604020202020204" pitchFamily="34" charset="0"/>
              </a:rPr>
              <a:t>κοινό σημείο (δηλ. δε συναντιούνται πουθενά)</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4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400" b="1" i="0" u="none" strike="noStrike" cap="none" normalizeH="0" baseline="0" dirty="0" smtClean="0">
                <a:ln>
                  <a:noFill/>
                </a:ln>
                <a:solidFill>
                  <a:srgbClr val="000000"/>
                </a:solidFill>
                <a:effectLst/>
                <a:latin typeface="Arial" panose="020B0604020202020204" pitchFamily="34" charset="0"/>
              </a:rPr>
              <a:t>Τεμνόμενες </a:t>
            </a:r>
            <a:r>
              <a:rPr kumimoji="0" lang="el-GR" altLang="el-GR" sz="2400" b="0" i="0" u="none" strike="noStrike" cap="none" normalizeH="0" baseline="0" dirty="0" smtClean="0">
                <a:ln>
                  <a:noFill/>
                </a:ln>
                <a:solidFill>
                  <a:srgbClr val="000000"/>
                </a:solidFill>
                <a:effectLst/>
                <a:latin typeface="Arial" panose="020B0604020202020204" pitchFamily="34" charset="0"/>
              </a:rPr>
              <a:t>λέγονται δύο ευθείες όταν έχουν</a:t>
            </a: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400" b="0" i="0" u="none" strike="noStrike" cap="none" normalizeH="0" baseline="0" dirty="0" smtClean="0">
                <a:ln>
                  <a:noFill/>
                </a:ln>
                <a:solidFill>
                  <a:srgbClr val="000000"/>
                </a:solidFill>
                <a:effectLst/>
                <a:latin typeface="Arial" panose="020B0604020202020204" pitchFamily="34" charset="0"/>
              </a:rPr>
              <a:t> ένα κοινό σημείο (δηλ. συναντιούνται σε ένα σημείο).</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4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400" b="0" i="0" u="none" strike="noStrike" cap="none" normalizeH="0" baseline="0" dirty="0" smtClean="0">
                <a:ln>
                  <a:noFill/>
                </a:ln>
                <a:solidFill>
                  <a:srgbClr val="000000"/>
                </a:solidFill>
                <a:effectLst/>
                <a:latin typeface="Arial" panose="020B0604020202020204" pitchFamily="34" charset="0"/>
              </a:rPr>
              <a:t>Δύο ευθείες στο επίπεδο ή θα είναι παράλληλες ή θα τέμνονται.</a:t>
            </a:r>
          </a:p>
          <a:p>
            <a:pPr marL="0" marR="0" lvl="0" indent="0" algn="l" defTabSz="914400" rtl="0" eaLnBrk="0" fontAlgn="base" latinLnBrk="0" hangingPunct="0">
              <a:lnSpc>
                <a:spcPct val="100000"/>
              </a:lnSpc>
              <a:spcBef>
                <a:spcPct val="0"/>
              </a:spcBef>
              <a:spcAft>
                <a:spcPct val="0"/>
              </a:spcAft>
              <a:buClrTx/>
              <a:buSzPts val="1000"/>
              <a:tabLst/>
            </a:pPr>
            <a:endParaRPr kumimoji="0" lang="el-GR" altLang="el-GR" sz="24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400" b="0" i="0" u="none" strike="noStrike" cap="none" normalizeH="0" baseline="0" dirty="0" smtClean="0">
                <a:ln>
                  <a:noFill/>
                </a:ln>
                <a:solidFill>
                  <a:srgbClr val="000000"/>
                </a:solidFill>
                <a:effectLst/>
                <a:latin typeface="Arial" panose="020B0604020202020204" pitchFamily="34" charset="0"/>
              </a:rPr>
              <a:t>Δύο τεμνόμενες ευθείες </a:t>
            </a:r>
            <a:r>
              <a:rPr kumimoji="0" lang="el-GR" altLang="el-GR" sz="2400" b="1" i="0" u="none" strike="noStrike" cap="none" normalizeH="0" baseline="0" dirty="0" smtClean="0">
                <a:ln>
                  <a:noFill/>
                </a:ln>
                <a:solidFill>
                  <a:srgbClr val="000000"/>
                </a:solidFill>
                <a:effectLst/>
                <a:latin typeface="Arial" panose="020B0604020202020204" pitchFamily="34" charset="0"/>
              </a:rPr>
              <a:t>τέμνονται κάθετα </a:t>
            </a:r>
            <a:r>
              <a:rPr kumimoji="0" lang="el-GR" altLang="el-GR" sz="2400" b="0" i="0" u="none" strike="noStrike" cap="none" normalizeH="0" baseline="0" dirty="0" smtClean="0">
                <a:ln>
                  <a:noFill/>
                </a:ln>
                <a:solidFill>
                  <a:srgbClr val="000000"/>
                </a:solidFill>
                <a:effectLst/>
                <a:latin typeface="Arial" panose="020B0604020202020204" pitchFamily="34" charset="0"/>
              </a:rPr>
              <a:t>όταν οι γωνίες που σχηματίζουν είναι </a:t>
            </a:r>
            <a:r>
              <a:rPr kumimoji="0" lang="el-GR" altLang="el-GR" sz="2400" b="1" i="0" u="none" strike="noStrike" cap="none" normalizeH="0" baseline="0" dirty="0" smtClean="0">
                <a:ln>
                  <a:noFill/>
                </a:ln>
                <a:solidFill>
                  <a:srgbClr val="000000"/>
                </a:solidFill>
                <a:effectLst/>
                <a:latin typeface="Arial" panose="020B0604020202020204" pitchFamily="34" charset="0"/>
              </a:rPr>
              <a:t>ορθές</a:t>
            </a:r>
            <a:r>
              <a:rPr kumimoji="0" lang="el-GR" altLang="el-GR" sz="2400" b="0" i="0" u="none" strike="noStrike" cap="none" normalizeH="0" baseline="0" dirty="0" smtClean="0">
                <a:ln>
                  <a:noFill/>
                </a:ln>
                <a:solidFill>
                  <a:srgbClr val="000000"/>
                </a:solidFill>
                <a:effectLst/>
                <a:latin typeface="Arial" panose="020B0604020202020204" pitchFamily="34" charset="0"/>
              </a:rPr>
              <a:t>. Αυτό το ελέγχουμε πάντοτε με το </a:t>
            </a:r>
            <a:r>
              <a:rPr kumimoji="0" lang="el-GR" altLang="el-GR" sz="2400" b="1" i="0" u="none" strike="noStrike" cap="none" normalizeH="0" baseline="0" dirty="0" smtClean="0">
                <a:ln>
                  <a:noFill/>
                </a:ln>
                <a:solidFill>
                  <a:srgbClr val="000000"/>
                </a:solidFill>
                <a:effectLst/>
                <a:latin typeface="Arial" panose="020B0604020202020204" pitchFamily="34" charset="0"/>
              </a:rPr>
              <a:t>γνώμονα</a:t>
            </a:r>
            <a:r>
              <a:rPr kumimoji="0" lang="el-GR" altLang="el-GR" sz="1100" b="0" i="0" u="none" strike="noStrike" cap="none" normalizeH="0" baseline="0" dirty="0" smtClean="0">
                <a:ln>
                  <a:noFill/>
                </a:ln>
                <a:solidFill>
                  <a:srgbClr val="000000"/>
                </a:solidFill>
                <a:effectLst/>
                <a:latin typeface="Arial" panose="020B0604020202020204" pitchFamily="34" charset="0"/>
              </a:rPr>
              <a:t>.</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grpSp>
        <p:nvGrpSpPr>
          <p:cNvPr id="3" name="Group 3"/>
          <p:cNvGrpSpPr>
            <a:grpSpLocks/>
          </p:cNvGrpSpPr>
          <p:nvPr/>
        </p:nvGrpSpPr>
        <p:grpSpPr bwMode="auto">
          <a:xfrm>
            <a:off x="9025759" y="1134942"/>
            <a:ext cx="2878694" cy="2496779"/>
            <a:chOff x="111191775" y="106632150"/>
            <a:chExt cx="1764000" cy="1260000"/>
          </a:xfrm>
        </p:grpSpPr>
        <p:sp>
          <p:nvSpPr>
            <p:cNvPr id="4" name="Text Box 4"/>
            <p:cNvSpPr txBox="1">
              <a:spLocks noChangeArrowheads="1"/>
            </p:cNvSpPr>
            <p:nvPr/>
          </p:nvSpPr>
          <p:spPr bwMode="auto">
            <a:xfrm>
              <a:off x="111191775" y="106632150"/>
              <a:ext cx="1764000" cy="126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5" name="Line 5"/>
            <p:cNvSpPr>
              <a:spLocks noChangeShapeType="1"/>
            </p:cNvSpPr>
            <p:nvPr/>
          </p:nvSpPr>
          <p:spPr bwMode="auto">
            <a:xfrm flipV="1">
              <a:off x="111263775" y="106704150"/>
              <a:ext cx="1008000" cy="252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6" name="Line 6"/>
            <p:cNvSpPr>
              <a:spLocks noChangeShapeType="1"/>
            </p:cNvSpPr>
            <p:nvPr/>
          </p:nvSpPr>
          <p:spPr bwMode="auto">
            <a:xfrm flipV="1">
              <a:off x="111378075" y="106818450"/>
              <a:ext cx="1008000" cy="2520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7" name="Line 7"/>
            <p:cNvSpPr>
              <a:spLocks noChangeShapeType="1"/>
            </p:cNvSpPr>
            <p:nvPr/>
          </p:nvSpPr>
          <p:spPr bwMode="auto">
            <a:xfrm flipV="1">
              <a:off x="111407775" y="107244150"/>
              <a:ext cx="972000" cy="396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8" name="Line 8"/>
            <p:cNvSpPr>
              <a:spLocks noChangeShapeType="1"/>
            </p:cNvSpPr>
            <p:nvPr/>
          </p:nvSpPr>
          <p:spPr bwMode="auto">
            <a:xfrm>
              <a:off x="111407775" y="107352150"/>
              <a:ext cx="1050300" cy="63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grpSp>
        <p:nvGrpSpPr>
          <p:cNvPr id="9" name="Group 9"/>
          <p:cNvGrpSpPr>
            <a:grpSpLocks/>
          </p:cNvGrpSpPr>
          <p:nvPr/>
        </p:nvGrpSpPr>
        <p:grpSpPr bwMode="auto">
          <a:xfrm>
            <a:off x="8755812" y="4484788"/>
            <a:ext cx="2881386" cy="1907386"/>
            <a:chOff x="111227775" y="108072150"/>
            <a:chExt cx="1692000" cy="864000"/>
          </a:xfrm>
        </p:grpSpPr>
        <p:sp>
          <p:nvSpPr>
            <p:cNvPr id="10" name="Text Box 10"/>
            <p:cNvSpPr txBox="1">
              <a:spLocks noChangeArrowheads="1"/>
            </p:cNvSpPr>
            <p:nvPr/>
          </p:nvSpPr>
          <p:spPr bwMode="auto">
            <a:xfrm>
              <a:off x="111227775" y="108072150"/>
              <a:ext cx="16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11" name="Line 11"/>
            <p:cNvSpPr>
              <a:spLocks noChangeShapeType="1"/>
            </p:cNvSpPr>
            <p:nvPr/>
          </p:nvSpPr>
          <p:spPr bwMode="auto">
            <a:xfrm>
              <a:off x="111803775" y="108252150"/>
              <a:ext cx="0" cy="684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2" name="Line 12"/>
            <p:cNvSpPr>
              <a:spLocks noChangeShapeType="1"/>
            </p:cNvSpPr>
            <p:nvPr/>
          </p:nvSpPr>
          <p:spPr bwMode="auto">
            <a:xfrm>
              <a:off x="111371775" y="108648150"/>
              <a:ext cx="9720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3" name="AutoShape 13"/>
            <p:cNvSpPr>
              <a:spLocks noChangeArrowheads="1"/>
            </p:cNvSpPr>
            <p:nvPr/>
          </p:nvSpPr>
          <p:spPr bwMode="auto">
            <a:xfrm>
              <a:off x="111839775" y="108360150"/>
              <a:ext cx="180000" cy="252000"/>
            </a:xfrm>
            <a:prstGeom prst="rtTriangle">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spTree>
    <p:extLst>
      <p:ext uri="{BB962C8B-B14F-4D97-AF65-F5344CB8AC3E}">
        <p14:creationId xmlns:p14="http://schemas.microsoft.com/office/powerpoint/2010/main" val="2207696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1113" y="6349"/>
            <a:ext cx="11229106" cy="6705001"/>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Κεφάλαιο 28 </a:t>
            </a:r>
            <a:r>
              <a:rPr kumimoji="0" lang="en-US" altLang="el-GR" sz="2000" b="1" i="0" u="none" strike="noStrike" cap="none" normalizeH="0" baseline="0" dirty="0" smtClean="0">
                <a:ln>
                  <a:noFill/>
                </a:ln>
                <a:solidFill>
                  <a:srgbClr val="000000"/>
                </a:solidFill>
                <a:effectLst/>
                <a:latin typeface="Arial" panose="020B0604020202020204" pitchFamily="34" charset="0"/>
              </a:rPr>
              <a:t> «</a:t>
            </a:r>
            <a:r>
              <a:rPr kumimoji="0" lang="el-GR" altLang="el-GR" sz="2000" b="1" i="0" u="none" strike="noStrike" cap="none" normalizeH="0" baseline="0" dirty="0" smtClean="0">
                <a:ln>
                  <a:noFill/>
                </a:ln>
                <a:solidFill>
                  <a:srgbClr val="000000"/>
                </a:solidFill>
                <a:effectLst/>
                <a:latin typeface="Arial" panose="020B0604020202020204" pitchFamily="34" charset="0"/>
              </a:rPr>
              <a:t>Σχεδιάζω κάθετες μεταξύ τους ευθείες</a:t>
            </a:r>
            <a:r>
              <a:rPr kumimoji="0" lang="en-US" altLang="el-GR" sz="2000" b="1" i="0" u="none" strike="noStrike" cap="none" normalizeH="0" baseline="0" dirty="0" smtClean="0">
                <a:ln>
                  <a:noFill/>
                </a:ln>
                <a:solidFill>
                  <a:srgbClr val="000000"/>
                </a:solidFill>
                <a:effectLst/>
                <a:latin typeface="Arial" panose="020B0604020202020204" pitchFamily="34" charset="0"/>
              </a:rPr>
              <a:t>»</a:t>
            </a:r>
            <a:endParaRPr kumimoji="0" lang="el-GR" altLang="el-GR" sz="20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Έμαθα ότι:</a:t>
            </a: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Όταν έχουμε μια ευθεία, τότε μπορούμε από οποιοδήποτε σημείο να σχεδιάσουμε μια άλλη ευθεία που να είναι </a:t>
            </a:r>
            <a:r>
              <a:rPr kumimoji="0" lang="el-GR" altLang="el-GR" sz="2000" b="1" i="0" u="none" strike="noStrike" cap="none" normalizeH="0" baseline="0" dirty="0" smtClean="0">
                <a:ln>
                  <a:noFill/>
                </a:ln>
                <a:solidFill>
                  <a:srgbClr val="000000"/>
                </a:solidFill>
                <a:effectLst/>
                <a:latin typeface="Arial" panose="020B0604020202020204" pitchFamily="34" charset="0"/>
              </a:rPr>
              <a:t>κάθετη </a:t>
            </a:r>
            <a:r>
              <a:rPr kumimoji="0" lang="el-GR" altLang="el-GR" sz="2000" b="0" i="0" u="none" strike="noStrike" cap="none" normalizeH="0" baseline="0" dirty="0" smtClean="0">
                <a:ln>
                  <a:noFill/>
                </a:ln>
                <a:solidFill>
                  <a:srgbClr val="000000"/>
                </a:solidFill>
                <a:effectLst/>
                <a:latin typeface="Arial" panose="020B0604020202020204" pitchFamily="34" charset="0"/>
              </a:rPr>
              <a:t>σ’ αυτήν. Αυτό μπορούμε να το κάνουμε με δύο τρόπους:</a:t>
            </a:r>
          </a:p>
          <a:p>
            <a:pPr marL="0" marR="0" lvl="0" indent="0" algn="l" defTabSz="914400" rtl="0" eaLnBrk="0" fontAlgn="base" latinLnBrk="0" hangingPunct="0">
              <a:lnSpc>
                <a:spcPct val="100000"/>
              </a:lnSpc>
              <a:spcBef>
                <a:spcPct val="0"/>
              </a:spcBef>
              <a:spcAft>
                <a:spcPct val="0"/>
              </a:spcAft>
              <a:buClrTx/>
              <a:buSzPts val="1000"/>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	Α) τοποθετώντας πάνω στην ευθεία το </a:t>
            </a:r>
            <a:r>
              <a:rPr kumimoji="0" lang="el-GR" altLang="el-GR" sz="2000" b="1" i="0" u="none" strike="noStrike" cap="none" normalizeH="0" baseline="0" dirty="0" smtClean="0">
                <a:ln>
                  <a:noFill/>
                </a:ln>
                <a:solidFill>
                  <a:srgbClr val="000000"/>
                </a:solidFill>
                <a:effectLst/>
                <a:latin typeface="Arial" panose="020B0604020202020204" pitchFamily="34" charset="0"/>
              </a:rPr>
              <a:t>γνώμονα</a:t>
            </a: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	Β) τοποθετώντας πάνω στην ευθεία το </a:t>
            </a:r>
            <a:r>
              <a:rPr kumimoji="0" lang="el-GR" altLang="el-GR" sz="2000" b="1" i="0" u="none" strike="noStrike" cap="none" normalizeH="0" baseline="0" dirty="0" smtClean="0">
                <a:ln>
                  <a:noFill/>
                </a:ln>
                <a:solidFill>
                  <a:srgbClr val="000000"/>
                </a:solidFill>
                <a:effectLst/>
                <a:latin typeface="Arial" panose="020B0604020202020204" pitchFamily="34" charset="0"/>
              </a:rPr>
              <a:t>μοιρογνωμόνιο</a:t>
            </a:r>
            <a:r>
              <a:rPr kumimoji="0" lang="el-GR" altLang="el-GR" sz="2000" b="0" i="0" u="none" strike="noStrike" cap="none" normalizeH="0" baseline="0" dirty="0" smtClean="0">
                <a:ln>
                  <a:noFill/>
                </a:ln>
                <a:solidFill>
                  <a:srgbClr val="00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l-GR" altLang="el-GR" sz="2000" dirty="0">
                <a:solidFill>
                  <a:srgbClr val="000000"/>
                </a:solidFill>
                <a:latin typeface="Arial" panose="020B0604020202020204" pitchFamily="34" charset="0"/>
              </a:rPr>
              <a:t>	</a:t>
            </a:r>
            <a:r>
              <a:rPr kumimoji="0" lang="el-GR" altLang="el-GR" sz="2000" b="0" i="0" u="none" strike="noStrike" cap="none" normalizeH="0" baseline="0" dirty="0" smtClean="0">
                <a:ln>
                  <a:noFill/>
                </a:ln>
                <a:solidFill>
                  <a:srgbClr val="000000"/>
                </a:solidFill>
                <a:effectLst/>
                <a:latin typeface="Arial" panose="020B0604020202020204" pitchFamily="34" charset="0"/>
              </a:rPr>
              <a:t>ώστε να κατασκευάσουμε μια ορθή γωνία.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Pts val="1000"/>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Η </a:t>
            </a:r>
            <a:r>
              <a:rPr kumimoji="0" lang="el-GR" altLang="el-GR" sz="2000" b="1" i="0" u="none" strike="noStrike" cap="none" normalizeH="0" baseline="0" dirty="0" smtClean="0">
                <a:ln>
                  <a:noFill/>
                </a:ln>
                <a:solidFill>
                  <a:srgbClr val="000000"/>
                </a:solidFill>
                <a:effectLst/>
                <a:latin typeface="Arial" panose="020B0604020202020204" pitchFamily="34" charset="0"/>
              </a:rPr>
              <a:t>συντομότερη διαδρομή </a:t>
            </a:r>
            <a:r>
              <a:rPr kumimoji="0" lang="el-GR" altLang="el-GR" sz="2000" b="0" i="0" u="none" strike="noStrike" cap="none" normalizeH="0" baseline="0" dirty="0" smtClean="0">
                <a:ln>
                  <a:noFill/>
                </a:ln>
                <a:solidFill>
                  <a:srgbClr val="000000"/>
                </a:solidFill>
                <a:effectLst/>
                <a:latin typeface="Arial" panose="020B0604020202020204" pitchFamily="34" charset="0"/>
              </a:rPr>
              <a:t>από ένα σημείο σε μια ευθεία είναι το ευθύγραμμο τμήμα που ξεκινά από το σημείο και είναι κάθετο στην ευθεία. Αυτό το ευθύγραμμο τμήμα ονομάζεται </a:t>
            </a:r>
            <a:r>
              <a:rPr kumimoji="0" lang="el-GR" altLang="el-GR" sz="2000" b="1" i="0" u="sng" strike="noStrike" cap="none" normalizeH="0" baseline="0" dirty="0" smtClean="0">
                <a:ln>
                  <a:noFill/>
                </a:ln>
                <a:solidFill>
                  <a:srgbClr val="000000"/>
                </a:solidFill>
                <a:effectLst/>
                <a:latin typeface="Arial" panose="020B0604020202020204" pitchFamily="34" charset="0"/>
              </a:rPr>
              <a:t>απόσταση </a:t>
            </a:r>
            <a:r>
              <a:rPr kumimoji="0" lang="el-GR" altLang="el-GR" sz="2000" b="1" i="0" u="none" strike="noStrike" cap="none" normalizeH="0" baseline="0" dirty="0" smtClean="0">
                <a:ln>
                  <a:noFill/>
                </a:ln>
                <a:solidFill>
                  <a:srgbClr val="000000"/>
                </a:solidFill>
                <a:effectLst/>
                <a:latin typeface="Arial" panose="020B0604020202020204" pitchFamily="34" charset="0"/>
              </a:rPr>
              <a:t>του σημείου από την ευθεία</a:t>
            </a:r>
            <a:r>
              <a:rPr kumimoji="0" lang="el-GR" altLang="el-GR" sz="2000" b="0" i="0" u="none" strike="noStrike" cap="none" normalizeH="0" baseline="0" dirty="0" smtClean="0">
                <a:ln>
                  <a:noFill/>
                </a:ln>
                <a:solidFill>
                  <a:srgbClr val="000000"/>
                </a:solidFill>
                <a:effectLst/>
                <a:latin typeface="Arial" panose="020B0604020202020204" pitchFamily="34" charset="0"/>
              </a:rPr>
              <a:t>.</a:t>
            </a:r>
            <a:endParaRPr kumimoji="0" lang="el-GR" altLang="el-GR" sz="2000" b="0" i="0" u="none" strike="noStrike" cap="none" normalizeH="0" baseline="0" dirty="0" smtClean="0">
              <a:ln>
                <a:noFill/>
              </a:ln>
              <a:solidFill>
                <a:schemeClr val="tx1"/>
              </a:solidFill>
              <a:effectLst/>
              <a:latin typeface="Arial" panose="020B0604020202020204" pitchFamily="34" charset="0"/>
            </a:endParaRPr>
          </a:p>
        </p:txBody>
      </p:sp>
      <p:grpSp>
        <p:nvGrpSpPr>
          <p:cNvPr id="4" name="Group 4"/>
          <p:cNvGrpSpPr>
            <a:grpSpLocks/>
          </p:cNvGrpSpPr>
          <p:nvPr/>
        </p:nvGrpSpPr>
        <p:grpSpPr bwMode="auto">
          <a:xfrm>
            <a:off x="7569907" y="1706715"/>
            <a:ext cx="2039697" cy="2201264"/>
            <a:chOff x="111299775" y="109908150"/>
            <a:chExt cx="1188000" cy="1332000"/>
          </a:xfrm>
        </p:grpSpPr>
        <p:sp>
          <p:nvSpPr>
            <p:cNvPr id="5" name="Line 5"/>
            <p:cNvSpPr>
              <a:spLocks noChangeShapeType="1"/>
            </p:cNvSpPr>
            <p:nvPr/>
          </p:nvSpPr>
          <p:spPr bwMode="auto">
            <a:xfrm>
              <a:off x="111443775" y="110124150"/>
              <a:ext cx="0" cy="46800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6" name="Line 6"/>
            <p:cNvSpPr>
              <a:spLocks noChangeShapeType="1"/>
            </p:cNvSpPr>
            <p:nvPr/>
          </p:nvSpPr>
          <p:spPr bwMode="auto">
            <a:xfrm>
              <a:off x="111299775" y="110448150"/>
              <a:ext cx="648000" cy="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nvGrpSpPr>
            <p:cNvPr id="7" name="Group 7"/>
            <p:cNvGrpSpPr>
              <a:grpSpLocks/>
            </p:cNvGrpSpPr>
            <p:nvPr/>
          </p:nvGrpSpPr>
          <p:grpSpPr bwMode="auto">
            <a:xfrm>
              <a:off x="111479775" y="109908150"/>
              <a:ext cx="432000" cy="510300"/>
              <a:chOff x="112235775" y="109944150"/>
              <a:chExt cx="432000" cy="510300"/>
            </a:xfrm>
          </p:grpSpPr>
          <p:sp>
            <p:nvSpPr>
              <p:cNvPr id="11" name="AutoShape 8"/>
              <p:cNvSpPr>
                <a:spLocks noChangeArrowheads="1"/>
              </p:cNvSpPr>
              <p:nvPr/>
            </p:nvSpPr>
            <p:spPr bwMode="auto">
              <a:xfrm>
                <a:off x="112307775" y="110124150"/>
                <a:ext cx="180000" cy="252000"/>
              </a:xfrm>
              <a:prstGeom prst="rtTriangle">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2" name="AutoShape 9"/>
              <p:cNvSpPr>
                <a:spLocks noChangeArrowheads="1"/>
              </p:cNvSpPr>
              <p:nvPr/>
            </p:nvSpPr>
            <p:spPr bwMode="auto">
              <a:xfrm>
                <a:off x="112235775" y="109944150"/>
                <a:ext cx="432000" cy="510300"/>
              </a:xfrm>
              <a:prstGeom prst="rtTriangle">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sp>
          <p:nvSpPr>
            <p:cNvPr id="8" name="Line 10"/>
            <p:cNvSpPr>
              <a:spLocks noChangeShapeType="1"/>
            </p:cNvSpPr>
            <p:nvPr/>
          </p:nvSpPr>
          <p:spPr bwMode="auto">
            <a:xfrm>
              <a:off x="111299775" y="111024150"/>
              <a:ext cx="1188000" cy="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9" name="Line 11"/>
            <p:cNvSpPr>
              <a:spLocks noChangeShapeType="1"/>
            </p:cNvSpPr>
            <p:nvPr/>
          </p:nvSpPr>
          <p:spPr bwMode="auto">
            <a:xfrm>
              <a:off x="111839775" y="110664150"/>
              <a:ext cx="0" cy="43200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0" name="AutoShape 12"/>
            <p:cNvSpPr>
              <a:spLocks noChangeArrowheads="1"/>
            </p:cNvSpPr>
            <p:nvPr/>
          </p:nvSpPr>
          <p:spPr bwMode="auto">
            <a:xfrm>
              <a:off x="111515775" y="110772150"/>
              <a:ext cx="648000" cy="4680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grpSp>
        <p:nvGrpSpPr>
          <p:cNvPr id="14" name="Group 14"/>
          <p:cNvGrpSpPr>
            <a:grpSpLocks/>
          </p:cNvGrpSpPr>
          <p:nvPr/>
        </p:nvGrpSpPr>
        <p:grpSpPr bwMode="auto">
          <a:xfrm rot="1931631">
            <a:off x="4951583" y="4840081"/>
            <a:ext cx="1219570" cy="955614"/>
            <a:chOff x="111318954" y="111642905"/>
            <a:chExt cx="828000" cy="671709"/>
          </a:xfrm>
        </p:grpSpPr>
        <p:sp>
          <p:nvSpPr>
            <p:cNvPr id="15" name="Line 15"/>
            <p:cNvSpPr>
              <a:spLocks noChangeShapeType="1"/>
            </p:cNvSpPr>
            <p:nvPr/>
          </p:nvSpPr>
          <p:spPr bwMode="auto">
            <a:xfrm rot="-1931631">
              <a:off x="111318954" y="111810614"/>
              <a:ext cx="828000" cy="504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6" name="Line 16"/>
            <p:cNvSpPr>
              <a:spLocks noChangeShapeType="1"/>
            </p:cNvSpPr>
            <p:nvPr/>
          </p:nvSpPr>
          <p:spPr bwMode="auto">
            <a:xfrm rot="19668369" flipH="1">
              <a:off x="111722613" y="111642905"/>
              <a:ext cx="252000" cy="396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7" name="AutoShape 17"/>
            <p:cNvSpPr>
              <a:spLocks noChangeArrowheads="1"/>
            </p:cNvSpPr>
            <p:nvPr/>
          </p:nvSpPr>
          <p:spPr bwMode="auto">
            <a:xfrm>
              <a:off x="111879851" y="111777530"/>
              <a:ext cx="144000" cy="252000"/>
            </a:xfrm>
            <a:prstGeom prst="rtTriangle">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spTree>
    <p:extLst>
      <p:ext uri="{BB962C8B-B14F-4D97-AF65-F5344CB8AC3E}">
        <p14:creationId xmlns:p14="http://schemas.microsoft.com/office/powerpoint/2010/main" val="1210210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9525" y="6349"/>
            <a:ext cx="11946686" cy="6782639"/>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Κεφάλαιο 29 </a:t>
            </a:r>
            <a:r>
              <a:rPr kumimoji="0" lang="en-US" altLang="el-GR" sz="2000" b="1" i="0" u="none" strike="noStrike" cap="none" normalizeH="0" baseline="0" dirty="0" smtClean="0">
                <a:ln>
                  <a:noFill/>
                </a:ln>
                <a:solidFill>
                  <a:srgbClr val="000000"/>
                </a:solidFill>
                <a:effectLst/>
                <a:latin typeface="Arial" panose="020B0604020202020204" pitchFamily="34" charset="0"/>
              </a:rPr>
              <a:t> «</a:t>
            </a:r>
            <a:r>
              <a:rPr kumimoji="0" lang="el-GR" altLang="el-GR" sz="2000" b="1" i="0" u="none" strike="noStrike" cap="none" normalizeH="0" baseline="0" dirty="0" smtClean="0">
                <a:ln>
                  <a:noFill/>
                </a:ln>
                <a:solidFill>
                  <a:srgbClr val="000000"/>
                </a:solidFill>
                <a:effectLst/>
                <a:latin typeface="Arial" panose="020B0604020202020204" pitchFamily="34" charset="0"/>
              </a:rPr>
              <a:t>Σχεδιάζω παράλληλες μεταξύ τους ευθείες</a:t>
            </a:r>
            <a:r>
              <a:rPr kumimoji="0" lang="en-US" altLang="el-GR" sz="2000" b="1" i="0" u="none" strike="noStrike" cap="none" normalizeH="0" baseline="0" dirty="0" smtClean="0">
                <a:ln>
                  <a:noFill/>
                </a:ln>
                <a:solidFill>
                  <a:srgbClr val="000000"/>
                </a:solidFill>
                <a:effectLst/>
                <a:latin typeface="Arial" panose="020B0604020202020204" pitchFamily="34" charset="0"/>
              </a:rPr>
              <a:t>»</a:t>
            </a:r>
            <a:endParaRPr kumimoji="0" lang="el-GR" altLang="el-GR" sz="20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Έμαθα ότι: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Όταν έχουμε μια ευθεία και θέλουμε να σχεδιάσουμε μια άλλη ευθεία παράλληλη σε αυτήν σκεφτόμαστε το </a:t>
            </a:r>
            <a:r>
              <a:rPr kumimoji="0" lang="el-GR" altLang="el-GR" sz="2000" b="1" i="0" u="none" strike="noStrike" cap="none" normalizeH="0" baseline="0" dirty="0" smtClean="0">
                <a:ln>
                  <a:noFill/>
                </a:ln>
                <a:solidFill>
                  <a:srgbClr val="000000"/>
                </a:solidFill>
                <a:effectLst/>
                <a:latin typeface="Arial" panose="020B0604020202020204" pitchFamily="34" charset="0"/>
              </a:rPr>
              <a:t>Π</a:t>
            </a:r>
            <a:r>
              <a:rPr kumimoji="0" lang="el-GR" altLang="el-GR" sz="2000" b="0" i="0" u="none" strike="noStrike" cap="none" normalizeH="0" baseline="0" dirty="0" smtClean="0">
                <a:ln>
                  <a:noFill/>
                </a:ln>
                <a:solidFill>
                  <a:srgbClr val="000000"/>
                </a:solidFill>
                <a:effectLst/>
                <a:latin typeface="Arial" panose="020B0604020202020204" pitchFamily="34" charset="0"/>
              </a:rPr>
              <a:t> και τη σχεδιάζουμε με τα παρακάτω βήματα:</a:t>
            </a:r>
          </a:p>
          <a:p>
            <a:pPr marL="0" marR="0" lvl="0" indent="0" algn="l" defTabSz="914400" rtl="0" eaLnBrk="0" fontAlgn="base" latinLnBrk="0" hangingPunct="0">
              <a:lnSpc>
                <a:spcPct val="100000"/>
              </a:lnSpc>
              <a:spcBef>
                <a:spcPct val="0"/>
              </a:spcBef>
              <a:spcAft>
                <a:spcPct val="0"/>
              </a:spcAft>
              <a:buClrTx/>
              <a:buSzTx/>
              <a:buFontTx/>
              <a:buNone/>
              <a:tabLst/>
            </a:pPr>
            <a:endParaRPr lang="el-GR" altLang="el-GR" sz="200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Σχεδιάζουμε μια δεύτερη ευθεία, κάθετη στην αρχική, χρησιμοποιώντας το γνώμονα.</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l-GR" altLang="el-GR" sz="200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Στη συνέχεια σχεδιάζουμε μια τρίτη ευθεία, κάθετη στη δεύτερη ευθεία, πάλι με τη βοήθεια του γνώμονα.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grpSp>
        <p:nvGrpSpPr>
          <p:cNvPr id="5" name="Group 5"/>
          <p:cNvGrpSpPr>
            <a:grpSpLocks/>
          </p:cNvGrpSpPr>
          <p:nvPr/>
        </p:nvGrpSpPr>
        <p:grpSpPr bwMode="auto">
          <a:xfrm rot="10800000">
            <a:off x="5741386" y="2955415"/>
            <a:ext cx="1142492" cy="1189705"/>
            <a:chOff x="111422405" y="113303458"/>
            <a:chExt cx="635442" cy="721833"/>
          </a:xfrm>
        </p:grpSpPr>
        <p:sp>
          <p:nvSpPr>
            <p:cNvPr id="6" name="Line 6"/>
            <p:cNvSpPr>
              <a:spLocks noChangeShapeType="1"/>
            </p:cNvSpPr>
            <p:nvPr/>
          </p:nvSpPr>
          <p:spPr bwMode="auto">
            <a:xfrm rot="18636518" flipV="1">
              <a:off x="111368405" y="113357458"/>
              <a:ext cx="612000" cy="5040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7" name="AutoShape 7"/>
            <p:cNvSpPr>
              <a:spLocks noChangeArrowheads="1"/>
            </p:cNvSpPr>
            <p:nvPr/>
          </p:nvSpPr>
          <p:spPr bwMode="auto">
            <a:xfrm>
              <a:off x="111715208" y="113470473"/>
              <a:ext cx="180000" cy="360000"/>
            </a:xfrm>
            <a:prstGeom prst="rtTriangle">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8" name="Line 8"/>
            <p:cNvSpPr>
              <a:spLocks noChangeShapeType="1"/>
            </p:cNvSpPr>
            <p:nvPr/>
          </p:nvSpPr>
          <p:spPr bwMode="auto">
            <a:xfrm rot="-3179011">
              <a:off x="111697847" y="113665291"/>
              <a:ext cx="324000" cy="3960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grpSp>
        <p:nvGrpSpPr>
          <p:cNvPr id="9" name="Group 9"/>
          <p:cNvGrpSpPr>
            <a:grpSpLocks/>
          </p:cNvGrpSpPr>
          <p:nvPr/>
        </p:nvGrpSpPr>
        <p:grpSpPr bwMode="auto">
          <a:xfrm rot="7861460">
            <a:off x="5206575" y="5041797"/>
            <a:ext cx="1483501" cy="1517290"/>
            <a:chOff x="111695775" y="113688150"/>
            <a:chExt cx="972000" cy="936000"/>
          </a:xfrm>
        </p:grpSpPr>
        <p:sp>
          <p:nvSpPr>
            <p:cNvPr id="10" name="Line 10"/>
            <p:cNvSpPr>
              <a:spLocks noChangeShapeType="1"/>
            </p:cNvSpPr>
            <p:nvPr/>
          </p:nvSpPr>
          <p:spPr bwMode="auto">
            <a:xfrm rot="9231" flipV="1">
              <a:off x="111695775" y="113688150"/>
              <a:ext cx="612000" cy="504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1" name="AutoShape 11"/>
            <p:cNvSpPr>
              <a:spLocks noChangeArrowheads="1"/>
            </p:cNvSpPr>
            <p:nvPr/>
          </p:nvSpPr>
          <p:spPr bwMode="auto">
            <a:xfrm rot="2963482">
              <a:off x="111893775" y="113886150"/>
              <a:ext cx="180000" cy="360000"/>
            </a:xfrm>
            <a:prstGeom prst="rtTriangle">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2" name="Line 12"/>
            <p:cNvSpPr>
              <a:spLocks noChangeShapeType="1"/>
            </p:cNvSpPr>
            <p:nvPr/>
          </p:nvSpPr>
          <p:spPr bwMode="auto">
            <a:xfrm>
              <a:off x="111749604" y="114064232"/>
              <a:ext cx="486171" cy="55991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3" name="Line 13"/>
            <p:cNvSpPr>
              <a:spLocks noChangeShapeType="1"/>
            </p:cNvSpPr>
            <p:nvPr/>
          </p:nvSpPr>
          <p:spPr bwMode="auto">
            <a:xfrm rot="21573779" flipV="1">
              <a:off x="112055775" y="114120150"/>
              <a:ext cx="612000" cy="5040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14" name="AutoShape 14"/>
            <p:cNvSpPr>
              <a:spLocks noChangeArrowheads="1"/>
            </p:cNvSpPr>
            <p:nvPr/>
          </p:nvSpPr>
          <p:spPr bwMode="auto">
            <a:xfrm rot="2856366" flipH="1">
              <a:off x="112145775" y="114174150"/>
              <a:ext cx="180000" cy="360000"/>
            </a:xfrm>
            <a:prstGeom prst="rtTriangle">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cxnSp>
        <p:nvCxnSpPr>
          <p:cNvPr id="16" name="Ευθεία γραμμή σύνδεσης 15"/>
          <p:cNvCxnSpPr/>
          <p:nvPr/>
        </p:nvCxnSpPr>
        <p:spPr>
          <a:xfrm>
            <a:off x="7690786" y="1475117"/>
            <a:ext cx="8626" cy="7936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7609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20423" y="318489"/>
            <a:ext cx="10942158" cy="5478462"/>
          </a:xfrm>
          <a:prstGeom prst="rect">
            <a:avLst/>
          </a:prstGeom>
          <a:noFill/>
          <a:ln w="635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Κεφάλαιο  30 </a:t>
            </a:r>
            <a:r>
              <a:rPr kumimoji="0" lang="en-US" altLang="el-GR" sz="2000" b="1" i="0" u="none" strike="noStrike" cap="none" normalizeH="0" baseline="0" dirty="0" smtClean="0">
                <a:ln>
                  <a:noFill/>
                </a:ln>
                <a:solidFill>
                  <a:srgbClr val="000000"/>
                </a:solidFill>
                <a:effectLst/>
                <a:latin typeface="Arial" panose="020B0604020202020204" pitchFamily="34" charset="0"/>
              </a:rPr>
              <a:t>«</a:t>
            </a:r>
            <a:r>
              <a:rPr kumimoji="0" lang="el-GR" altLang="el-GR" sz="2000" b="1" i="0" u="none" strike="noStrike" cap="none" normalizeH="0" baseline="0" dirty="0" smtClean="0">
                <a:ln>
                  <a:noFill/>
                </a:ln>
                <a:solidFill>
                  <a:srgbClr val="000000"/>
                </a:solidFill>
                <a:effectLst/>
                <a:latin typeface="Arial" panose="020B0604020202020204" pitchFamily="34" charset="0"/>
              </a:rPr>
              <a:t>Διακρίνω το περίγραμμα από την επιφάνεια </a:t>
            </a:r>
            <a:r>
              <a:rPr kumimoji="0" lang="en-US" altLang="el-GR" sz="2000" b="1" i="0" u="none" strike="noStrike" cap="none" normalizeH="0" baseline="0" dirty="0" smtClean="0">
                <a:ln>
                  <a:noFill/>
                </a:ln>
                <a:solidFill>
                  <a:srgbClr val="000000"/>
                </a:solidFill>
                <a:effectLst/>
                <a:latin typeface="Arial" panose="020B0604020202020204" pitchFamily="34" charset="0"/>
              </a:rPr>
              <a:t>»</a:t>
            </a:r>
            <a:endParaRPr kumimoji="0" lang="el-GR" altLang="el-GR" sz="20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Έμαθα ότι: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Στη Γεωμετρία υπάρχουν δύο βασικές έννοιες τις οποίες δεν πρέπει να μπερδεύουμε:</a:t>
            </a:r>
            <a:r>
              <a:rPr kumimoji="0" lang="en-US" altLang="el-GR" sz="2000" b="0" i="0" u="none" strike="noStrike" cap="none" normalizeH="0" baseline="0" dirty="0" smtClean="0">
                <a:ln>
                  <a:noFill/>
                </a:ln>
                <a:solidFill>
                  <a:srgbClr val="000000"/>
                </a:solidFill>
                <a:effectLst/>
                <a:latin typeface="Arial" panose="020B0604020202020204" pitchFamily="34" charset="0"/>
              </a:rPr>
              <a:t> </a:t>
            </a:r>
            <a:r>
              <a:rPr kumimoji="0" lang="el-GR" altLang="el-GR" sz="2000" b="0" i="0" u="none" strike="noStrike" cap="none" normalizeH="0" baseline="0" dirty="0" smtClean="0">
                <a:ln>
                  <a:noFill/>
                </a:ln>
                <a:solidFill>
                  <a:srgbClr val="000000"/>
                </a:solidFill>
                <a:effectLst/>
                <a:latin typeface="Arial" panose="020B0604020202020204" pitchFamily="34" charset="0"/>
              </a:rPr>
              <a:t> το </a:t>
            </a:r>
            <a:r>
              <a:rPr kumimoji="0" lang="el-GR" altLang="el-GR" sz="2000" b="1" i="0" u="none" strike="noStrike" cap="none" normalizeH="0" baseline="0" dirty="0" smtClean="0">
                <a:ln>
                  <a:noFill/>
                </a:ln>
                <a:solidFill>
                  <a:srgbClr val="000000"/>
                </a:solidFill>
                <a:effectLst/>
                <a:latin typeface="Arial" panose="020B0604020202020204" pitchFamily="34" charset="0"/>
              </a:rPr>
              <a:t>περίγραμμα </a:t>
            </a:r>
            <a:r>
              <a:rPr kumimoji="0" lang="el-GR" altLang="el-GR" sz="2000" b="0" i="0" u="none" strike="noStrike" cap="none" normalizeH="0" baseline="0" dirty="0" smtClean="0">
                <a:ln>
                  <a:noFill/>
                </a:ln>
                <a:solidFill>
                  <a:srgbClr val="000000"/>
                </a:solidFill>
                <a:effectLst/>
                <a:latin typeface="Arial" panose="020B0604020202020204" pitchFamily="34" charset="0"/>
              </a:rPr>
              <a:t>και η </a:t>
            </a:r>
            <a:r>
              <a:rPr kumimoji="0" lang="el-GR" altLang="el-GR" sz="2000" b="1" i="0" u="none" strike="noStrike" cap="none" normalizeH="0" baseline="0" dirty="0" smtClean="0">
                <a:ln>
                  <a:noFill/>
                </a:ln>
                <a:solidFill>
                  <a:srgbClr val="000000"/>
                </a:solidFill>
                <a:effectLst/>
                <a:latin typeface="Arial" panose="020B0604020202020204" pitchFamily="34" charset="0"/>
              </a:rPr>
              <a:t>επιφάνεια</a:t>
            </a:r>
            <a:r>
              <a:rPr kumimoji="0" lang="el-GR" altLang="el-GR" sz="2000" b="0" i="0" u="none" strike="noStrike" cap="none" normalizeH="0" baseline="0" dirty="0" smtClean="0">
                <a:ln>
                  <a:noFill/>
                </a:ln>
                <a:solidFill>
                  <a:srgbClr val="00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Περίγραμμα </a:t>
            </a:r>
            <a:r>
              <a:rPr kumimoji="0" lang="el-GR" altLang="el-GR" sz="2000" b="0" i="0" u="none" strike="noStrike" cap="none" normalizeH="0" baseline="0" dirty="0" smtClean="0">
                <a:ln>
                  <a:noFill/>
                </a:ln>
                <a:solidFill>
                  <a:srgbClr val="000000"/>
                </a:solidFill>
                <a:effectLst/>
                <a:latin typeface="Arial" panose="020B0604020202020204" pitchFamily="34" charset="0"/>
              </a:rPr>
              <a:t>είναι το σύνολο των πλευρών ενός σχήματος.</a:t>
            </a:r>
            <a:endParaRPr kumimoji="0" lang="el-GR" altLang="el-GR" sz="2000"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Επιφάνεια </a:t>
            </a:r>
            <a:r>
              <a:rPr kumimoji="0" lang="el-GR" altLang="el-GR" sz="2000" b="0" i="0" u="none" strike="noStrike" cap="none" normalizeH="0" baseline="0" dirty="0" smtClean="0">
                <a:ln>
                  <a:noFill/>
                </a:ln>
                <a:solidFill>
                  <a:srgbClr val="000000"/>
                </a:solidFill>
                <a:effectLst/>
                <a:latin typeface="Arial" panose="020B0604020202020204" pitchFamily="34" charset="0"/>
              </a:rPr>
              <a:t>λέγεται η περιοχή την οποία καλύπτει ένα σχήμα.</a:t>
            </a:r>
            <a:endParaRPr kumimoji="0" lang="el-GR" altLang="el-GR" sz="2000" b="0" i="0" u="none" strike="noStrike" cap="none" normalizeH="0" baseline="0" dirty="0" smtClean="0">
              <a:ln>
                <a:noFill/>
              </a:ln>
              <a:solidFill>
                <a:schemeClr val="tx1"/>
              </a:solidFill>
              <a:effectLst/>
              <a:latin typeface="Arial" panose="020B0604020202020204" pitchFamily="34" charset="0"/>
            </a:endParaRPr>
          </a:p>
        </p:txBody>
      </p:sp>
      <p:grpSp>
        <p:nvGrpSpPr>
          <p:cNvPr id="3" name="Group 3"/>
          <p:cNvGrpSpPr>
            <a:grpSpLocks/>
          </p:cNvGrpSpPr>
          <p:nvPr/>
        </p:nvGrpSpPr>
        <p:grpSpPr bwMode="auto">
          <a:xfrm>
            <a:off x="7196317" y="2141927"/>
            <a:ext cx="2379003" cy="1472541"/>
            <a:chOff x="111623775" y="106416150"/>
            <a:chExt cx="1296000" cy="1044000"/>
          </a:xfrm>
        </p:grpSpPr>
        <p:sp>
          <p:nvSpPr>
            <p:cNvPr id="4" name="Text Box 4"/>
            <p:cNvSpPr txBox="1">
              <a:spLocks noChangeArrowheads="1"/>
            </p:cNvSpPr>
            <p:nvPr/>
          </p:nvSpPr>
          <p:spPr bwMode="auto">
            <a:xfrm>
              <a:off x="111623775" y="106416150"/>
              <a:ext cx="1296000" cy="104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5" name="Rectangle 5"/>
            <p:cNvSpPr>
              <a:spLocks noChangeArrowheads="1"/>
            </p:cNvSpPr>
            <p:nvPr/>
          </p:nvSpPr>
          <p:spPr bwMode="auto">
            <a:xfrm>
              <a:off x="111947775" y="106524150"/>
              <a:ext cx="576000" cy="324000"/>
            </a:xfrm>
            <a:prstGeom prst="rect">
              <a:avLst/>
            </a:prstGeom>
            <a:noFill/>
            <a:ln w="285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6" name="Rectangle 6"/>
            <p:cNvSpPr>
              <a:spLocks noChangeArrowheads="1"/>
            </p:cNvSpPr>
            <p:nvPr/>
          </p:nvSpPr>
          <p:spPr bwMode="auto">
            <a:xfrm>
              <a:off x="111947775" y="107028150"/>
              <a:ext cx="576000" cy="324000"/>
            </a:xfrm>
            <a:prstGeom prst="rect">
              <a:avLst/>
            </a:prstGeom>
            <a:solidFill>
              <a:srgbClr val="FFCC00"/>
            </a:solidFill>
            <a:ln>
              <a:noFill/>
            </a:ln>
            <a:effectLst/>
            <a:extLst>
              <a:ext uri="{91240B29-F687-4F45-9708-019B960494DF}">
                <a14:hiddenLine xmlns:a14="http://schemas.microsoft.com/office/drawing/2010/main" w="285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spTree>
    <p:extLst>
      <p:ext uri="{BB962C8B-B14F-4D97-AF65-F5344CB8AC3E}">
        <p14:creationId xmlns:p14="http://schemas.microsoft.com/office/powerpoint/2010/main" val="255529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39670" y="0"/>
            <a:ext cx="10091258" cy="6728604"/>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600" b="1" i="0" u="none" strike="noStrike" cap="none" normalizeH="0" baseline="0" dirty="0" smtClean="0">
                <a:ln>
                  <a:noFill/>
                </a:ln>
                <a:solidFill>
                  <a:srgbClr val="000000"/>
                </a:solidFill>
                <a:effectLst/>
                <a:latin typeface="Arial" panose="020B0604020202020204" pitchFamily="34" charset="0"/>
              </a:rPr>
              <a:t>Κεφάλαιο 31 </a:t>
            </a:r>
            <a:r>
              <a:rPr kumimoji="0" lang="en-US" altLang="el-GR" sz="1600" b="1" i="0" u="none" strike="noStrike" cap="none" normalizeH="0" baseline="0" dirty="0" smtClean="0">
                <a:ln>
                  <a:noFill/>
                </a:ln>
                <a:solidFill>
                  <a:srgbClr val="000000"/>
                </a:solidFill>
                <a:effectLst/>
                <a:latin typeface="Arial" panose="020B0604020202020204" pitchFamily="34" charset="0"/>
              </a:rPr>
              <a:t> «</a:t>
            </a:r>
            <a:r>
              <a:rPr kumimoji="0" lang="el-GR" altLang="el-GR" sz="1600" b="1" i="0" u="none" strike="noStrike" cap="none" normalizeH="0" baseline="0" dirty="0" smtClean="0">
                <a:ln>
                  <a:noFill/>
                </a:ln>
                <a:solidFill>
                  <a:srgbClr val="000000"/>
                </a:solidFill>
                <a:effectLst/>
                <a:latin typeface="Arial" panose="020B0604020202020204" pitchFamily="34" charset="0"/>
              </a:rPr>
              <a:t>Μετρώ την επιφάνεια, βρίσκω το εμβαδόν</a:t>
            </a:r>
            <a:r>
              <a:rPr kumimoji="0" lang="en-US" altLang="el-GR" sz="1600" b="1" i="0" u="none" strike="noStrike" cap="none" normalizeH="0" baseline="0" dirty="0" smtClean="0">
                <a:ln>
                  <a:noFill/>
                </a:ln>
                <a:solidFill>
                  <a:srgbClr val="000000"/>
                </a:solidFill>
                <a:effectLst/>
                <a:latin typeface="Arial" panose="020B0604020202020204" pitchFamily="34" charset="0"/>
              </a:rPr>
              <a:t>»</a:t>
            </a:r>
            <a:endParaRPr kumimoji="0" lang="el-GR" altLang="el-GR" sz="16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600" b="0" i="0" u="none" strike="noStrike" cap="none" normalizeH="0" baseline="0" dirty="0" smtClean="0">
                <a:ln>
                  <a:noFill/>
                </a:ln>
                <a:solidFill>
                  <a:srgbClr val="000000"/>
                </a:solidFill>
                <a:effectLst/>
                <a:latin typeface="Arial" panose="020B0604020202020204" pitchFamily="34" charset="0"/>
              </a:rPr>
              <a:t>Έμαθα ότι: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6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1600" b="1" i="0" u="none" strike="noStrike" cap="none" normalizeH="0" baseline="0" dirty="0" smtClean="0">
                <a:ln>
                  <a:noFill/>
                </a:ln>
                <a:solidFill>
                  <a:srgbClr val="000000"/>
                </a:solidFill>
                <a:effectLst/>
                <a:latin typeface="Arial" panose="020B0604020202020204" pitchFamily="34" charset="0"/>
              </a:rPr>
              <a:t>Όταν μετράω την επιφάνεια, βρίσκω το εμβαδόν ενός σχήματος</a:t>
            </a:r>
            <a:endParaRPr kumimoji="0" lang="el-GR" altLang="el-GR" sz="1600" b="1"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1600" b="0" i="0" u="none" strike="noStrike" cap="none" normalizeH="0" baseline="0" dirty="0" smtClean="0">
                <a:ln>
                  <a:noFill/>
                </a:ln>
                <a:solidFill>
                  <a:srgbClr val="000000"/>
                </a:solidFill>
                <a:effectLst/>
                <a:latin typeface="Arial" panose="020B0604020202020204" pitchFamily="34" charset="0"/>
              </a:rPr>
              <a:t>Η βασική μονάδα μέτρησης της επιφάνειας είναι το τετραγωνικό μέτρο. Το γράφουμε: τ.μ. και είναι ένα τετράγωνο με μήκος πλευράς ένα μέτρο.</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1600" b="0" i="0" u="none" strike="noStrike" cap="none" normalizeH="0" baseline="0" dirty="0" smtClean="0">
                <a:ln>
                  <a:noFill/>
                </a:ln>
                <a:solidFill>
                  <a:srgbClr val="000000"/>
                </a:solidFill>
                <a:effectLst/>
                <a:latin typeface="Arial" panose="020B0604020202020204" pitchFamily="34" charset="0"/>
              </a:rPr>
              <a:t>Αν χωρίσουμε τις πλευρές του τετραγωνικού μέτρου σε δεκατόμετρα (κάθε πλευρά 10 δεκατόμετρα) και σχεδιάσουμε όλα τα τετράγωνα που σχηματίζονται, θα δούμε ότι σχηματίζονται 100 τετράγωνα που το καθένα έχει πλευρά με μήκος ένα δεκατόμετρο. Αυτά τα τετράγωνα ονομάζονται τετραγωνικά δεκατόμετρα: </a:t>
            </a:r>
            <a:r>
              <a:rPr kumimoji="0" lang="el-GR" altLang="el-GR" sz="1600" b="0" i="0" u="none" strike="noStrike" cap="none" normalizeH="0" baseline="0" dirty="0" err="1" smtClean="0">
                <a:ln>
                  <a:noFill/>
                </a:ln>
                <a:solidFill>
                  <a:srgbClr val="000000"/>
                </a:solidFill>
                <a:effectLst/>
                <a:latin typeface="Arial" panose="020B0604020202020204" pitchFamily="34" charset="0"/>
              </a:rPr>
              <a:t>τ.δεκ</a:t>
            </a:r>
            <a:r>
              <a:rPr kumimoji="0" lang="el-GR" altLang="el-GR" sz="1600" b="0" i="0" u="none" strike="noStrike" cap="none" normalizeH="0" baseline="0" dirty="0" smtClean="0">
                <a:ln>
                  <a:noFill/>
                </a:ln>
                <a:solidFill>
                  <a:srgbClr val="000000"/>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600" b="0" i="0" u="none" strike="noStrike" cap="none" normalizeH="0" baseline="0" dirty="0" smtClean="0">
                <a:ln>
                  <a:noFill/>
                </a:ln>
                <a:solidFill>
                  <a:srgbClr val="000000"/>
                </a:solidFill>
                <a:effectLst/>
                <a:latin typeface="Arial" panose="020B0604020202020204" pitchFamily="34" charset="0"/>
              </a:rPr>
              <a:t>	</a:t>
            </a:r>
            <a:r>
              <a:rPr kumimoji="0" lang="el-GR" altLang="el-GR" sz="1600" b="1" i="0" u="none" strike="noStrike" cap="none" normalizeH="0" baseline="0" dirty="0" smtClean="0">
                <a:ln>
                  <a:noFill/>
                </a:ln>
                <a:solidFill>
                  <a:srgbClr val="000000"/>
                </a:solidFill>
                <a:effectLst/>
                <a:latin typeface="Arial" panose="020B0604020202020204" pitchFamily="34" charset="0"/>
              </a:rPr>
              <a:t>1 τ.μ. = 100 </a:t>
            </a:r>
            <a:r>
              <a:rPr kumimoji="0" lang="el-GR" altLang="el-GR" sz="1600" b="1" i="0" u="none" strike="noStrike" cap="none" normalizeH="0" baseline="0" dirty="0" err="1" smtClean="0">
                <a:ln>
                  <a:noFill/>
                </a:ln>
                <a:solidFill>
                  <a:srgbClr val="000000"/>
                </a:solidFill>
                <a:effectLst/>
                <a:latin typeface="Arial" panose="020B0604020202020204" pitchFamily="34" charset="0"/>
              </a:rPr>
              <a:t>τ.δεκ</a:t>
            </a:r>
            <a:r>
              <a:rPr kumimoji="0" lang="el-GR" altLang="el-GR" sz="1600" b="1" i="0" u="none" strike="noStrike" cap="none" normalizeH="0" baseline="0" dirty="0" smtClean="0">
                <a:ln>
                  <a:noFill/>
                </a:ln>
                <a:solidFill>
                  <a:srgbClr val="00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1600" b="0" i="0" u="none" strike="noStrike" cap="none" normalizeH="0" baseline="0" dirty="0" smtClean="0">
                <a:ln>
                  <a:noFill/>
                </a:ln>
                <a:solidFill>
                  <a:srgbClr val="000000"/>
                </a:solidFill>
                <a:effectLst/>
                <a:latin typeface="Arial" panose="020B0604020202020204" pitchFamily="34" charset="0"/>
              </a:rPr>
              <a:t>Αντίστοιχα, αν χωρίσουμε τις πλευρές του τετραγωνικού δεκατόμετρου σε εκατοστά (κάθε πλευρά 10 εκατοστά) και σχεδιάσουμε όλα τα τετράγωνα που σχηματίζονται, θα δούμε ότι σχηματίζονται 100 τετράγωνα που το καθένα έχει πλευρά με μήκος ένα εκατοστό. Αυτά τα τετράγωνα ονομάζονται τετραγωνικά εκατοστά: τ.εκ.</a:t>
            </a:r>
            <a:endParaRPr lang="el-GR" altLang="el-GR" sz="1600" dirty="0">
              <a:solidFill>
                <a:srgbClr val="000000"/>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1600" b="0" i="0" u="none" strike="noStrike" cap="none" normalizeH="0" baseline="0" dirty="0" smtClean="0">
              <a:ln>
                <a:noFill/>
              </a:ln>
              <a:solidFill>
                <a:srgbClr val="000000"/>
              </a:solidFill>
              <a:effectLst/>
              <a:latin typeface="Arial" panose="020B0604020202020204" pitchFamily="34" charset="0"/>
            </a:endParaRPr>
          </a:p>
          <a:p>
            <a:pPr algn="ctr" eaLnBrk="0" fontAlgn="base" hangingPunct="0">
              <a:spcBef>
                <a:spcPct val="0"/>
              </a:spcBef>
              <a:spcAft>
                <a:spcPct val="0"/>
              </a:spcAft>
            </a:pPr>
            <a:r>
              <a:rPr kumimoji="0" lang="el-GR" altLang="el-GR" sz="1600" b="1" i="0" u="none" strike="noStrike" cap="none" normalizeH="0" baseline="0" dirty="0" smtClean="0">
                <a:ln>
                  <a:noFill/>
                </a:ln>
                <a:solidFill>
                  <a:srgbClr val="000000"/>
                </a:solidFill>
                <a:effectLst/>
                <a:latin typeface="Arial" panose="020B0604020202020204" pitchFamily="34" charset="0"/>
              </a:rPr>
              <a:t>1 </a:t>
            </a:r>
            <a:r>
              <a:rPr kumimoji="0" lang="el-GR" altLang="el-GR" sz="1600" b="1" i="0" u="none" strike="noStrike" cap="none" normalizeH="0" baseline="0" dirty="0" err="1" smtClean="0">
                <a:ln>
                  <a:noFill/>
                </a:ln>
                <a:solidFill>
                  <a:srgbClr val="000000"/>
                </a:solidFill>
                <a:effectLst/>
                <a:latin typeface="Arial" panose="020B0604020202020204" pitchFamily="34" charset="0"/>
              </a:rPr>
              <a:t>τ.δεκ</a:t>
            </a:r>
            <a:r>
              <a:rPr kumimoji="0" lang="el-GR" altLang="el-GR" sz="1600" b="1" i="0" u="none" strike="noStrike" cap="none" normalizeH="0" baseline="0" dirty="0" smtClean="0">
                <a:ln>
                  <a:noFill/>
                </a:ln>
                <a:solidFill>
                  <a:srgbClr val="000000"/>
                </a:solidFill>
                <a:effectLst/>
                <a:latin typeface="Arial" panose="020B0604020202020204" pitchFamily="34" charset="0"/>
              </a:rPr>
              <a:t>. = 100 τ.εκ.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600" b="0" i="0" u="none" strike="noStrike" cap="none" normalizeH="0" baseline="0" dirty="0" smtClean="0">
                <a:ln>
                  <a:noFill/>
                </a:ln>
                <a:solidFill>
                  <a:srgbClr val="000000"/>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1600" b="1" i="0" u="none" strike="noStrike" cap="none" normalizeH="0" baseline="0" dirty="0" smtClean="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1600" b="1" i="0" u="none" strike="noStrike" cap="none" normalizeH="0" baseline="0" dirty="0" smtClean="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l-GR" altLang="el-GR" sz="1600" b="1" dirty="0">
              <a:solidFill>
                <a:srgbClr val="000000"/>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1600" b="1" i="0" u="none" strike="noStrike" cap="none" normalizeH="0" baseline="0" dirty="0" smtClean="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1600" b="1" i="0" u="none" strike="noStrike" cap="none" normalizeH="0" baseline="0" dirty="0" smtClean="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16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1600" b="0" i="0" u="none" strike="noStrike" cap="none" normalizeH="0" baseline="0" dirty="0" smtClean="0">
                <a:ln>
                  <a:noFill/>
                </a:ln>
                <a:solidFill>
                  <a:srgbClr val="000000"/>
                </a:solidFill>
                <a:effectLst/>
                <a:latin typeface="Arial" panose="020B0604020202020204" pitchFamily="34" charset="0"/>
              </a:rPr>
              <a:t>Άρα το συμπέρασμα είναι ότι ένα τετραγωνικό μέτρο υποδιαιρείται σε 100 τετραγωνικά δεκατόμετρα και  το κάθε τετραγωνικό δεκατόμετρο υποδιαιρείται σε 100 τετραγωνικά εκατοστά, δηλ. 1 </a:t>
            </a:r>
            <a:r>
              <a:rPr kumimoji="0" lang="el-GR" altLang="el-GR" sz="1600" b="0" i="0" u="none" strike="noStrike" cap="none" normalizeH="0" baseline="0" dirty="0" err="1" smtClean="0">
                <a:ln>
                  <a:noFill/>
                </a:ln>
                <a:solidFill>
                  <a:srgbClr val="000000"/>
                </a:solidFill>
                <a:effectLst/>
                <a:latin typeface="Arial" panose="020B0604020202020204" pitchFamily="34" charset="0"/>
              </a:rPr>
              <a:t>τ.μ</a:t>
            </a:r>
            <a:r>
              <a:rPr kumimoji="0" lang="el-GR" altLang="el-GR" sz="1600" b="0" i="0" u="none" strike="noStrike" cap="none" normalizeH="0" baseline="0" dirty="0" smtClean="0">
                <a:ln>
                  <a:noFill/>
                </a:ln>
                <a:solidFill>
                  <a:srgbClr val="000000"/>
                </a:solidFill>
                <a:effectLst/>
                <a:latin typeface="Arial" panose="020B0604020202020204" pitchFamily="34" charset="0"/>
              </a:rPr>
              <a:t> ισούται με 100 Χ 100 = 10.000 τ.εκ.:</a:t>
            </a:r>
            <a:endParaRPr kumimoji="0" lang="el-GR" altLang="el-GR" sz="1600" b="1" i="0" u="none" strike="noStrike" cap="none" normalizeH="0" baseline="0" dirty="0" smtClean="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600" b="1" i="0" u="none" strike="noStrike" cap="none" normalizeH="0" baseline="0" dirty="0" smtClean="0">
                <a:ln>
                  <a:noFill/>
                </a:ln>
                <a:solidFill>
                  <a:srgbClr val="000000"/>
                </a:solidFill>
                <a:effectLst/>
                <a:latin typeface="Arial" panose="020B0604020202020204" pitchFamily="34" charset="0"/>
              </a:rPr>
              <a:t>1 τ.μ. = 100 </a:t>
            </a:r>
            <a:r>
              <a:rPr kumimoji="0" lang="el-GR" altLang="el-GR" sz="1600" b="1" i="0" u="none" strike="noStrike" cap="none" normalizeH="0" baseline="0" dirty="0" err="1" smtClean="0">
                <a:ln>
                  <a:noFill/>
                </a:ln>
                <a:solidFill>
                  <a:srgbClr val="000000"/>
                </a:solidFill>
                <a:effectLst/>
                <a:latin typeface="Arial" panose="020B0604020202020204" pitchFamily="34" charset="0"/>
              </a:rPr>
              <a:t>τ.δεκ</a:t>
            </a:r>
            <a:r>
              <a:rPr kumimoji="0" lang="el-GR" altLang="el-GR" sz="1600" b="1" i="0" u="none" strike="noStrike" cap="none" normalizeH="0" baseline="0" dirty="0" smtClean="0">
                <a:ln>
                  <a:noFill/>
                </a:ln>
                <a:solidFill>
                  <a:srgbClr val="000000"/>
                </a:solidFill>
                <a:effectLst/>
                <a:latin typeface="Arial" panose="020B0604020202020204" pitchFamily="34" charset="0"/>
              </a:rPr>
              <a:t>.=10.000 τ.εκ.</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Πίνακας 2"/>
          <p:cNvGraphicFramePr>
            <a:graphicFrameLocks noGrp="1"/>
          </p:cNvGraphicFramePr>
          <p:nvPr>
            <p:extLst>
              <p:ext uri="{D42A27DB-BD31-4B8C-83A1-F6EECF244321}">
                <p14:modId xmlns:p14="http://schemas.microsoft.com/office/powerpoint/2010/main" val="107144542"/>
              </p:ext>
            </p:extLst>
          </p:nvPr>
        </p:nvGraphicFramePr>
        <p:xfrm>
          <a:off x="750573" y="3288252"/>
          <a:ext cx="3079560" cy="2255520"/>
        </p:xfrm>
        <a:graphic>
          <a:graphicData uri="http://schemas.openxmlformats.org/drawingml/2006/table">
            <a:tbl>
              <a:tblPr/>
              <a:tblGrid>
                <a:gridCol w="307956"/>
                <a:gridCol w="307956"/>
                <a:gridCol w="307956"/>
                <a:gridCol w="307956"/>
                <a:gridCol w="307956"/>
                <a:gridCol w="307956"/>
                <a:gridCol w="307956"/>
                <a:gridCol w="307956"/>
                <a:gridCol w="307956"/>
                <a:gridCol w="307956"/>
              </a:tblGrid>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1</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2</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3</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4</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5</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6</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7</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8</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9</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10</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2</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3</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4</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5</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6</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7</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8</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9</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5">
                <a:tc>
                  <a:txBody>
                    <a:bodyPr/>
                    <a:lstStyle/>
                    <a:p>
                      <a:pPr marR="0" indent="0" algn="ctr" rtl="0">
                        <a:spcBef>
                          <a:spcPts val="0"/>
                        </a:spcBef>
                        <a:spcAft>
                          <a:spcPts val="0"/>
                        </a:spcAft>
                      </a:pPr>
                      <a:r>
                        <a:rPr lang="el-GR" sz="1000" kern="1400">
                          <a:ln>
                            <a:noFill/>
                          </a:ln>
                          <a:solidFill>
                            <a:srgbClr val="000000"/>
                          </a:solidFill>
                          <a:effectLst/>
                          <a:latin typeface="Times New Roman" panose="02020603050405020304" pitchFamily="18" charset="0"/>
                        </a:rPr>
                        <a:t>10</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l-GR" sz="1000" kern="1400" dirty="0">
                          <a:ln>
                            <a:noFill/>
                          </a:ln>
                          <a:solidFill>
                            <a:srgbClr val="000000"/>
                          </a:solidFill>
                          <a:effectLst/>
                          <a:latin typeface="Times New Roman" panose="02020603050405020304" pitchFamily="18" charset="0"/>
                        </a:rPr>
                        <a:t> </a:t>
                      </a:r>
                    </a:p>
                  </a:txBody>
                  <a:tcPr marL="36576" marR="36576" marT="36576" marB="3657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Control 3"/>
          <p:cNvSpPr>
            <a:spLocks noChangeArrowheads="1" noChangeShapeType="1"/>
          </p:cNvSpPr>
          <p:nvPr/>
        </p:nvSpPr>
        <p:spPr bwMode="auto">
          <a:xfrm>
            <a:off x="6390316" y="8936098"/>
            <a:ext cx="3079991" cy="2232966"/>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l-GR"/>
          </a:p>
        </p:txBody>
      </p:sp>
    </p:spTree>
    <p:extLst>
      <p:ext uri="{BB962C8B-B14F-4D97-AF65-F5344CB8AC3E}">
        <p14:creationId xmlns:p14="http://schemas.microsoft.com/office/powerpoint/2010/main" val="329913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763" y="7937"/>
            <a:ext cx="12106724" cy="6755171"/>
          </a:xfrm>
          <a:prstGeom prst="rect">
            <a:avLst/>
          </a:prstGeom>
          <a:noFill/>
          <a:ln w="635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1" i="0" u="none" strike="noStrike" cap="none" normalizeH="0" baseline="0" dirty="0" smtClean="0">
                <a:ln>
                  <a:noFill/>
                </a:ln>
                <a:solidFill>
                  <a:srgbClr val="000000"/>
                </a:solidFill>
                <a:effectLst/>
                <a:latin typeface="Arial" panose="020B0604020202020204" pitchFamily="34" charset="0"/>
              </a:rPr>
              <a:t>Κεφάλαιο  32 </a:t>
            </a:r>
            <a:r>
              <a:rPr kumimoji="0" lang="en-US" altLang="el-GR" b="1" i="0" u="none" strike="noStrike" cap="none" normalizeH="0" baseline="0" dirty="0" smtClean="0">
                <a:ln>
                  <a:noFill/>
                </a:ln>
                <a:solidFill>
                  <a:srgbClr val="000000"/>
                </a:solidFill>
                <a:effectLst/>
                <a:latin typeface="Arial" panose="020B0604020202020204" pitchFamily="34" charset="0"/>
              </a:rPr>
              <a:t>«</a:t>
            </a:r>
            <a:r>
              <a:rPr kumimoji="0" lang="el-GR" altLang="el-GR" b="1" i="0" u="none" strike="noStrike" cap="none" normalizeH="0" baseline="0" dirty="0" smtClean="0">
                <a:ln>
                  <a:noFill/>
                </a:ln>
                <a:solidFill>
                  <a:srgbClr val="000000"/>
                </a:solidFill>
                <a:effectLst/>
                <a:latin typeface="Arial" panose="020B0604020202020204" pitchFamily="34" charset="0"/>
              </a:rPr>
              <a:t>Μαθαίνω για τα παραλληλόγραμμα </a:t>
            </a:r>
            <a:r>
              <a:rPr kumimoji="0" lang="en-US" altLang="el-GR" b="1" i="0" u="none" strike="noStrike" cap="none" normalizeH="0" baseline="0" dirty="0" smtClean="0">
                <a:ln>
                  <a:noFill/>
                </a:ln>
                <a:solidFill>
                  <a:srgbClr val="000000"/>
                </a:solidFill>
                <a:effectLst/>
                <a:latin typeface="Arial" panose="020B0604020202020204" pitchFamily="34" charset="0"/>
              </a:rPr>
              <a:t>»</a:t>
            </a:r>
            <a:endParaRPr kumimoji="0" lang="el-GR" altLang="el-GR"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Έμαθα ότι: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b="0" i="0" u="none" strike="noStrike" cap="none" normalizeH="0" baseline="0" dirty="0" smtClean="0">
                <a:ln>
                  <a:noFill/>
                </a:ln>
                <a:solidFill>
                  <a:srgbClr val="000000"/>
                </a:solidFill>
                <a:effectLst/>
                <a:latin typeface="Arial" panose="020B0604020202020204" pitchFamily="34" charset="0"/>
              </a:rPr>
              <a:t>Το τετράπλευρο είναι ένα πολύγωνο που έχει τέσσερις πλευρές και τέσσερις γωνίες.</a:t>
            </a:r>
            <a:endParaRPr kumimoji="0" lang="el-GR" altLang="el-GR"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b="0" i="0" u="none" strike="noStrike" cap="none" normalizeH="0" baseline="0" dirty="0" smtClean="0">
                <a:ln>
                  <a:noFill/>
                </a:ln>
                <a:solidFill>
                  <a:srgbClr val="000000"/>
                </a:solidFill>
                <a:effectLst/>
                <a:latin typeface="Arial" panose="020B0604020202020204" pitchFamily="34" charset="0"/>
              </a:rPr>
              <a:t>Τετράπλευρα που έχουν </a:t>
            </a:r>
            <a:r>
              <a:rPr kumimoji="0" lang="el-GR" altLang="el-GR" b="1" i="0" u="none" strike="noStrike" cap="none" normalizeH="0" baseline="0" dirty="0" smtClean="0">
                <a:ln>
                  <a:noFill/>
                </a:ln>
                <a:solidFill>
                  <a:srgbClr val="000000"/>
                </a:solidFill>
                <a:effectLst/>
                <a:latin typeface="Arial" panose="020B0604020202020204" pitchFamily="34" charset="0"/>
              </a:rPr>
              <a:t>παράλληλες </a:t>
            </a:r>
            <a:r>
              <a:rPr kumimoji="0" lang="el-GR" altLang="el-GR" b="0" i="0" u="none" strike="noStrike" cap="none" normalizeH="0" baseline="0" dirty="0" smtClean="0">
                <a:ln>
                  <a:noFill/>
                </a:ln>
                <a:solidFill>
                  <a:srgbClr val="000000"/>
                </a:solidFill>
                <a:effectLst/>
                <a:latin typeface="Arial" panose="020B0604020202020204" pitchFamily="34" charset="0"/>
              </a:rPr>
              <a:t>τις απέναντι πλευρές τους είναι τα εξής:</a:t>
            </a:r>
            <a:endParaRPr kumimoji="0" lang="el-GR" altLang="el-GR"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	</a:t>
            </a:r>
            <a:r>
              <a:rPr kumimoji="0" lang="el-GR" altLang="el-GR" b="1" i="0" u="none" strike="noStrike" cap="none" normalizeH="0" baseline="0" dirty="0" smtClean="0">
                <a:ln>
                  <a:noFill/>
                </a:ln>
                <a:solidFill>
                  <a:srgbClr val="000000"/>
                </a:solidFill>
                <a:effectLst/>
                <a:latin typeface="Arial" panose="020B0604020202020204" pitchFamily="34" charset="0"/>
              </a:rPr>
              <a:t>Το τετράγωνο</a:t>
            </a: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(έχει όλες τις πλευρές ίσες και όλες τις γωνίες ορθές άρα ίσες)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	</a:t>
            </a:r>
            <a:r>
              <a:rPr kumimoji="0" lang="el-GR" altLang="el-GR" b="1" i="0" u="none" strike="noStrike" cap="none" normalizeH="0" baseline="0" dirty="0" smtClean="0">
                <a:ln>
                  <a:noFill/>
                </a:ln>
                <a:solidFill>
                  <a:srgbClr val="000000"/>
                </a:solidFill>
                <a:effectLst/>
                <a:latin typeface="Arial" panose="020B0604020202020204" pitchFamily="34" charset="0"/>
              </a:rPr>
              <a:t>Ο ρόμβος</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(έχει όλες τις πλευρές ίσες αλλά μόνο τις απέναντι γωνίες ίσες)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	</a:t>
            </a:r>
            <a:r>
              <a:rPr kumimoji="0" lang="el-GR" altLang="el-GR" b="1" i="0" u="none" strike="noStrike" cap="none" normalizeH="0" baseline="0" dirty="0" smtClean="0">
                <a:ln>
                  <a:noFill/>
                </a:ln>
                <a:solidFill>
                  <a:srgbClr val="000000"/>
                </a:solidFill>
                <a:effectLst/>
                <a:latin typeface="Arial" panose="020B0604020202020204" pitchFamily="34" charset="0"/>
              </a:rPr>
              <a:t>Το ορθογώνιο παραλληλόγραμμο</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(έχει όλες τις γωνίες ορθές άρα ίσες αλλά μόνο τις απέναντι πλευρές ίσες)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	</a:t>
            </a:r>
            <a:r>
              <a:rPr kumimoji="0" lang="el-GR" altLang="el-GR" b="1" i="0" u="none" strike="noStrike" cap="none" normalizeH="0" baseline="0" dirty="0" smtClean="0">
                <a:ln>
                  <a:noFill/>
                </a:ln>
                <a:solidFill>
                  <a:srgbClr val="000000"/>
                </a:solidFill>
                <a:effectLst/>
                <a:latin typeface="Arial" panose="020B0604020202020204" pitchFamily="34" charset="0"/>
              </a:rPr>
              <a:t>Το πλάγιο παραλληλόγραμμο</a:t>
            </a: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(έχει μόνο τις απέναντι πλευρές ίσες και μόνο τις απέναντι γωνίες ίσες)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rgbClr val="000000"/>
                </a:solidFill>
                <a:effectLst/>
                <a:latin typeface="Arial" panose="020B0604020202020204" pitchFamily="34" charset="0"/>
              </a:rPr>
              <a:t>Αν συγκρίνουμε τα σχήματα, παρατηρούμε ότι:</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b="0" i="0" u="none" strike="noStrike" cap="none" normalizeH="0" baseline="0" dirty="0" smtClean="0">
                <a:ln>
                  <a:noFill/>
                </a:ln>
                <a:solidFill>
                  <a:srgbClr val="000000"/>
                </a:solidFill>
                <a:effectLst/>
                <a:latin typeface="Arial" panose="020B0604020202020204" pitchFamily="34" charset="0"/>
              </a:rPr>
              <a:t>Όλα αυτά τα σχήματα έχουν τις απέναντι πλευρές τους ίσες.</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b="0" i="0" u="none" strike="noStrike" cap="none" normalizeH="0" baseline="0" dirty="0" smtClean="0">
                <a:ln>
                  <a:noFill/>
                </a:ln>
                <a:solidFill>
                  <a:srgbClr val="000000"/>
                </a:solidFill>
                <a:effectLst/>
                <a:latin typeface="Arial" panose="020B0604020202020204" pitchFamily="34" charset="0"/>
              </a:rPr>
              <a:t>Ο ρόμβος και το τετράγωνο έχουν όλες τις πλευρές τους ίσες.</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b="0" i="0" u="none" strike="noStrike" cap="none" normalizeH="0" baseline="0" dirty="0" smtClean="0">
                <a:ln>
                  <a:noFill/>
                </a:ln>
                <a:solidFill>
                  <a:srgbClr val="000000"/>
                </a:solidFill>
                <a:effectLst/>
                <a:latin typeface="Arial" panose="020B0604020202020204" pitchFamily="34" charset="0"/>
              </a:rPr>
              <a:t>Όλες οι γωνίες του τετραγώνου και του ορθογωνίου παραλληλογράμμου είναι ορθές.</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b="0" i="0" u="none" strike="noStrike" cap="none" normalizeH="0" baseline="0" dirty="0" smtClean="0">
                <a:ln>
                  <a:noFill/>
                </a:ln>
                <a:solidFill>
                  <a:srgbClr val="000000"/>
                </a:solidFill>
                <a:effectLst/>
                <a:latin typeface="Arial" panose="020B0604020202020204" pitchFamily="34" charset="0"/>
              </a:rPr>
              <a:t>Το πλάγιο παραλληλόγραμμο και ο ρόμβος έχουν τις απέναντι γωνίες τους ίσες.</a:t>
            </a:r>
            <a:endParaRPr kumimoji="0" lang="el-GR" altLang="el-GR" b="0" i="0" u="none" strike="noStrike" cap="none" normalizeH="0" baseline="0" dirty="0" smtClean="0">
              <a:ln>
                <a:noFill/>
              </a:ln>
              <a:solidFill>
                <a:schemeClr val="tx1"/>
              </a:solidFill>
              <a:effectLst/>
              <a:latin typeface="Arial" panose="020B0604020202020204" pitchFamily="34" charset="0"/>
            </a:endParaRPr>
          </a:p>
        </p:txBody>
      </p:sp>
      <p:grpSp>
        <p:nvGrpSpPr>
          <p:cNvPr id="4" name="Group 3"/>
          <p:cNvGrpSpPr>
            <a:grpSpLocks/>
          </p:cNvGrpSpPr>
          <p:nvPr/>
        </p:nvGrpSpPr>
        <p:grpSpPr bwMode="auto">
          <a:xfrm>
            <a:off x="7664418" y="1963947"/>
            <a:ext cx="1902275" cy="3237781"/>
            <a:chOff x="111083775" y="106884150"/>
            <a:chExt cx="1260000" cy="2448000"/>
          </a:xfrm>
        </p:grpSpPr>
        <p:sp>
          <p:nvSpPr>
            <p:cNvPr id="5" name="Text Box 4"/>
            <p:cNvSpPr txBox="1">
              <a:spLocks noChangeArrowheads="1"/>
            </p:cNvSpPr>
            <p:nvPr/>
          </p:nvSpPr>
          <p:spPr bwMode="auto">
            <a:xfrm>
              <a:off x="111083775" y="106884150"/>
              <a:ext cx="1260000" cy="24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111407775" y="106920150"/>
              <a:ext cx="396000" cy="396000"/>
            </a:xfrm>
            <a:prstGeom prst="rect">
              <a:avLst/>
            </a:prstGeom>
            <a:solidFill>
              <a:srgbClr val="FFCC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7" name="AutoShape 6"/>
            <p:cNvSpPr>
              <a:spLocks noChangeArrowheads="1"/>
            </p:cNvSpPr>
            <p:nvPr/>
          </p:nvSpPr>
          <p:spPr bwMode="auto">
            <a:xfrm>
              <a:off x="111227775" y="108612150"/>
              <a:ext cx="972000" cy="324000"/>
            </a:xfrm>
            <a:prstGeom prst="parallelogram">
              <a:avLst>
                <a:gd name="adj" fmla="val 75000"/>
              </a:avLst>
            </a:prstGeom>
            <a:solidFill>
              <a:srgbClr val="FFCC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8" name="AutoShape 7"/>
            <p:cNvSpPr>
              <a:spLocks noChangeArrowheads="1"/>
            </p:cNvSpPr>
            <p:nvPr/>
          </p:nvSpPr>
          <p:spPr bwMode="auto">
            <a:xfrm>
              <a:off x="111299775" y="107424150"/>
              <a:ext cx="684000" cy="468000"/>
            </a:xfrm>
            <a:prstGeom prst="diamond">
              <a:avLst/>
            </a:prstGeom>
            <a:solidFill>
              <a:srgbClr val="FFCC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9" name="Rectangle 8"/>
            <p:cNvSpPr>
              <a:spLocks noChangeArrowheads="1"/>
            </p:cNvSpPr>
            <p:nvPr/>
          </p:nvSpPr>
          <p:spPr bwMode="auto">
            <a:xfrm>
              <a:off x="111335775" y="108036150"/>
              <a:ext cx="756000" cy="396000"/>
            </a:xfrm>
            <a:prstGeom prst="rect">
              <a:avLst/>
            </a:prstGeom>
            <a:solidFill>
              <a:srgbClr val="FFCC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spTree>
    <p:extLst>
      <p:ext uri="{BB962C8B-B14F-4D97-AF65-F5344CB8AC3E}">
        <p14:creationId xmlns:p14="http://schemas.microsoft.com/office/powerpoint/2010/main" val="190257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9011" y="118493"/>
            <a:ext cx="11852695" cy="6463462"/>
            <a:chOff x="107303775" y="110412150"/>
            <a:chExt cx="5868000" cy="2988000"/>
          </a:xfrm>
        </p:grpSpPr>
        <p:sp>
          <p:nvSpPr>
            <p:cNvPr id="3" name="Text Box 3"/>
            <p:cNvSpPr txBox="1">
              <a:spLocks noChangeArrowheads="1"/>
            </p:cNvSpPr>
            <p:nvPr/>
          </p:nvSpPr>
          <p:spPr bwMode="auto">
            <a:xfrm>
              <a:off x="107303775" y="110412150"/>
              <a:ext cx="5760000" cy="2988000"/>
            </a:xfrm>
            <a:prstGeom prst="rect">
              <a:avLst/>
            </a:prstGeom>
            <a:noFill/>
            <a:ln w="635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Κεφάλαιο  33 </a:t>
              </a:r>
              <a:r>
                <a:rPr kumimoji="0" lang="en-US" altLang="el-GR" sz="2000" b="1" i="0" u="none" strike="noStrike" cap="none" normalizeH="0" baseline="0" dirty="0" smtClean="0">
                  <a:ln>
                    <a:noFill/>
                  </a:ln>
                  <a:solidFill>
                    <a:srgbClr val="000000"/>
                  </a:solidFill>
                  <a:effectLst/>
                  <a:latin typeface="Arial" panose="020B0604020202020204" pitchFamily="34" charset="0"/>
                </a:rPr>
                <a:t>«</a:t>
              </a:r>
              <a:r>
                <a:rPr kumimoji="0" lang="el-GR" altLang="el-GR" sz="2000" b="1" i="0" u="none" strike="noStrike" cap="none" normalizeH="0" baseline="0" dirty="0" smtClean="0">
                  <a:ln>
                    <a:noFill/>
                  </a:ln>
                  <a:solidFill>
                    <a:srgbClr val="000000"/>
                  </a:solidFill>
                  <a:effectLst/>
                  <a:latin typeface="Arial" panose="020B0604020202020204" pitchFamily="34" charset="0"/>
                </a:rPr>
                <a:t>Υπολογίζω περιμέτρους και εμβαδά </a:t>
              </a:r>
              <a:r>
                <a:rPr kumimoji="0" lang="en-US" altLang="el-GR" sz="2000" b="1" i="0" u="none" strike="noStrike" cap="none" normalizeH="0" baseline="0" dirty="0" smtClean="0">
                  <a:ln>
                    <a:noFill/>
                  </a:ln>
                  <a:solidFill>
                    <a:srgbClr val="000000"/>
                  </a:solidFill>
                  <a:effectLst/>
                  <a:latin typeface="Arial" panose="020B0604020202020204" pitchFamily="34" charset="0"/>
                </a:rPr>
                <a:t>»</a:t>
              </a:r>
              <a:endParaRPr kumimoji="0" lang="el-GR" altLang="el-GR" sz="20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Έμαθα ότι: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Όταν </a:t>
              </a:r>
              <a:r>
                <a:rPr kumimoji="0" lang="el-GR" altLang="el-GR" sz="2000" b="1" i="0" u="none" strike="noStrike" cap="none" normalizeH="0" baseline="0" dirty="0" smtClean="0">
                  <a:ln>
                    <a:noFill/>
                  </a:ln>
                  <a:solidFill>
                    <a:srgbClr val="000000"/>
                  </a:solidFill>
                  <a:effectLst/>
                  <a:latin typeface="Arial" panose="020B0604020202020204" pitchFamily="34" charset="0"/>
                </a:rPr>
                <a:t>μετράω το μήκος του περιγράμματος </a:t>
              </a:r>
              <a:r>
                <a:rPr kumimoji="0" lang="el-GR" altLang="el-GR" sz="2000" b="0" i="0" u="none" strike="noStrike" cap="none" normalizeH="0" baseline="0" dirty="0" smtClean="0">
                  <a:ln>
                    <a:noFill/>
                  </a:ln>
                  <a:solidFill>
                    <a:srgbClr val="000000"/>
                  </a:solidFill>
                  <a:effectLst/>
                  <a:latin typeface="Arial" panose="020B0604020202020204" pitchFamily="34" charset="0"/>
                </a:rPr>
                <a:t>ενός σχήματος (προσθέτοντας τα μήκη όλων των πλευρών),  βρίσκω την </a:t>
              </a:r>
              <a:r>
                <a:rPr kumimoji="0" lang="el-GR" altLang="el-GR" sz="2000" b="1" i="0" u="none" strike="noStrike" cap="none" normalizeH="0" baseline="0" dirty="0" smtClean="0">
                  <a:ln>
                    <a:noFill/>
                  </a:ln>
                  <a:solidFill>
                    <a:srgbClr val="000000"/>
                  </a:solidFill>
                  <a:effectLst/>
                  <a:latin typeface="Arial" panose="020B0604020202020204" pitchFamily="34" charset="0"/>
                </a:rPr>
                <a:t>περίμετρο</a:t>
              </a:r>
              <a:r>
                <a:rPr kumimoji="0" lang="el-GR" altLang="el-GR" sz="2000" b="0" i="0" u="none" strike="noStrike" cap="none" normalizeH="0" baseline="0" dirty="0" smtClean="0">
                  <a:ln>
                    <a:noFill/>
                  </a:ln>
                  <a:solidFill>
                    <a:srgbClr val="00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Pts val="1000"/>
                <a:tabLst/>
              </a:pPr>
              <a:endParaRPr kumimoji="0" lang="el-GR" altLang="el-GR" sz="2000"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Όταν </a:t>
              </a:r>
              <a:r>
                <a:rPr kumimoji="0" lang="el-GR" altLang="el-GR" sz="2000" b="1" i="0" u="none" strike="noStrike" cap="none" normalizeH="0" baseline="0" dirty="0" smtClean="0">
                  <a:ln>
                    <a:noFill/>
                  </a:ln>
                  <a:solidFill>
                    <a:srgbClr val="000000"/>
                  </a:solidFill>
                  <a:effectLst/>
                  <a:latin typeface="Arial" panose="020B0604020202020204" pitchFamily="34" charset="0"/>
                </a:rPr>
                <a:t>μετράω την επιφάνεια </a:t>
              </a:r>
              <a:r>
                <a:rPr kumimoji="0" lang="el-GR" altLang="el-GR" sz="2000" b="0" i="0" u="none" strike="noStrike" cap="none" normalizeH="0" baseline="0" dirty="0" smtClean="0">
                  <a:ln>
                    <a:noFill/>
                  </a:ln>
                  <a:solidFill>
                    <a:srgbClr val="000000"/>
                  </a:solidFill>
                  <a:effectLst/>
                  <a:latin typeface="Arial" panose="020B0604020202020204" pitchFamily="34" charset="0"/>
                </a:rPr>
                <a:t>ενός σχήματος βρίσκω το </a:t>
              </a:r>
              <a:r>
                <a:rPr kumimoji="0" lang="el-GR" altLang="el-GR" sz="2000" b="1" i="0" u="none" strike="noStrike" cap="none" normalizeH="0" baseline="0" dirty="0" smtClean="0">
                  <a:ln>
                    <a:noFill/>
                  </a:ln>
                  <a:solidFill>
                    <a:srgbClr val="000000"/>
                  </a:solidFill>
                  <a:effectLst/>
                  <a:latin typeface="Arial" panose="020B0604020202020204" pitchFamily="34" charset="0"/>
                </a:rPr>
                <a:t>εμβαδόν </a:t>
              </a:r>
              <a:r>
                <a:rPr kumimoji="0" lang="el-GR" altLang="el-GR" sz="2000" b="0" i="0" u="none" strike="noStrike" cap="none" normalizeH="0" baseline="0" dirty="0" smtClean="0">
                  <a:ln>
                    <a:noFill/>
                  </a:ln>
                  <a:solidFill>
                    <a:srgbClr val="000000"/>
                  </a:solidFill>
                  <a:effectLst/>
                  <a:latin typeface="Arial" panose="020B0604020202020204" pitchFamily="34" charset="0"/>
                </a:rPr>
                <a:t>του.  </a:t>
              </a:r>
            </a:p>
            <a:p>
              <a:pPr marL="0" marR="0" lvl="0" indent="0" algn="l" defTabSz="914400" rtl="0" eaLnBrk="0" fontAlgn="base" latinLnBrk="0" hangingPunct="0">
                <a:lnSpc>
                  <a:spcPct val="100000"/>
                </a:lnSpc>
                <a:spcBef>
                  <a:spcPct val="0"/>
                </a:spcBef>
                <a:spcAft>
                  <a:spcPct val="0"/>
                </a:spcAft>
                <a:buClrTx/>
                <a:buSzPts val="1000"/>
                <a:tabLst/>
              </a:pPr>
              <a:endParaRPr lang="el-GR" altLang="el-GR" sz="200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tabLst/>
              </a:pPr>
              <a:endParaRPr kumimoji="0" lang="el-GR" altLang="el-GR" sz="2000"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Για να υπολογίσω  το εμβαδό ενός ορθογωνίου παραλληλογράμμου πολλαπλασιάζω τα μήκη δύο διαδοχικών πλευρών του.</a:t>
              </a:r>
              <a:endParaRPr kumimoji="0" lang="el-GR" altLang="el-GR" sz="2000"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Παράδειγμα το ορθογώνιο παραλληλόγραμμο με μήκη διαδοχικών πλευρών 2 εκ. και 3 εκ.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έχει εμβαδόν  2Χ3=6 τ.εκ.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έχει περίμετρο 2+2+3+3=10 εκ.</a:t>
              </a:r>
            </a:p>
            <a:p>
              <a:pPr marL="0" marR="0" lvl="0" indent="0" algn="ctr" defTabSz="914400" rtl="0" eaLnBrk="0" fontAlgn="base" latinLnBrk="0" hangingPunct="0">
                <a:lnSpc>
                  <a:spcPct val="100000"/>
                </a:lnSpc>
                <a:spcBef>
                  <a:spcPct val="0"/>
                </a:spcBef>
                <a:spcAft>
                  <a:spcPct val="0"/>
                </a:spcAft>
                <a:buClrTx/>
                <a:buSzTx/>
                <a:buFontTx/>
                <a:buNone/>
                <a:tabLst/>
              </a:pPr>
              <a:endParaRPr lang="el-GR" altLang="el-GR" sz="2000" b="1" dirty="0">
                <a:solidFill>
                  <a:srgbClr val="000000"/>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20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Προσοχή</a:t>
              </a:r>
              <a:r>
                <a:rPr kumimoji="0" lang="el-GR" altLang="el-GR" sz="2000" b="0" i="0" u="none" strike="noStrike" cap="none" normalizeH="0" baseline="0" dirty="0" smtClean="0">
                  <a:ln>
                    <a:noFill/>
                  </a:ln>
                  <a:solidFill>
                    <a:srgbClr val="000000"/>
                  </a:solidFill>
                  <a:effectLst/>
                  <a:latin typeface="Arial" panose="020B0604020202020204" pitchFamily="34" charset="0"/>
                </a:rPr>
                <a:t>: η </a:t>
              </a:r>
              <a:r>
                <a:rPr kumimoji="0" lang="el-GR" altLang="el-GR" sz="2000" b="0" i="0" u="sng" strike="noStrike" cap="none" normalizeH="0" baseline="0" dirty="0" smtClean="0">
                  <a:ln>
                    <a:noFill/>
                  </a:ln>
                  <a:solidFill>
                    <a:srgbClr val="000000"/>
                  </a:solidFill>
                  <a:effectLst/>
                  <a:latin typeface="Arial" panose="020B0604020202020204" pitchFamily="34" charset="0"/>
                </a:rPr>
                <a:t>περίμετρος υπολογίζεται με μονάδες μήκους</a:t>
              </a:r>
              <a:r>
                <a:rPr kumimoji="0" lang="el-GR" altLang="el-GR" sz="2000" b="0" i="0" u="none" strike="noStrike" cap="none" normalizeH="0" baseline="0" dirty="0" smtClean="0">
                  <a:ln>
                    <a:noFill/>
                  </a:ln>
                  <a:solidFill>
                    <a:srgbClr val="000000"/>
                  </a:solidFill>
                  <a:effectLst/>
                  <a:latin typeface="Arial" panose="020B0604020202020204" pitchFamily="34" charset="0"/>
                </a:rPr>
                <a:t>, (μέτρα, δεκατόμετρα, εκατοστά, χιλιοστά), </a:t>
              </a:r>
              <a:r>
                <a:rPr kumimoji="0" lang="el-GR" altLang="el-GR" sz="2000" b="0" i="0" u="sng" strike="noStrike" cap="none" normalizeH="0" baseline="0" dirty="0" smtClean="0">
                  <a:ln>
                    <a:noFill/>
                  </a:ln>
                  <a:solidFill>
                    <a:srgbClr val="000000"/>
                  </a:solidFill>
                  <a:effectLst/>
                  <a:latin typeface="Arial" panose="020B0604020202020204" pitchFamily="34" charset="0"/>
                </a:rPr>
                <a:t>ενώ το εμβαδό υπολογίζεται με μονάδες επιφάνειας </a:t>
              </a:r>
              <a:r>
                <a:rPr kumimoji="0" lang="el-GR" altLang="el-GR" sz="2000" b="0" i="0" u="none" strike="noStrike" cap="none" normalizeH="0" baseline="0" dirty="0" smtClean="0">
                  <a:ln>
                    <a:noFill/>
                  </a:ln>
                  <a:solidFill>
                    <a:srgbClr val="000000"/>
                  </a:solidFill>
                  <a:effectLst/>
                  <a:latin typeface="Arial" panose="020B0604020202020204" pitchFamily="34" charset="0"/>
                </a:rPr>
                <a:t>(τετραγωνικά μέτρα, τετραγωνικά δεκατόμετρα, τετραγωνικά εκατοστά).</a:t>
              </a:r>
              <a:endParaRPr kumimoji="0" lang="el-GR" altLang="el-GR" sz="2000" b="0" i="0" u="none" strike="noStrike" cap="none" normalizeH="0" baseline="0" dirty="0" smtClean="0">
                <a:ln>
                  <a:noFill/>
                </a:ln>
                <a:solidFill>
                  <a:schemeClr val="tx1"/>
                </a:solidFill>
                <a:effectLst/>
                <a:latin typeface="Arial" panose="020B0604020202020204" pitchFamily="34" charset="0"/>
              </a:endParaRPr>
            </a:p>
          </p:txBody>
        </p:sp>
        <p:grpSp>
          <p:nvGrpSpPr>
            <p:cNvPr id="4" name="Group 4"/>
            <p:cNvGrpSpPr>
              <a:grpSpLocks/>
            </p:cNvGrpSpPr>
            <p:nvPr/>
          </p:nvGrpSpPr>
          <p:grpSpPr bwMode="auto">
            <a:xfrm>
              <a:off x="111560001" y="112176150"/>
              <a:ext cx="1611774" cy="1080000"/>
              <a:chOff x="111344001" y="112248150"/>
              <a:chExt cx="1611774" cy="1080000"/>
            </a:xfrm>
          </p:grpSpPr>
          <p:sp>
            <p:nvSpPr>
              <p:cNvPr id="5" name="Text Box 5"/>
              <p:cNvSpPr txBox="1">
                <a:spLocks noChangeArrowheads="1"/>
              </p:cNvSpPr>
              <p:nvPr/>
            </p:nvSpPr>
            <p:spPr bwMode="auto">
              <a:xfrm>
                <a:off x="111443775" y="112248150"/>
                <a:ext cx="1512000" cy="10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111380002" y="112346597"/>
                <a:ext cx="342000" cy="235106"/>
              </a:xfrm>
              <a:prstGeom prst="rect">
                <a:avLst/>
              </a:prstGeom>
              <a:solidFill>
                <a:srgbClr val="FFCC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7" name="Text Box 7"/>
              <p:cNvSpPr txBox="1">
                <a:spLocks noChangeArrowheads="1"/>
              </p:cNvSpPr>
              <p:nvPr/>
            </p:nvSpPr>
            <p:spPr bwMode="auto">
              <a:xfrm>
                <a:off x="111614002" y="112437703"/>
                <a:ext cx="324000" cy="2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l-GR" altLang="el-GR" sz="1000" b="0" i="0" u="none" strike="noStrike" cap="none" normalizeH="0" baseline="0" dirty="0" smtClean="0">
                    <a:ln>
                      <a:noFill/>
                    </a:ln>
                    <a:solidFill>
                      <a:srgbClr val="000000"/>
                    </a:solidFill>
                    <a:effectLst/>
                    <a:latin typeface="Times New Roman" panose="02020603050405020304" pitchFamily="18" charset="0"/>
                  </a:rPr>
                  <a:t>2 εκ.</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sp>
            <p:nvSpPr>
              <p:cNvPr id="8" name="Text Box 8"/>
              <p:cNvSpPr txBox="1">
                <a:spLocks noChangeArrowheads="1"/>
              </p:cNvSpPr>
              <p:nvPr/>
            </p:nvSpPr>
            <p:spPr bwMode="auto">
              <a:xfrm>
                <a:off x="111344001" y="112594926"/>
                <a:ext cx="324000" cy="2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l-GR" altLang="el-GR" sz="1000" b="0" i="0" u="none" strike="noStrike" cap="none" normalizeH="0" baseline="0" dirty="0" smtClean="0">
                    <a:ln>
                      <a:noFill/>
                    </a:ln>
                    <a:solidFill>
                      <a:srgbClr val="000000"/>
                    </a:solidFill>
                    <a:effectLst/>
                    <a:latin typeface="Times New Roman" panose="02020603050405020304" pitchFamily="18" charset="0"/>
                  </a:rPr>
                  <a:t>3 εκ.</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grpSp>
      </p:grpSp>
    </p:spTree>
    <p:extLst>
      <p:ext uri="{BB962C8B-B14F-4D97-AF65-F5344CB8AC3E}">
        <p14:creationId xmlns:p14="http://schemas.microsoft.com/office/powerpoint/2010/main" val="282919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763" y="4763"/>
            <a:ext cx="11735788" cy="679285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smtClean="0">
                <a:ln>
                  <a:noFill/>
                </a:ln>
                <a:solidFill>
                  <a:srgbClr val="000000"/>
                </a:solidFill>
                <a:effectLst/>
                <a:latin typeface="Arial" panose="020B0604020202020204" pitchFamily="34" charset="0"/>
              </a:rPr>
              <a:t>Κεφάλαιο  34 </a:t>
            </a:r>
            <a:r>
              <a:rPr kumimoji="0" lang="en-US" altLang="el-GR" sz="2000" b="1" i="0" u="none" strike="noStrike" cap="none" normalizeH="0" baseline="0" dirty="0" smtClean="0">
                <a:ln>
                  <a:noFill/>
                </a:ln>
                <a:solidFill>
                  <a:srgbClr val="000000"/>
                </a:solidFill>
                <a:effectLst/>
                <a:latin typeface="Arial" panose="020B0604020202020204" pitchFamily="34" charset="0"/>
              </a:rPr>
              <a:t>«</a:t>
            </a:r>
            <a:r>
              <a:rPr kumimoji="0" lang="el-GR" altLang="el-GR" sz="2000" b="1" i="0" u="none" strike="noStrike" cap="none" normalizeH="0" baseline="0" dirty="0" smtClean="0">
                <a:ln>
                  <a:noFill/>
                </a:ln>
                <a:solidFill>
                  <a:srgbClr val="000000"/>
                </a:solidFill>
                <a:effectLst/>
                <a:latin typeface="Arial" panose="020B0604020202020204" pitchFamily="34" charset="0"/>
              </a:rPr>
              <a:t>Επεξεργάζομαι συμμετρικά σχήματα</a:t>
            </a:r>
            <a:r>
              <a:rPr kumimoji="0" lang="en-US" altLang="el-GR" sz="2000" b="1" i="0" u="none" strike="noStrike" cap="none" normalizeH="0" baseline="0" dirty="0" smtClean="0">
                <a:ln>
                  <a:noFill/>
                </a:ln>
                <a:solidFill>
                  <a:srgbClr val="000000"/>
                </a:solidFill>
                <a:effectLst/>
                <a:latin typeface="Arial" panose="020B0604020202020204" pitchFamily="34" charset="0"/>
              </a:rPr>
              <a:t>»</a:t>
            </a:r>
            <a:endParaRPr kumimoji="0" lang="el-GR" altLang="el-GR" sz="2000" b="1"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Έμαθα ότι:</a:t>
            </a:r>
          </a:p>
          <a:p>
            <a:pPr marL="0" marR="0" lvl="0" indent="0" algn="l" defTabSz="914400" rtl="0" eaLnBrk="0" fontAlgn="base" latinLnBrk="0" hangingPunct="0">
              <a:lnSpc>
                <a:spcPct val="100000"/>
              </a:lnSpc>
              <a:spcBef>
                <a:spcPct val="0"/>
              </a:spcBef>
              <a:spcAft>
                <a:spcPct val="0"/>
              </a:spcAft>
              <a:buClrTx/>
              <a:buSzTx/>
              <a:buFontTx/>
              <a:buNone/>
              <a:tabLst/>
            </a:pPr>
            <a:endParaRPr lang="el-GR" altLang="el-GR" sz="200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Όταν ένα σχήμα μπορεί να χωριστεί με μια ευθεία γραμμή σε δύο τμήματα, έτσι ώστε αν διπλώσουμε το σχήμα κατά μήκος της γραμμής αυτής, το ένα τμήμα του να συμπίπτει με το άλλο ακριβώς, τότε το σχήμα αυτό είναι συμμετρικό ως προς άξονα συμμετρίας. Η ευθεία γραμμή ονομάζεται άξονας συμμετρίας. Ένα σχήμα μπορεί να έχει περισσότερους από έναν άξονες συμμετρίας.</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endParaRPr kumimoji="0" lang="el-GR" altLang="el-GR" sz="2000" b="0" i="0" u="sng"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l-GR" altLang="el-GR" sz="2000" b="0" i="0" u="none" strike="noStrike" cap="none" normalizeH="0" baseline="0" dirty="0" smtClean="0">
                <a:ln>
                  <a:noFill/>
                </a:ln>
                <a:solidFill>
                  <a:srgbClr val="000000"/>
                </a:solidFill>
                <a:effectLst/>
                <a:latin typeface="Arial" panose="020B0604020202020204" pitchFamily="34" charset="0"/>
              </a:rPr>
              <a:t>Δύο σχήματα συμμετρικά ως προς άξονα είναι ίσα, δηλ. έχουν ίσες περιμέτρους και ίσα εμβαδά.</a:t>
            </a:r>
            <a:endParaRPr kumimoji="0" lang="el-GR" altLang="el-GR" sz="2000" b="0" i="0" u="none" strike="noStrike" cap="none" normalizeH="0" baseline="0" dirty="0" smtClean="0">
              <a:ln>
                <a:noFill/>
              </a:ln>
              <a:solidFill>
                <a:schemeClr val="tx1"/>
              </a:solidFill>
              <a:effectLst/>
              <a:latin typeface="Arial" panose="020B0604020202020204" pitchFamily="34" charset="0"/>
            </a:endParaRPr>
          </a:p>
        </p:txBody>
      </p:sp>
      <p:grpSp>
        <p:nvGrpSpPr>
          <p:cNvPr id="3" name="Group 3"/>
          <p:cNvGrpSpPr>
            <a:grpSpLocks/>
          </p:cNvGrpSpPr>
          <p:nvPr/>
        </p:nvGrpSpPr>
        <p:grpSpPr bwMode="auto">
          <a:xfrm>
            <a:off x="3783133" y="3976089"/>
            <a:ext cx="4808776" cy="1562069"/>
            <a:chOff x="111983775" y="113328150"/>
            <a:chExt cx="864000" cy="288000"/>
          </a:xfrm>
        </p:grpSpPr>
        <p:sp>
          <p:nvSpPr>
            <p:cNvPr id="4" name="AutoShape 4"/>
            <p:cNvSpPr>
              <a:spLocks noChangeArrowheads="1"/>
            </p:cNvSpPr>
            <p:nvPr/>
          </p:nvSpPr>
          <p:spPr bwMode="auto">
            <a:xfrm>
              <a:off x="112235775" y="113328150"/>
              <a:ext cx="396000" cy="288000"/>
            </a:xfrm>
            <a:prstGeom prst="plus">
              <a:avLst>
                <a:gd name="adj" fmla="val 25000"/>
              </a:avLst>
            </a:prstGeom>
            <a:solidFill>
              <a:srgbClr val="FFCC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sp>
          <p:nvSpPr>
            <p:cNvPr id="5" name="Line 5"/>
            <p:cNvSpPr>
              <a:spLocks noChangeShapeType="1"/>
            </p:cNvSpPr>
            <p:nvPr/>
          </p:nvSpPr>
          <p:spPr bwMode="auto">
            <a:xfrm>
              <a:off x="111983775" y="113472150"/>
              <a:ext cx="8640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l-GR"/>
            </a:p>
          </p:txBody>
        </p:sp>
      </p:grpSp>
    </p:spTree>
    <p:extLst>
      <p:ext uri="{BB962C8B-B14F-4D97-AF65-F5344CB8AC3E}">
        <p14:creationId xmlns:p14="http://schemas.microsoft.com/office/powerpoint/2010/main" val="40240385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621</Words>
  <Application>Microsoft Office PowerPoint</Application>
  <PresentationFormat>Ευρεία οθόνη</PresentationFormat>
  <Paragraphs>213</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Calibri Light</vt:lpstr>
      <vt:lpstr>Symbol</vt:lpstr>
      <vt:lpstr>Times New Roman</vt:lpstr>
      <vt:lpstr>Θέμα του Office</vt:lpstr>
      <vt:lpstr>Κεφάλαια 27 έως 34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Κεφάλαια 27 έως 34</dc:title>
  <dc:creator>christina antoniadou</dc:creator>
  <cp:lastModifiedBy>christina antoniadou</cp:lastModifiedBy>
  <cp:revision>10</cp:revision>
  <dcterms:created xsi:type="dcterms:W3CDTF">2020-04-09T18:12:55Z</dcterms:created>
  <dcterms:modified xsi:type="dcterms:W3CDTF">2020-04-09T19:18:31Z</dcterms:modified>
</cp:coreProperties>
</file>