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9" d="100"/>
          <a:sy n="89" d="100"/>
        </p:scale>
        <p:origin x="46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A5BE2E86-34CA-4E79-A58E-C27BAD6FE888}" type="datetimeFigureOut">
              <a:rPr lang="el-GR" smtClean="0"/>
              <a:t>9/4/2020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142A136-DB8C-4B2E-98DC-D820AB1EAD0C}" type="slidenum">
              <a:rPr lang="el-GR" smtClean="0"/>
              <a:t>‹#›</a:t>
            </a:fld>
            <a:endParaRPr lang="el-GR"/>
          </a:p>
        </p:txBody>
      </p:sp>
    </p:spTree>
    <p:extLst>
      <p:ext uri="{BB962C8B-B14F-4D97-AF65-F5344CB8AC3E}">
        <p14:creationId xmlns:p14="http://schemas.microsoft.com/office/powerpoint/2010/main" val="5533702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5BE2E86-34CA-4E79-A58E-C27BAD6FE888}" type="datetimeFigureOut">
              <a:rPr lang="el-GR" smtClean="0"/>
              <a:t>9/4/2020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142A136-DB8C-4B2E-98DC-D820AB1EAD0C}" type="slidenum">
              <a:rPr lang="el-GR" smtClean="0"/>
              <a:t>‹#›</a:t>
            </a:fld>
            <a:endParaRPr lang="el-GR"/>
          </a:p>
        </p:txBody>
      </p:sp>
    </p:spTree>
    <p:extLst>
      <p:ext uri="{BB962C8B-B14F-4D97-AF65-F5344CB8AC3E}">
        <p14:creationId xmlns:p14="http://schemas.microsoft.com/office/powerpoint/2010/main" val="34218093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5BE2E86-34CA-4E79-A58E-C27BAD6FE888}" type="datetimeFigureOut">
              <a:rPr lang="el-GR" smtClean="0"/>
              <a:t>9/4/2020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142A136-DB8C-4B2E-98DC-D820AB1EAD0C}" type="slidenum">
              <a:rPr lang="el-GR" smtClean="0"/>
              <a:t>‹#›</a:t>
            </a:fld>
            <a:endParaRPr lang="el-GR"/>
          </a:p>
        </p:txBody>
      </p:sp>
    </p:spTree>
    <p:extLst>
      <p:ext uri="{BB962C8B-B14F-4D97-AF65-F5344CB8AC3E}">
        <p14:creationId xmlns:p14="http://schemas.microsoft.com/office/powerpoint/2010/main" val="959109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A5BE2E86-34CA-4E79-A58E-C27BAD6FE888}" type="datetimeFigureOut">
              <a:rPr lang="el-GR" smtClean="0"/>
              <a:t>9/4/2020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142A136-DB8C-4B2E-98DC-D820AB1EAD0C}" type="slidenum">
              <a:rPr lang="el-GR" smtClean="0"/>
              <a:t>‹#›</a:t>
            </a:fld>
            <a:endParaRPr lang="el-GR"/>
          </a:p>
        </p:txBody>
      </p:sp>
    </p:spTree>
    <p:extLst>
      <p:ext uri="{BB962C8B-B14F-4D97-AF65-F5344CB8AC3E}">
        <p14:creationId xmlns:p14="http://schemas.microsoft.com/office/powerpoint/2010/main" val="24491598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A5BE2E86-34CA-4E79-A58E-C27BAD6FE888}" type="datetimeFigureOut">
              <a:rPr lang="el-GR" smtClean="0"/>
              <a:t>9/4/2020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1142A136-DB8C-4B2E-98DC-D820AB1EAD0C}" type="slidenum">
              <a:rPr lang="el-GR" smtClean="0"/>
              <a:t>‹#›</a:t>
            </a:fld>
            <a:endParaRPr lang="el-GR"/>
          </a:p>
        </p:txBody>
      </p:sp>
    </p:spTree>
    <p:extLst>
      <p:ext uri="{BB962C8B-B14F-4D97-AF65-F5344CB8AC3E}">
        <p14:creationId xmlns:p14="http://schemas.microsoft.com/office/powerpoint/2010/main" val="3902008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A5BE2E86-34CA-4E79-A58E-C27BAD6FE888}" type="datetimeFigureOut">
              <a:rPr lang="el-GR" smtClean="0"/>
              <a:t>9/4/2020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1142A136-DB8C-4B2E-98DC-D820AB1EAD0C}" type="slidenum">
              <a:rPr lang="el-GR" smtClean="0"/>
              <a:t>‹#›</a:t>
            </a:fld>
            <a:endParaRPr lang="el-GR"/>
          </a:p>
        </p:txBody>
      </p:sp>
    </p:spTree>
    <p:extLst>
      <p:ext uri="{BB962C8B-B14F-4D97-AF65-F5344CB8AC3E}">
        <p14:creationId xmlns:p14="http://schemas.microsoft.com/office/powerpoint/2010/main" val="535489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A5BE2E86-34CA-4E79-A58E-C27BAD6FE888}" type="datetimeFigureOut">
              <a:rPr lang="el-GR" smtClean="0"/>
              <a:t>9/4/2020</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1142A136-DB8C-4B2E-98DC-D820AB1EAD0C}" type="slidenum">
              <a:rPr lang="el-GR" smtClean="0"/>
              <a:t>‹#›</a:t>
            </a:fld>
            <a:endParaRPr lang="el-GR"/>
          </a:p>
        </p:txBody>
      </p:sp>
    </p:spTree>
    <p:extLst>
      <p:ext uri="{BB962C8B-B14F-4D97-AF65-F5344CB8AC3E}">
        <p14:creationId xmlns:p14="http://schemas.microsoft.com/office/powerpoint/2010/main" val="1839505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A5BE2E86-34CA-4E79-A58E-C27BAD6FE888}" type="datetimeFigureOut">
              <a:rPr lang="el-GR" smtClean="0"/>
              <a:t>9/4/2020</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1142A136-DB8C-4B2E-98DC-D820AB1EAD0C}" type="slidenum">
              <a:rPr lang="el-GR" smtClean="0"/>
              <a:t>‹#›</a:t>
            </a:fld>
            <a:endParaRPr lang="el-GR"/>
          </a:p>
        </p:txBody>
      </p:sp>
    </p:spTree>
    <p:extLst>
      <p:ext uri="{BB962C8B-B14F-4D97-AF65-F5344CB8AC3E}">
        <p14:creationId xmlns:p14="http://schemas.microsoft.com/office/powerpoint/2010/main" val="3056383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A5BE2E86-34CA-4E79-A58E-C27BAD6FE888}" type="datetimeFigureOut">
              <a:rPr lang="el-GR" smtClean="0"/>
              <a:t>9/4/2020</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1142A136-DB8C-4B2E-98DC-D820AB1EAD0C}" type="slidenum">
              <a:rPr lang="el-GR" smtClean="0"/>
              <a:t>‹#›</a:t>
            </a:fld>
            <a:endParaRPr lang="el-GR"/>
          </a:p>
        </p:txBody>
      </p:sp>
    </p:spTree>
    <p:extLst>
      <p:ext uri="{BB962C8B-B14F-4D97-AF65-F5344CB8AC3E}">
        <p14:creationId xmlns:p14="http://schemas.microsoft.com/office/powerpoint/2010/main" val="3624714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A5BE2E86-34CA-4E79-A58E-C27BAD6FE888}" type="datetimeFigureOut">
              <a:rPr lang="el-GR" smtClean="0"/>
              <a:t>9/4/2020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1142A136-DB8C-4B2E-98DC-D820AB1EAD0C}" type="slidenum">
              <a:rPr lang="el-GR" smtClean="0"/>
              <a:t>‹#›</a:t>
            </a:fld>
            <a:endParaRPr lang="el-GR"/>
          </a:p>
        </p:txBody>
      </p:sp>
    </p:spTree>
    <p:extLst>
      <p:ext uri="{BB962C8B-B14F-4D97-AF65-F5344CB8AC3E}">
        <p14:creationId xmlns:p14="http://schemas.microsoft.com/office/powerpoint/2010/main" val="34919732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A5BE2E86-34CA-4E79-A58E-C27BAD6FE888}" type="datetimeFigureOut">
              <a:rPr lang="el-GR" smtClean="0"/>
              <a:t>9/4/2020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1142A136-DB8C-4B2E-98DC-D820AB1EAD0C}" type="slidenum">
              <a:rPr lang="el-GR" smtClean="0"/>
              <a:t>‹#›</a:t>
            </a:fld>
            <a:endParaRPr lang="el-GR"/>
          </a:p>
        </p:txBody>
      </p:sp>
    </p:spTree>
    <p:extLst>
      <p:ext uri="{BB962C8B-B14F-4D97-AF65-F5344CB8AC3E}">
        <p14:creationId xmlns:p14="http://schemas.microsoft.com/office/powerpoint/2010/main" val="3007690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BE2E86-34CA-4E79-A58E-C27BAD6FE888}" type="datetimeFigureOut">
              <a:rPr lang="el-GR" smtClean="0"/>
              <a:t>9/4/2020</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42A136-DB8C-4B2E-98DC-D820AB1EAD0C}" type="slidenum">
              <a:rPr lang="el-GR" smtClean="0"/>
              <a:t>‹#›</a:t>
            </a:fld>
            <a:endParaRPr lang="el-GR"/>
          </a:p>
        </p:txBody>
      </p:sp>
    </p:spTree>
    <p:extLst>
      <p:ext uri="{BB962C8B-B14F-4D97-AF65-F5344CB8AC3E}">
        <p14:creationId xmlns:p14="http://schemas.microsoft.com/office/powerpoint/2010/main" val="39907805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286265"/>
            <a:ext cx="9144000" cy="2387600"/>
          </a:xfrm>
        </p:spPr>
        <p:txBody>
          <a:bodyPr/>
          <a:lstStyle/>
          <a:p>
            <a:r>
              <a:rPr lang="el-GR" dirty="0"/>
              <a:t>Κεφάλαια 27 έως 34     </a:t>
            </a:r>
            <a:br>
              <a:rPr lang="el-GR" dirty="0"/>
            </a:br>
            <a:endParaRPr lang="el-GR"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5505" y="980236"/>
            <a:ext cx="1511211" cy="19998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19248" y="615546"/>
            <a:ext cx="1756846" cy="212765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Tree>
    <p:extLst>
      <p:ext uri="{BB962C8B-B14F-4D97-AF65-F5344CB8AC3E}">
        <p14:creationId xmlns:p14="http://schemas.microsoft.com/office/powerpoint/2010/main" val="14764046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470589" y="348370"/>
            <a:ext cx="11563260" cy="6431991"/>
          </a:xfrm>
          <a:prstGeom prst="rect">
            <a:avLst/>
          </a:prstGeom>
          <a:noFill/>
          <a:ln w="3175" algn="in">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2400" b="1" i="0" u="none" strike="noStrike" cap="none" normalizeH="0" baseline="0" dirty="0" smtClean="0">
                <a:ln>
                  <a:noFill/>
                </a:ln>
                <a:solidFill>
                  <a:srgbClr val="000000"/>
                </a:solidFill>
                <a:effectLst/>
                <a:latin typeface="Arial" panose="020B0604020202020204" pitchFamily="34" charset="0"/>
              </a:rPr>
              <a:t>Κεφάλαιο 27 </a:t>
            </a:r>
            <a:r>
              <a:rPr kumimoji="0" lang="en-US" altLang="el-GR" sz="2400" b="1" i="0" u="none" strike="noStrike" cap="none" normalizeH="0" baseline="0" dirty="0" smtClean="0">
                <a:ln>
                  <a:noFill/>
                </a:ln>
                <a:solidFill>
                  <a:srgbClr val="000000"/>
                </a:solidFill>
                <a:effectLst/>
                <a:latin typeface="Arial" panose="020B0604020202020204" pitchFamily="34" charset="0"/>
              </a:rPr>
              <a:t>«</a:t>
            </a:r>
            <a:r>
              <a:rPr kumimoji="0" lang="el-GR" altLang="el-GR" sz="2400" b="1" i="0" u="none" strike="noStrike" cap="none" normalizeH="0" baseline="0" dirty="0" smtClean="0">
                <a:ln>
                  <a:noFill/>
                </a:ln>
                <a:solidFill>
                  <a:srgbClr val="000000"/>
                </a:solidFill>
                <a:effectLst/>
                <a:latin typeface="Arial" panose="020B0604020202020204" pitchFamily="34" charset="0"/>
              </a:rPr>
              <a:t>Γνωρίζω τις παράλληλες και τις τεμνόμενες ευθείες</a:t>
            </a:r>
            <a:r>
              <a:rPr kumimoji="0" lang="en-US" altLang="el-GR" sz="2400" b="1" i="0" u="none" strike="noStrike" cap="none" normalizeH="0" baseline="0" dirty="0" smtClean="0">
                <a:ln>
                  <a:noFill/>
                </a:ln>
                <a:solidFill>
                  <a:srgbClr val="000000"/>
                </a:solidFill>
                <a:effectLst/>
                <a:latin typeface="Arial" panose="020B0604020202020204" pitchFamily="34" charset="0"/>
              </a:rPr>
              <a:t>»</a:t>
            </a:r>
            <a:endParaRPr kumimoji="0" lang="el-GR" altLang="el-GR" sz="2400" b="1" i="0" u="none"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2400" b="1" i="0" u="none"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2400" b="0" i="0" u="none" strike="noStrike" cap="none" normalizeH="0" baseline="0" dirty="0" smtClean="0">
                <a:ln>
                  <a:noFill/>
                </a:ln>
                <a:solidFill>
                  <a:srgbClr val="000000"/>
                </a:solidFill>
                <a:effectLst/>
                <a:latin typeface="Arial" panose="020B0604020202020204" pitchFamily="34" charset="0"/>
              </a:rPr>
              <a:t>Έμαθα ότι:</a:t>
            </a:r>
          </a:p>
          <a:p>
            <a:pPr marR="0" lvl="0" algn="l" defTabSz="914400" rtl="0" eaLnBrk="0" fontAlgn="base" latinLnBrk="0" hangingPunct="0">
              <a:lnSpc>
                <a:spcPct val="100000"/>
              </a:lnSpc>
              <a:spcBef>
                <a:spcPct val="0"/>
              </a:spcBef>
              <a:spcAft>
                <a:spcPct val="0"/>
              </a:spcAft>
              <a:buClrTx/>
              <a:buSzPts val="1000"/>
              <a:tabLst/>
            </a:pPr>
            <a:r>
              <a:rPr kumimoji="0" lang="el-GR" altLang="el-GR" sz="2400" b="1" i="0" u="none" strike="noStrike" cap="none" normalizeH="0" baseline="0" dirty="0" smtClean="0">
                <a:ln>
                  <a:noFill/>
                </a:ln>
                <a:solidFill>
                  <a:srgbClr val="000000"/>
                </a:solidFill>
                <a:effectLst/>
                <a:latin typeface="Arial" panose="020B0604020202020204" pitchFamily="34" charset="0"/>
              </a:rPr>
              <a:t>Παράλληλες </a:t>
            </a:r>
            <a:r>
              <a:rPr kumimoji="0" lang="el-GR" altLang="el-GR" sz="2400" b="0" i="0" u="none" strike="noStrike" cap="none" normalizeH="0" baseline="0" dirty="0" smtClean="0">
                <a:ln>
                  <a:noFill/>
                </a:ln>
                <a:solidFill>
                  <a:srgbClr val="000000"/>
                </a:solidFill>
                <a:effectLst/>
                <a:latin typeface="Arial" panose="020B0604020202020204" pitchFamily="34" charset="0"/>
              </a:rPr>
              <a:t>λέγονται δύο ευθείες όταν δεν έχουν κανένα </a:t>
            </a:r>
          </a:p>
          <a:p>
            <a:pPr marL="0" marR="0" lvl="0" indent="0" algn="l" defTabSz="914400" rtl="0" eaLnBrk="0" fontAlgn="base" latinLnBrk="0" hangingPunct="0">
              <a:lnSpc>
                <a:spcPct val="100000"/>
              </a:lnSpc>
              <a:spcBef>
                <a:spcPct val="0"/>
              </a:spcBef>
              <a:spcAft>
                <a:spcPct val="0"/>
              </a:spcAft>
              <a:buClrTx/>
              <a:buSzPts val="1000"/>
              <a:tabLst/>
            </a:pPr>
            <a:r>
              <a:rPr kumimoji="0" lang="el-GR" altLang="el-GR" sz="2400" b="0" i="0" u="none" strike="noStrike" cap="none" normalizeH="0" baseline="0" dirty="0" smtClean="0">
                <a:ln>
                  <a:noFill/>
                </a:ln>
                <a:solidFill>
                  <a:srgbClr val="000000"/>
                </a:solidFill>
                <a:effectLst/>
                <a:latin typeface="Arial" panose="020B0604020202020204" pitchFamily="34" charset="0"/>
              </a:rPr>
              <a:t>κοινό σημείο (δηλ. δε συναντιούνται πουθενά)</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2400" b="0" i="0" u="none"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Pts val="1000"/>
              <a:tabLst/>
            </a:pPr>
            <a:r>
              <a:rPr kumimoji="0" lang="el-GR" altLang="el-GR" sz="2400" b="1" i="0" u="none" strike="noStrike" cap="none" normalizeH="0" baseline="0" dirty="0" smtClean="0">
                <a:ln>
                  <a:noFill/>
                </a:ln>
                <a:solidFill>
                  <a:srgbClr val="000000"/>
                </a:solidFill>
                <a:effectLst/>
                <a:latin typeface="Arial" panose="020B0604020202020204" pitchFamily="34" charset="0"/>
              </a:rPr>
              <a:t>Τεμνόμενες </a:t>
            </a:r>
            <a:r>
              <a:rPr kumimoji="0" lang="el-GR" altLang="el-GR" sz="2400" b="0" i="0" u="none" strike="noStrike" cap="none" normalizeH="0" baseline="0" dirty="0" smtClean="0">
                <a:ln>
                  <a:noFill/>
                </a:ln>
                <a:solidFill>
                  <a:srgbClr val="000000"/>
                </a:solidFill>
                <a:effectLst/>
                <a:latin typeface="Arial" panose="020B0604020202020204" pitchFamily="34" charset="0"/>
              </a:rPr>
              <a:t>λέγονται δύο ευθείες όταν έχουν</a:t>
            </a:r>
          </a:p>
          <a:p>
            <a:pPr marL="0" marR="0" lvl="0" indent="0" algn="l" defTabSz="914400" rtl="0" eaLnBrk="0" fontAlgn="base" latinLnBrk="0" hangingPunct="0">
              <a:lnSpc>
                <a:spcPct val="100000"/>
              </a:lnSpc>
              <a:spcBef>
                <a:spcPct val="0"/>
              </a:spcBef>
              <a:spcAft>
                <a:spcPct val="0"/>
              </a:spcAft>
              <a:buClrTx/>
              <a:buSzPts val="1000"/>
              <a:tabLst/>
            </a:pPr>
            <a:r>
              <a:rPr kumimoji="0" lang="el-GR" altLang="el-GR" sz="2400" b="0" i="0" u="none" strike="noStrike" cap="none" normalizeH="0" baseline="0" dirty="0" smtClean="0">
                <a:ln>
                  <a:noFill/>
                </a:ln>
                <a:solidFill>
                  <a:srgbClr val="000000"/>
                </a:solidFill>
                <a:effectLst/>
                <a:latin typeface="Arial" panose="020B0604020202020204" pitchFamily="34" charset="0"/>
              </a:rPr>
              <a:t> ένα κοινό σημείο (δηλ. συναντιούνται σε ένα σημείο).</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2400" b="0" i="0" u="none"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Pts val="1000"/>
              <a:tabLst/>
            </a:pPr>
            <a:r>
              <a:rPr kumimoji="0" lang="el-GR" altLang="el-GR" sz="2400" b="0" i="0" u="none" strike="noStrike" cap="none" normalizeH="0" baseline="0" dirty="0" smtClean="0">
                <a:ln>
                  <a:noFill/>
                </a:ln>
                <a:solidFill>
                  <a:srgbClr val="000000"/>
                </a:solidFill>
                <a:effectLst/>
                <a:latin typeface="Arial" panose="020B0604020202020204" pitchFamily="34" charset="0"/>
              </a:rPr>
              <a:t>Δύο ευθείες στο επίπεδο ή θα είναι παράλληλες ή θα τέμνονται.</a:t>
            </a:r>
          </a:p>
          <a:p>
            <a:pPr marL="0" marR="0" lvl="0" indent="0" algn="l" defTabSz="914400" rtl="0" eaLnBrk="0" fontAlgn="base" latinLnBrk="0" hangingPunct="0">
              <a:lnSpc>
                <a:spcPct val="100000"/>
              </a:lnSpc>
              <a:spcBef>
                <a:spcPct val="0"/>
              </a:spcBef>
              <a:spcAft>
                <a:spcPct val="0"/>
              </a:spcAft>
              <a:buClrTx/>
              <a:buSzPts val="1000"/>
              <a:tabLst/>
            </a:pPr>
            <a:endParaRPr kumimoji="0" lang="el-GR" altLang="el-GR" sz="2400" b="0" i="0" u="none"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Pts val="1000"/>
              <a:tabLst/>
            </a:pPr>
            <a:r>
              <a:rPr kumimoji="0" lang="el-GR" altLang="el-GR" sz="2400" b="0" i="0" u="none" strike="noStrike" cap="none" normalizeH="0" baseline="0" dirty="0" smtClean="0">
                <a:ln>
                  <a:noFill/>
                </a:ln>
                <a:solidFill>
                  <a:srgbClr val="000000"/>
                </a:solidFill>
                <a:effectLst/>
                <a:latin typeface="Arial" panose="020B0604020202020204" pitchFamily="34" charset="0"/>
              </a:rPr>
              <a:t>Δύο τεμνόμενες ευθείες </a:t>
            </a:r>
            <a:r>
              <a:rPr kumimoji="0" lang="el-GR" altLang="el-GR" sz="2400" b="1" i="0" u="none" strike="noStrike" cap="none" normalizeH="0" baseline="0" dirty="0" smtClean="0">
                <a:ln>
                  <a:noFill/>
                </a:ln>
                <a:solidFill>
                  <a:srgbClr val="000000"/>
                </a:solidFill>
                <a:effectLst/>
                <a:latin typeface="Arial" panose="020B0604020202020204" pitchFamily="34" charset="0"/>
              </a:rPr>
              <a:t>τέμνονται κάθετα </a:t>
            </a:r>
            <a:r>
              <a:rPr kumimoji="0" lang="el-GR" altLang="el-GR" sz="2400" b="0" i="0" u="none" strike="noStrike" cap="none" normalizeH="0" baseline="0" dirty="0" smtClean="0">
                <a:ln>
                  <a:noFill/>
                </a:ln>
                <a:solidFill>
                  <a:srgbClr val="000000"/>
                </a:solidFill>
                <a:effectLst/>
                <a:latin typeface="Arial" panose="020B0604020202020204" pitchFamily="34" charset="0"/>
              </a:rPr>
              <a:t>όταν οι γωνίες που σχηματίζουν είναι </a:t>
            </a:r>
            <a:r>
              <a:rPr kumimoji="0" lang="el-GR" altLang="el-GR" sz="2400" b="1" i="0" u="none" strike="noStrike" cap="none" normalizeH="0" baseline="0" dirty="0" smtClean="0">
                <a:ln>
                  <a:noFill/>
                </a:ln>
                <a:solidFill>
                  <a:srgbClr val="000000"/>
                </a:solidFill>
                <a:effectLst/>
                <a:latin typeface="Arial" panose="020B0604020202020204" pitchFamily="34" charset="0"/>
              </a:rPr>
              <a:t>ορθές</a:t>
            </a:r>
            <a:r>
              <a:rPr kumimoji="0" lang="el-GR" altLang="el-GR" sz="2400" b="0" i="0" u="none" strike="noStrike" cap="none" normalizeH="0" baseline="0" dirty="0" smtClean="0">
                <a:ln>
                  <a:noFill/>
                </a:ln>
                <a:solidFill>
                  <a:srgbClr val="000000"/>
                </a:solidFill>
                <a:effectLst/>
                <a:latin typeface="Arial" panose="020B0604020202020204" pitchFamily="34" charset="0"/>
              </a:rPr>
              <a:t>. Αυτό το ελέγχουμε πάντοτε με το </a:t>
            </a:r>
            <a:r>
              <a:rPr kumimoji="0" lang="el-GR" altLang="el-GR" sz="2400" b="1" i="0" u="none" strike="noStrike" cap="none" normalizeH="0" baseline="0" dirty="0" smtClean="0">
                <a:ln>
                  <a:noFill/>
                </a:ln>
                <a:solidFill>
                  <a:srgbClr val="000000"/>
                </a:solidFill>
                <a:effectLst/>
                <a:latin typeface="Arial" panose="020B0604020202020204" pitchFamily="34" charset="0"/>
              </a:rPr>
              <a:t>γνώμονα</a:t>
            </a:r>
            <a:r>
              <a:rPr kumimoji="0" lang="el-GR" altLang="el-GR" sz="1100" b="0" i="0" u="none" strike="noStrike" cap="none" normalizeH="0" baseline="0" dirty="0" smtClean="0">
                <a:ln>
                  <a:noFill/>
                </a:ln>
                <a:solidFill>
                  <a:srgbClr val="000000"/>
                </a:solidFill>
                <a:effectLst/>
                <a:latin typeface="Arial" panose="020B0604020202020204" pitchFamily="34" charset="0"/>
              </a:rPr>
              <a:t>.</a:t>
            </a:r>
            <a:endParaRPr kumimoji="0" lang="el-GR" altLang="el-GR" sz="1800" b="0" i="0" u="none" strike="noStrike" cap="none" normalizeH="0" baseline="0" dirty="0" smtClean="0">
              <a:ln>
                <a:noFill/>
              </a:ln>
              <a:solidFill>
                <a:schemeClr val="tx1"/>
              </a:solidFill>
              <a:effectLst/>
              <a:latin typeface="Arial" panose="020B0604020202020204" pitchFamily="34" charset="0"/>
            </a:endParaRPr>
          </a:p>
        </p:txBody>
      </p:sp>
      <p:grpSp>
        <p:nvGrpSpPr>
          <p:cNvPr id="3" name="Group 3"/>
          <p:cNvGrpSpPr>
            <a:grpSpLocks/>
          </p:cNvGrpSpPr>
          <p:nvPr/>
        </p:nvGrpSpPr>
        <p:grpSpPr bwMode="auto">
          <a:xfrm>
            <a:off x="9025759" y="1134942"/>
            <a:ext cx="2878694" cy="2496779"/>
            <a:chOff x="111191775" y="106632150"/>
            <a:chExt cx="1764000" cy="1260000"/>
          </a:xfrm>
        </p:grpSpPr>
        <p:sp>
          <p:nvSpPr>
            <p:cNvPr id="4" name="Text Box 4"/>
            <p:cNvSpPr txBox="1">
              <a:spLocks noChangeArrowheads="1"/>
            </p:cNvSpPr>
            <p:nvPr/>
          </p:nvSpPr>
          <p:spPr bwMode="auto">
            <a:xfrm>
              <a:off x="111191775" y="106632150"/>
              <a:ext cx="1764000" cy="126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b="0" i="0" u="none" strike="noStrike" cap="none" normalizeH="0" baseline="0" smtClean="0">
                <a:ln>
                  <a:noFill/>
                </a:ln>
                <a:solidFill>
                  <a:schemeClr val="tx1"/>
                </a:solidFill>
                <a:effectLst/>
                <a:latin typeface="Arial" panose="020B0604020202020204" pitchFamily="34" charset="0"/>
              </a:endParaRPr>
            </a:p>
          </p:txBody>
        </p:sp>
        <p:sp>
          <p:nvSpPr>
            <p:cNvPr id="5" name="Line 5"/>
            <p:cNvSpPr>
              <a:spLocks noChangeShapeType="1"/>
            </p:cNvSpPr>
            <p:nvPr/>
          </p:nvSpPr>
          <p:spPr bwMode="auto">
            <a:xfrm flipV="1">
              <a:off x="111263775" y="106704150"/>
              <a:ext cx="1008000" cy="2520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l-GR"/>
            </a:p>
          </p:txBody>
        </p:sp>
        <p:sp>
          <p:nvSpPr>
            <p:cNvPr id="6" name="Line 6"/>
            <p:cNvSpPr>
              <a:spLocks noChangeShapeType="1"/>
            </p:cNvSpPr>
            <p:nvPr/>
          </p:nvSpPr>
          <p:spPr bwMode="auto">
            <a:xfrm flipV="1">
              <a:off x="111378075" y="106818450"/>
              <a:ext cx="1008000" cy="252000"/>
            </a:xfrm>
            <a:prstGeom prst="line">
              <a:avLst/>
            </a:prstGeom>
            <a:noFill/>
            <a:ln w="9525" algn="ctr">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l-GR"/>
            </a:p>
          </p:txBody>
        </p:sp>
        <p:sp>
          <p:nvSpPr>
            <p:cNvPr id="7" name="Line 7"/>
            <p:cNvSpPr>
              <a:spLocks noChangeShapeType="1"/>
            </p:cNvSpPr>
            <p:nvPr/>
          </p:nvSpPr>
          <p:spPr bwMode="auto">
            <a:xfrm flipV="1">
              <a:off x="111407775" y="107244150"/>
              <a:ext cx="972000" cy="3960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l-GR"/>
            </a:p>
          </p:txBody>
        </p:sp>
        <p:sp>
          <p:nvSpPr>
            <p:cNvPr id="8" name="Line 8"/>
            <p:cNvSpPr>
              <a:spLocks noChangeShapeType="1"/>
            </p:cNvSpPr>
            <p:nvPr/>
          </p:nvSpPr>
          <p:spPr bwMode="auto">
            <a:xfrm>
              <a:off x="111407775" y="107352150"/>
              <a:ext cx="1050300" cy="6300"/>
            </a:xfrm>
            <a:prstGeom prst="line">
              <a:avLst/>
            </a:prstGeom>
            <a:noFill/>
            <a:ln w="9525" algn="ctr">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l-GR"/>
            </a:p>
          </p:txBody>
        </p:sp>
      </p:grpSp>
      <p:grpSp>
        <p:nvGrpSpPr>
          <p:cNvPr id="9" name="Group 9"/>
          <p:cNvGrpSpPr>
            <a:grpSpLocks/>
          </p:cNvGrpSpPr>
          <p:nvPr/>
        </p:nvGrpSpPr>
        <p:grpSpPr bwMode="auto">
          <a:xfrm>
            <a:off x="8755812" y="4484788"/>
            <a:ext cx="2881386" cy="1907386"/>
            <a:chOff x="111227775" y="108072150"/>
            <a:chExt cx="1692000" cy="864000"/>
          </a:xfrm>
        </p:grpSpPr>
        <p:sp>
          <p:nvSpPr>
            <p:cNvPr id="10" name="Text Box 10"/>
            <p:cNvSpPr txBox="1">
              <a:spLocks noChangeArrowheads="1"/>
            </p:cNvSpPr>
            <p:nvPr/>
          </p:nvSpPr>
          <p:spPr bwMode="auto">
            <a:xfrm>
              <a:off x="111227775" y="108072150"/>
              <a:ext cx="1692000" cy="72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b="0" i="0" u="none" strike="noStrike" cap="none" normalizeH="0" baseline="0" smtClean="0">
                <a:ln>
                  <a:noFill/>
                </a:ln>
                <a:solidFill>
                  <a:schemeClr val="tx1"/>
                </a:solidFill>
                <a:effectLst/>
                <a:latin typeface="Arial" panose="020B0604020202020204" pitchFamily="34" charset="0"/>
              </a:endParaRPr>
            </a:p>
          </p:txBody>
        </p:sp>
        <p:sp>
          <p:nvSpPr>
            <p:cNvPr id="11" name="Line 11"/>
            <p:cNvSpPr>
              <a:spLocks noChangeShapeType="1"/>
            </p:cNvSpPr>
            <p:nvPr/>
          </p:nvSpPr>
          <p:spPr bwMode="auto">
            <a:xfrm>
              <a:off x="111803775" y="108252150"/>
              <a:ext cx="0" cy="6840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l-GR"/>
            </a:p>
          </p:txBody>
        </p:sp>
        <p:sp>
          <p:nvSpPr>
            <p:cNvPr id="12" name="Line 12"/>
            <p:cNvSpPr>
              <a:spLocks noChangeShapeType="1"/>
            </p:cNvSpPr>
            <p:nvPr/>
          </p:nvSpPr>
          <p:spPr bwMode="auto">
            <a:xfrm>
              <a:off x="111371775" y="108648150"/>
              <a:ext cx="97200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l-GR"/>
            </a:p>
          </p:txBody>
        </p:sp>
        <p:sp>
          <p:nvSpPr>
            <p:cNvPr id="13" name="AutoShape 13"/>
            <p:cNvSpPr>
              <a:spLocks noChangeArrowheads="1"/>
            </p:cNvSpPr>
            <p:nvPr/>
          </p:nvSpPr>
          <p:spPr bwMode="auto">
            <a:xfrm>
              <a:off x="111839775" y="108360150"/>
              <a:ext cx="180000" cy="252000"/>
            </a:xfrm>
            <a:prstGeom prst="rtTriangle">
              <a:avLst/>
            </a:prstGeom>
            <a:noFill/>
            <a:ln w="9525" algn="in">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l-GR"/>
            </a:p>
          </p:txBody>
        </p:sp>
      </p:grpSp>
    </p:spTree>
    <p:extLst>
      <p:ext uri="{BB962C8B-B14F-4D97-AF65-F5344CB8AC3E}">
        <p14:creationId xmlns:p14="http://schemas.microsoft.com/office/powerpoint/2010/main" val="22076964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11113" y="6349"/>
            <a:ext cx="11229106" cy="6705001"/>
          </a:xfrm>
          <a:prstGeom prst="rect">
            <a:avLst/>
          </a:prstGeom>
          <a:noFill/>
          <a:ln w="12700" algn="in">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2000" b="1" i="0" u="none" strike="noStrike" cap="none" normalizeH="0" baseline="0" dirty="0" smtClean="0">
                <a:ln>
                  <a:noFill/>
                </a:ln>
                <a:solidFill>
                  <a:srgbClr val="000000"/>
                </a:solidFill>
                <a:effectLst/>
                <a:latin typeface="Arial" panose="020B0604020202020204" pitchFamily="34" charset="0"/>
              </a:rPr>
              <a:t>Κεφάλαιο 28 </a:t>
            </a:r>
            <a:r>
              <a:rPr kumimoji="0" lang="en-US" altLang="el-GR" sz="2000" b="1" i="0" u="none" strike="noStrike" cap="none" normalizeH="0" baseline="0" dirty="0" smtClean="0">
                <a:ln>
                  <a:noFill/>
                </a:ln>
                <a:solidFill>
                  <a:srgbClr val="000000"/>
                </a:solidFill>
                <a:effectLst/>
                <a:latin typeface="Arial" panose="020B0604020202020204" pitchFamily="34" charset="0"/>
              </a:rPr>
              <a:t> «</a:t>
            </a:r>
            <a:r>
              <a:rPr kumimoji="0" lang="el-GR" altLang="el-GR" sz="2000" b="1" i="0" u="none" strike="noStrike" cap="none" normalizeH="0" baseline="0" dirty="0" smtClean="0">
                <a:ln>
                  <a:noFill/>
                </a:ln>
                <a:solidFill>
                  <a:srgbClr val="000000"/>
                </a:solidFill>
                <a:effectLst/>
                <a:latin typeface="Arial" panose="020B0604020202020204" pitchFamily="34" charset="0"/>
              </a:rPr>
              <a:t>Σχεδιάζω κάθετες μεταξύ τους ευθείες</a:t>
            </a:r>
            <a:r>
              <a:rPr kumimoji="0" lang="en-US" altLang="el-GR" sz="2000" b="1" i="0" u="none" strike="noStrike" cap="none" normalizeH="0" baseline="0" dirty="0" smtClean="0">
                <a:ln>
                  <a:noFill/>
                </a:ln>
                <a:solidFill>
                  <a:srgbClr val="000000"/>
                </a:solidFill>
                <a:effectLst/>
                <a:latin typeface="Arial" panose="020B0604020202020204" pitchFamily="34" charset="0"/>
              </a:rPr>
              <a:t>»</a:t>
            </a:r>
            <a:endParaRPr kumimoji="0" lang="el-GR" altLang="el-GR" sz="2000" b="1" i="0" u="none"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2000" b="1" i="0" u="none"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2000" b="0" i="0" u="none" strike="noStrike" cap="none" normalizeH="0" baseline="0" dirty="0" smtClean="0">
                <a:ln>
                  <a:noFill/>
                </a:ln>
                <a:solidFill>
                  <a:srgbClr val="000000"/>
                </a:solidFill>
                <a:effectLst/>
                <a:latin typeface="Arial" panose="020B0604020202020204" pitchFamily="34" charset="0"/>
              </a:rPr>
              <a:t>Έμαθα ότι:</a:t>
            </a:r>
          </a:p>
          <a:p>
            <a:pPr marL="0" marR="0" lvl="0" indent="0" algn="l" defTabSz="914400" rtl="0" eaLnBrk="0" fontAlgn="base" latinLnBrk="0" hangingPunct="0">
              <a:lnSpc>
                <a:spcPct val="100000"/>
              </a:lnSpc>
              <a:spcBef>
                <a:spcPct val="0"/>
              </a:spcBef>
              <a:spcAft>
                <a:spcPct val="0"/>
              </a:spcAft>
              <a:buClrTx/>
              <a:buSzPts val="1000"/>
              <a:tabLst/>
            </a:pPr>
            <a:r>
              <a:rPr kumimoji="0" lang="el-GR" altLang="el-GR" sz="2000" b="0" i="0" u="none" strike="noStrike" cap="none" normalizeH="0" baseline="0" dirty="0" smtClean="0">
                <a:ln>
                  <a:noFill/>
                </a:ln>
                <a:solidFill>
                  <a:srgbClr val="000000"/>
                </a:solidFill>
                <a:effectLst/>
                <a:latin typeface="Arial" panose="020B0604020202020204" pitchFamily="34" charset="0"/>
              </a:rPr>
              <a:t>Όταν έχουμε μια ευθεία, τότε μπορούμε από οποιοδήποτε σημείο να σχεδιάσουμε μια άλλη ευθεία που να είναι </a:t>
            </a:r>
            <a:r>
              <a:rPr kumimoji="0" lang="el-GR" altLang="el-GR" sz="2000" b="1" i="0" u="none" strike="noStrike" cap="none" normalizeH="0" baseline="0" dirty="0" smtClean="0">
                <a:ln>
                  <a:noFill/>
                </a:ln>
                <a:solidFill>
                  <a:srgbClr val="000000"/>
                </a:solidFill>
                <a:effectLst/>
                <a:latin typeface="Arial" panose="020B0604020202020204" pitchFamily="34" charset="0"/>
              </a:rPr>
              <a:t>κάθετη </a:t>
            </a:r>
            <a:r>
              <a:rPr kumimoji="0" lang="el-GR" altLang="el-GR" sz="2000" b="0" i="0" u="none" strike="noStrike" cap="none" normalizeH="0" baseline="0" dirty="0" smtClean="0">
                <a:ln>
                  <a:noFill/>
                </a:ln>
                <a:solidFill>
                  <a:srgbClr val="000000"/>
                </a:solidFill>
                <a:effectLst/>
                <a:latin typeface="Arial" panose="020B0604020202020204" pitchFamily="34" charset="0"/>
              </a:rPr>
              <a:t>σ’ αυτήν. Αυτό μπορούμε να το κάνουμε με δύο τρόπους:</a:t>
            </a:r>
          </a:p>
          <a:p>
            <a:pPr marL="0" marR="0" lvl="0" indent="0" algn="l" defTabSz="914400" rtl="0" eaLnBrk="0" fontAlgn="base" latinLnBrk="0" hangingPunct="0">
              <a:lnSpc>
                <a:spcPct val="100000"/>
              </a:lnSpc>
              <a:spcBef>
                <a:spcPct val="0"/>
              </a:spcBef>
              <a:spcAft>
                <a:spcPct val="0"/>
              </a:spcAft>
              <a:buClrTx/>
              <a:buSzPts val="1000"/>
              <a:tabLst/>
            </a:pPr>
            <a:endParaRPr kumimoji="0" lang="el-GR" altLang="el-GR" sz="2000" b="0" i="0" u="none"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2000" b="0" i="0" u="none" strike="noStrike" cap="none" normalizeH="0" baseline="0" dirty="0" smtClean="0">
                <a:ln>
                  <a:noFill/>
                </a:ln>
                <a:solidFill>
                  <a:srgbClr val="000000"/>
                </a:solidFill>
                <a:effectLst/>
                <a:latin typeface="Arial" panose="020B0604020202020204" pitchFamily="34" charset="0"/>
              </a:rPr>
              <a:t>	Α) τοποθετώντας πάνω στην ευθεία το </a:t>
            </a:r>
            <a:r>
              <a:rPr kumimoji="0" lang="el-GR" altLang="el-GR" sz="2000" b="1" i="0" u="none" strike="noStrike" cap="none" normalizeH="0" baseline="0" dirty="0" smtClean="0">
                <a:ln>
                  <a:noFill/>
                </a:ln>
                <a:solidFill>
                  <a:srgbClr val="000000"/>
                </a:solidFill>
                <a:effectLst/>
                <a:latin typeface="Arial" panose="020B0604020202020204" pitchFamily="34" charset="0"/>
              </a:rPr>
              <a:t>γνώμονα</a:t>
            </a:r>
            <a:endParaRPr kumimoji="0" lang="el-GR" altLang="el-GR" sz="2000" b="0" i="0" u="none"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2000" b="0" i="0" u="none" strike="noStrike" cap="none" normalizeH="0" baseline="0" dirty="0" smtClean="0">
                <a:ln>
                  <a:noFill/>
                </a:ln>
                <a:solidFill>
                  <a:srgbClr val="000000"/>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2000" b="0" i="0" u="none" strike="noStrike" cap="none" normalizeH="0" baseline="0" dirty="0" smtClean="0">
                <a:ln>
                  <a:noFill/>
                </a:ln>
                <a:solidFill>
                  <a:srgbClr val="000000"/>
                </a:solidFill>
                <a:effectLst/>
                <a:latin typeface="Arial" panose="020B0604020202020204" pitchFamily="34" charset="0"/>
              </a:rPr>
              <a:t>	Β) τοποθετώντας πάνω στην ευθεία το </a:t>
            </a:r>
            <a:r>
              <a:rPr kumimoji="0" lang="el-GR" altLang="el-GR" sz="2000" b="1" i="0" u="none" strike="noStrike" cap="none" normalizeH="0" baseline="0" dirty="0" smtClean="0">
                <a:ln>
                  <a:noFill/>
                </a:ln>
                <a:solidFill>
                  <a:srgbClr val="000000"/>
                </a:solidFill>
                <a:effectLst/>
                <a:latin typeface="Arial" panose="020B0604020202020204" pitchFamily="34" charset="0"/>
              </a:rPr>
              <a:t>μοιρογνωμόνιο</a:t>
            </a:r>
            <a:r>
              <a:rPr kumimoji="0" lang="el-GR" altLang="el-GR" sz="2000" b="0" i="0" u="none" strike="noStrike" cap="none" normalizeH="0" baseline="0" dirty="0" smtClean="0">
                <a:ln>
                  <a:noFill/>
                </a:ln>
                <a:solidFill>
                  <a:srgbClr val="000000"/>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lang="el-GR" altLang="el-GR" sz="2000" dirty="0">
                <a:solidFill>
                  <a:srgbClr val="000000"/>
                </a:solidFill>
                <a:latin typeface="Arial" panose="020B0604020202020204" pitchFamily="34" charset="0"/>
              </a:rPr>
              <a:t>	</a:t>
            </a:r>
            <a:r>
              <a:rPr kumimoji="0" lang="el-GR" altLang="el-GR" sz="2000" b="0" i="0" u="none" strike="noStrike" cap="none" normalizeH="0" baseline="0" dirty="0" smtClean="0">
                <a:ln>
                  <a:noFill/>
                </a:ln>
                <a:solidFill>
                  <a:srgbClr val="000000"/>
                </a:solidFill>
                <a:effectLst/>
                <a:latin typeface="Arial" panose="020B0604020202020204" pitchFamily="34" charset="0"/>
              </a:rPr>
              <a:t>ώστε να κατασκευάσουμε μια ορθή γωνία.</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2000" b="0" i="0" u="none"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2000" b="0" i="0" u="none" strike="noStrike" cap="none" normalizeH="0" baseline="0" dirty="0" smtClean="0">
              <a:ln>
                <a:noFill/>
              </a:ln>
              <a:solidFill>
                <a:srgbClr val="000000"/>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Pts val="1000"/>
              <a:tabLst/>
            </a:pPr>
            <a:r>
              <a:rPr kumimoji="0" lang="el-GR" altLang="el-GR" sz="2000" b="0" i="0" u="none" strike="noStrike" cap="none" normalizeH="0" baseline="0" dirty="0" smtClean="0">
                <a:ln>
                  <a:noFill/>
                </a:ln>
                <a:solidFill>
                  <a:srgbClr val="000000"/>
                </a:solidFill>
                <a:effectLst/>
                <a:latin typeface="Arial" panose="020B0604020202020204" pitchFamily="34" charset="0"/>
              </a:rPr>
              <a:t>Η </a:t>
            </a:r>
            <a:r>
              <a:rPr kumimoji="0" lang="el-GR" altLang="el-GR" sz="2000" b="1" i="0" u="none" strike="noStrike" cap="none" normalizeH="0" baseline="0" dirty="0" smtClean="0">
                <a:ln>
                  <a:noFill/>
                </a:ln>
                <a:solidFill>
                  <a:srgbClr val="000000"/>
                </a:solidFill>
                <a:effectLst/>
                <a:latin typeface="Arial" panose="020B0604020202020204" pitchFamily="34" charset="0"/>
              </a:rPr>
              <a:t>συντομότερη διαδρομή </a:t>
            </a:r>
            <a:r>
              <a:rPr kumimoji="0" lang="el-GR" altLang="el-GR" sz="2000" b="0" i="0" u="none" strike="noStrike" cap="none" normalizeH="0" baseline="0" dirty="0" smtClean="0">
                <a:ln>
                  <a:noFill/>
                </a:ln>
                <a:solidFill>
                  <a:srgbClr val="000000"/>
                </a:solidFill>
                <a:effectLst/>
                <a:latin typeface="Arial" panose="020B0604020202020204" pitchFamily="34" charset="0"/>
              </a:rPr>
              <a:t>από ένα σημείο σε μια ευθεία είναι το ευθύγραμμο τμήμα που ξεκινά από το σημείο και είναι κάθετο στην ευθεία. Αυτό το ευθύγραμμο τμήμα ονομάζεται </a:t>
            </a:r>
            <a:r>
              <a:rPr kumimoji="0" lang="el-GR" altLang="el-GR" sz="2000" b="1" i="0" u="sng" strike="noStrike" cap="none" normalizeH="0" baseline="0" dirty="0" smtClean="0">
                <a:ln>
                  <a:noFill/>
                </a:ln>
                <a:solidFill>
                  <a:srgbClr val="000000"/>
                </a:solidFill>
                <a:effectLst/>
                <a:latin typeface="Arial" panose="020B0604020202020204" pitchFamily="34" charset="0"/>
              </a:rPr>
              <a:t>απόσταση </a:t>
            </a:r>
            <a:r>
              <a:rPr kumimoji="0" lang="el-GR" altLang="el-GR" sz="2000" b="1" i="0" u="none" strike="noStrike" cap="none" normalizeH="0" baseline="0" dirty="0" smtClean="0">
                <a:ln>
                  <a:noFill/>
                </a:ln>
                <a:solidFill>
                  <a:srgbClr val="000000"/>
                </a:solidFill>
                <a:effectLst/>
                <a:latin typeface="Arial" panose="020B0604020202020204" pitchFamily="34" charset="0"/>
              </a:rPr>
              <a:t>του σημείου από την ευθεία</a:t>
            </a:r>
            <a:r>
              <a:rPr kumimoji="0" lang="el-GR" altLang="el-GR" sz="2000" b="0" i="0" u="none" strike="noStrike" cap="none" normalizeH="0" baseline="0" dirty="0" smtClean="0">
                <a:ln>
                  <a:noFill/>
                </a:ln>
                <a:solidFill>
                  <a:srgbClr val="000000"/>
                </a:solidFill>
                <a:effectLst/>
                <a:latin typeface="Arial" panose="020B0604020202020204" pitchFamily="34" charset="0"/>
              </a:rPr>
              <a:t>.</a:t>
            </a:r>
            <a:endParaRPr kumimoji="0" lang="el-GR" altLang="el-GR" sz="2000" b="0" i="0" u="none" strike="noStrike" cap="none" normalizeH="0" baseline="0" dirty="0" smtClean="0">
              <a:ln>
                <a:noFill/>
              </a:ln>
              <a:solidFill>
                <a:schemeClr val="tx1"/>
              </a:solidFill>
              <a:effectLst/>
              <a:latin typeface="Arial" panose="020B0604020202020204" pitchFamily="34" charset="0"/>
            </a:endParaRPr>
          </a:p>
        </p:txBody>
      </p:sp>
      <p:grpSp>
        <p:nvGrpSpPr>
          <p:cNvPr id="4" name="Group 4"/>
          <p:cNvGrpSpPr>
            <a:grpSpLocks/>
          </p:cNvGrpSpPr>
          <p:nvPr/>
        </p:nvGrpSpPr>
        <p:grpSpPr bwMode="auto">
          <a:xfrm>
            <a:off x="7569907" y="1706715"/>
            <a:ext cx="2039697" cy="2201264"/>
            <a:chOff x="111299775" y="109908150"/>
            <a:chExt cx="1188000" cy="1332000"/>
          </a:xfrm>
        </p:grpSpPr>
        <p:sp>
          <p:nvSpPr>
            <p:cNvPr id="5" name="Line 5"/>
            <p:cNvSpPr>
              <a:spLocks noChangeShapeType="1"/>
            </p:cNvSpPr>
            <p:nvPr/>
          </p:nvSpPr>
          <p:spPr bwMode="auto">
            <a:xfrm>
              <a:off x="111443775" y="110124150"/>
              <a:ext cx="0" cy="468000"/>
            </a:xfrm>
            <a:prstGeom prst="line">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l-GR"/>
            </a:p>
          </p:txBody>
        </p:sp>
        <p:sp>
          <p:nvSpPr>
            <p:cNvPr id="6" name="Line 6"/>
            <p:cNvSpPr>
              <a:spLocks noChangeShapeType="1"/>
            </p:cNvSpPr>
            <p:nvPr/>
          </p:nvSpPr>
          <p:spPr bwMode="auto">
            <a:xfrm>
              <a:off x="111299775" y="110448150"/>
              <a:ext cx="648000" cy="0"/>
            </a:xfrm>
            <a:prstGeom prst="line">
              <a:avLst/>
            </a:prstGeom>
            <a:noFill/>
            <a:ln w="31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l-GR"/>
            </a:p>
          </p:txBody>
        </p:sp>
        <p:grpSp>
          <p:nvGrpSpPr>
            <p:cNvPr id="7" name="Group 7"/>
            <p:cNvGrpSpPr>
              <a:grpSpLocks/>
            </p:cNvGrpSpPr>
            <p:nvPr/>
          </p:nvGrpSpPr>
          <p:grpSpPr bwMode="auto">
            <a:xfrm>
              <a:off x="111479775" y="109908150"/>
              <a:ext cx="432000" cy="510300"/>
              <a:chOff x="112235775" y="109944150"/>
              <a:chExt cx="432000" cy="510300"/>
            </a:xfrm>
          </p:grpSpPr>
          <p:sp>
            <p:nvSpPr>
              <p:cNvPr id="11" name="AutoShape 8"/>
              <p:cNvSpPr>
                <a:spLocks noChangeArrowheads="1"/>
              </p:cNvSpPr>
              <p:nvPr/>
            </p:nvSpPr>
            <p:spPr bwMode="auto">
              <a:xfrm>
                <a:off x="112307775" y="110124150"/>
                <a:ext cx="180000" cy="252000"/>
              </a:xfrm>
              <a:prstGeom prst="rtTriangle">
                <a:avLst/>
              </a:prstGeom>
              <a:noFill/>
              <a:ln w="3175" algn="in">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l-GR"/>
              </a:p>
            </p:txBody>
          </p:sp>
          <p:sp>
            <p:nvSpPr>
              <p:cNvPr id="12" name="AutoShape 9"/>
              <p:cNvSpPr>
                <a:spLocks noChangeArrowheads="1"/>
              </p:cNvSpPr>
              <p:nvPr/>
            </p:nvSpPr>
            <p:spPr bwMode="auto">
              <a:xfrm>
                <a:off x="112235775" y="109944150"/>
                <a:ext cx="432000" cy="510300"/>
              </a:xfrm>
              <a:prstGeom prst="rtTriangle">
                <a:avLst/>
              </a:prstGeom>
              <a:noFill/>
              <a:ln w="3175" algn="in">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l-GR"/>
              </a:p>
            </p:txBody>
          </p:sp>
        </p:grpSp>
        <p:sp>
          <p:nvSpPr>
            <p:cNvPr id="8" name="Line 10"/>
            <p:cNvSpPr>
              <a:spLocks noChangeShapeType="1"/>
            </p:cNvSpPr>
            <p:nvPr/>
          </p:nvSpPr>
          <p:spPr bwMode="auto">
            <a:xfrm>
              <a:off x="111299775" y="111024150"/>
              <a:ext cx="1188000" cy="0"/>
            </a:xfrm>
            <a:prstGeom prst="line">
              <a:avLst/>
            </a:prstGeom>
            <a:noFill/>
            <a:ln w="317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l-GR"/>
            </a:p>
          </p:txBody>
        </p:sp>
        <p:sp>
          <p:nvSpPr>
            <p:cNvPr id="9" name="Line 11"/>
            <p:cNvSpPr>
              <a:spLocks noChangeShapeType="1"/>
            </p:cNvSpPr>
            <p:nvPr/>
          </p:nvSpPr>
          <p:spPr bwMode="auto">
            <a:xfrm>
              <a:off x="111839775" y="110664150"/>
              <a:ext cx="0" cy="432000"/>
            </a:xfrm>
            <a:prstGeom prst="line">
              <a:avLst/>
            </a:prstGeom>
            <a:noFill/>
            <a:ln w="1905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l-GR"/>
            </a:p>
          </p:txBody>
        </p:sp>
        <p:sp>
          <p:nvSpPr>
            <p:cNvPr id="10" name="AutoShape 12"/>
            <p:cNvSpPr>
              <a:spLocks noChangeArrowheads="1"/>
            </p:cNvSpPr>
            <p:nvPr/>
          </p:nvSpPr>
          <p:spPr bwMode="auto">
            <a:xfrm>
              <a:off x="111515775" y="110772150"/>
              <a:ext cx="648000" cy="468000"/>
            </a:xfrm>
            <a:custGeom>
              <a:avLst/>
              <a:gdLst>
                <a:gd name="G0" fmla="+- 5400 0 0"/>
                <a:gd name="G1" fmla="+- 11796480 0 0"/>
                <a:gd name="G2" fmla="+- 0 0 11796480"/>
                <a:gd name="T0" fmla="*/ 0 256 1"/>
                <a:gd name="T1" fmla="*/ 180 256 1"/>
                <a:gd name="G3" fmla="+- 11796480 T0 T1"/>
                <a:gd name="T2" fmla="*/ 0 256 1"/>
                <a:gd name="T3" fmla="*/ 90 256 1"/>
                <a:gd name="G4" fmla="+- 11796480 T2 T3"/>
                <a:gd name="G5" fmla="*/ G4 2 1"/>
                <a:gd name="T4" fmla="*/ 90 256 1"/>
                <a:gd name="T5" fmla="*/ 0 256 1"/>
                <a:gd name="G6" fmla="+- 11796480 T4 T5"/>
                <a:gd name="G7" fmla="*/ G6 2 1"/>
                <a:gd name="G8" fmla="abs 11796480"/>
                <a:gd name="T6" fmla="*/ 0 256 1"/>
                <a:gd name="T7" fmla="*/ 90 256 1"/>
                <a:gd name="G9" fmla="+- G8 T6 T7"/>
                <a:gd name="G10" fmla="?: G9 G7 G5"/>
                <a:gd name="T8" fmla="*/ 0 256 1"/>
                <a:gd name="T9" fmla="*/ 360 256 1"/>
                <a:gd name="G11" fmla="+- G10 T8 T9"/>
                <a:gd name="G12" fmla="?: G10 G11 G10"/>
                <a:gd name="T10" fmla="*/ 0 256 1"/>
                <a:gd name="T11" fmla="*/ 360 256 1"/>
                <a:gd name="G13" fmla="+- G12 T10 T11"/>
                <a:gd name="G14" fmla="?: G12 G13 G12"/>
                <a:gd name="G15" fmla="+- 0 0 G14"/>
                <a:gd name="G16" fmla="+- 10800 0 0"/>
                <a:gd name="G17" fmla="+- 10800 0 5400"/>
                <a:gd name="G18" fmla="*/ 5400 1 2"/>
                <a:gd name="G19" fmla="+- G18 5400 0"/>
                <a:gd name="G20" fmla="cos G19 11796480"/>
                <a:gd name="G21" fmla="sin G19 11796480"/>
                <a:gd name="G22" fmla="+- G20 10800 0"/>
                <a:gd name="G23" fmla="+- G21 10800 0"/>
                <a:gd name="G24" fmla="+- 10800 0 G20"/>
                <a:gd name="G25" fmla="+- 5400 10800 0"/>
                <a:gd name="G26" fmla="?: G9 G17 G25"/>
                <a:gd name="G27" fmla="?: G9 0 21600"/>
                <a:gd name="G28" fmla="cos 10800 11796480"/>
                <a:gd name="G29" fmla="sin 10800 11796480"/>
                <a:gd name="G30" fmla="sin 5400 11796480"/>
                <a:gd name="G31" fmla="+- G28 10800 0"/>
                <a:gd name="G32" fmla="+- G29 10800 0"/>
                <a:gd name="G33" fmla="+- G30 10800 0"/>
                <a:gd name="G34" fmla="?: G4 0 G31"/>
                <a:gd name="G35" fmla="?: 11796480 G34 0"/>
                <a:gd name="G36" fmla="?: G6 G35 G31"/>
                <a:gd name="G37" fmla="+- 21600 0 G36"/>
                <a:gd name="G38" fmla="?: G4 0 G33"/>
                <a:gd name="G39" fmla="?: 11796480 G38 G32"/>
                <a:gd name="G40" fmla="?: G6 G39 0"/>
                <a:gd name="G41" fmla="?: G4 G32 21600"/>
                <a:gd name="G42" fmla="?: G6 G41 G33"/>
                <a:gd name="T12" fmla="*/ 10800 w 21600"/>
                <a:gd name="T13" fmla="*/ 0 h 21600"/>
                <a:gd name="T14" fmla="*/ 2700 w 21600"/>
                <a:gd name="T15" fmla="*/ 10800 h 21600"/>
                <a:gd name="T16" fmla="*/ 10800 w 21600"/>
                <a:gd name="T17" fmla="*/ 5400 h 21600"/>
                <a:gd name="T18" fmla="*/ 18900 w 21600"/>
                <a:gd name="T19" fmla="*/ 10800 h 21600"/>
                <a:gd name="T20" fmla="*/ G36 w 21600"/>
                <a:gd name="T21" fmla="*/ G40 h 21600"/>
                <a:gd name="T22" fmla="*/ G37 w 21600"/>
                <a:gd name="T23" fmla="*/ G42 h 21600"/>
              </a:gdLst>
              <a:ahLst/>
              <a:cxnLst>
                <a:cxn ang="0">
                  <a:pos x="T12" y="T13"/>
                </a:cxn>
                <a:cxn ang="0">
                  <a:pos x="T14" y="T15"/>
                </a:cxn>
                <a:cxn ang="0">
                  <a:pos x="T16" y="T17"/>
                </a:cxn>
                <a:cxn ang="0">
                  <a:pos x="T18" y="T19"/>
                </a:cxn>
              </a:cxnLst>
              <a:rect l="T20" t="T21" r="T22" b="T23"/>
              <a:pathLst>
                <a:path w="21600" h="21600">
                  <a:moveTo>
                    <a:pt x="5400" y="10800"/>
                  </a:moveTo>
                  <a:cubicBezTo>
                    <a:pt x="5400" y="7817"/>
                    <a:pt x="7817" y="5400"/>
                    <a:pt x="10800" y="5400"/>
                  </a:cubicBezTo>
                  <a:cubicBezTo>
                    <a:pt x="13782" y="5400"/>
                    <a:pt x="16200" y="7817"/>
                    <a:pt x="16200" y="10799"/>
                  </a:cubicBezTo>
                  <a:lnTo>
                    <a:pt x="21600" y="10800"/>
                  </a:lnTo>
                  <a:cubicBezTo>
                    <a:pt x="21600" y="4835"/>
                    <a:pt x="16764" y="0"/>
                    <a:pt x="10800" y="0"/>
                  </a:cubicBezTo>
                  <a:cubicBezTo>
                    <a:pt x="4835" y="0"/>
                    <a:pt x="0" y="4835"/>
                    <a:pt x="0" y="10799"/>
                  </a:cubicBezTo>
                  <a:close/>
                </a:path>
              </a:pathLst>
            </a:custGeom>
            <a:noFill/>
            <a:ln w="3175" algn="in">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l-GR"/>
            </a:p>
          </p:txBody>
        </p:sp>
      </p:grpSp>
      <p:grpSp>
        <p:nvGrpSpPr>
          <p:cNvPr id="14" name="Group 14"/>
          <p:cNvGrpSpPr>
            <a:grpSpLocks/>
          </p:cNvGrpSpPr>
          <p:nvPr/>
        </p:nvGrpSpPr>
        <p:grpSpPr bwMode="auto">
          <a:xfrm rot="1931631">
            <a:off x="4951583" y="4840081"/>
            <a:ext cx="1219570" cy="955614"/>
            <a:chOff x="111318954" y="111642905"/>
            <a:chExt cx="828000" cy="671709"/>
          </a:xfrm>
        </p:grpSpPr>
        <p:sp>
          <p:nvSpPr>
            <p:cNvPr id="15" name="Line 15"/>
            <p:cNvSpPr>
              <a:spLocks noChangeShapeType="1"/>
            </p:cNvSpPr>
            <p:nvPr/>
          </p:nvSpPr>
          <p:spPr bwMode="auto">
            <a:xfrm rot="-1931631">
              <a:off x="111318954" y="111810614"/>
              <a:ext cx="828000" cy="5040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l-GR"/>
            </a:p>
          </p:txBody>
        </p:sp>
        <p:sp>
          <p:nvSpPr>
            <p:cNvPr id="16" name="Line 16"/>
            <p:cNvSpPr>
              <a:spLocks noChangeShapeType="1"/>
            </p:cNvSpPr>
            <p:nvPr/>
          </p:nvSpPr>
          <p:spPr bwMode="auto">
            <a:xfrm rot="19668369" flipH="1">
              <a:off x="111722613" y="111642905"/>
              <a:ext cx="252000" cy="3960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l-GR"/>
            </a:p>
          </p:txBody>
        </p:sp>
        <p:sp>
          <p:nvSpPr>
            <p:cNvPr id="17" name="AutoShape 17"/>
            <p:cNvSpPr>
              <a:spLocks noChangeArrowheads="1"/>
            </p:cNvSpPr>
            <p:nvPr/>
          </p:nvSpPr>
          <p:spPr bwMode="auto">
            <a:xfrm>
              <a:off x="111879851" y="111777530"/>
              <a:ext cx="144000" cy="252000"/>
            </a:xfrm>
            <a:prstGeom prst="rtTriangle">
              <a:avLst/>
            </a:prstGeom>
            <a:noFill/>
            <a:ln w="9525" algn="in">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l-GR"/>
            </a:p>
          </p:txBody>
        </p:sp>
      </p:grpSp>
    </p:spTree>
    <p:extLst>
      <p:ext uri="{BB962C8B-B14F-4D97-AF65-F5344CB8AC3E}">
        <p14:creationId xmlns:p14="http://schemas.microsoft.com/office/powerpoint/2010/main" val="12102106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9525" y="6349"/>
            <a:ext cx="11946686" cy="6782639"/>
          </a:xfrm>
          <a:prstGeom prst="rect">
            <a:avLst/>
          </a:prstGeom>
          <a:noFill/>
          <a:ln w="12700" algn="in">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2000" b="1" i="0" u="none" strike="noStrike" cap="none" normalizeH="0" baseline="0" dirty="0" smtClean="0">
                <a:ln>
                  <a:noFill/>
                </a:ln>
                <a:solidFill>
                  <a:srgbClr val="000000"/>
                </a:solidFill>
                <a:effectLst/>
                <a:latin typeface="Arial" panose="020B0604020202020204" pitchFamily="34" charset="0"/>
              </a:rPr>
              <a:t>Κεφάλαιο 29 </a:t>
            </a:r>
            <a:r>
              <a:rPr kumimoji="0" lang="en-US" altLang="el-GR" sz="2000" b="1" i="0" u="none" strike="noStrike" cap="none" normalizeH="0" baseline="0" dirty="0" smtClean="0">
                <a:ln>
                  <a:noFill/>
                </a:ln>
                <a:solidFill>
                  <a:srgbClr val="000000"/>
                </a:solidFill>
                <a:effectLst/>
                <a:latin typeface="Arial" panose="020B0604020202020204" pitchFamily="34" charset="0"/>
              </a:rPr>
              <a:t> «</a:t>
            </a:r>
            <a:r>
              <a:rPr kumimoji="0" lang="el-GR" altLang="el-GR" sz="2000" b="1" i="0" u="none" strike="noStrike" cap="none" normalizeH="0" baseline="0" dirty="0" smtClean="0">
                <a:ln>
                  <a:noFill/>
                </a:ln>
                <a:solidFill>
                  <a:srgbClr val="000000"/>
                </a:solidFill>
                <a:effectLst/>
                <a:latin typeface="Arial" panose="020B0604020202020204" pitchFamily="34" charset="0"/>
              </a:rPr>
              <a:t>Σχεδιάζω παράλληλες μεταξύ τους ευθείες</a:t>
            </a:r>
            <a:r>
              <a:rPr kumimoji="0" lang="en-US" altLang="el-GR" sz="2000" b="1" i="0" u="none" strike="noStrike" cap="none" normalizeH="0" baseline="0" dirty="0" smtClean="0">
                <a:ln>
                  <a:noFill/>
                </a:ln>
                <a:solidFill>
                  <a:srgbClr val="000000"/>
                </a:solidFill>
                <a:effectLst/>
                <a:latin typeface="Arial" panose="020B0604020202020204" pitchFamily="34" charset="0"/>
              </a:rPr>
              <a:t>»</a:t>
            </a:r>
            <a:endParaRPr kumimoji="0" lang="el-GR" altLang="el-GR" sz="2000" b="1" i="0" u="none"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2000" b="0" i="0" u="none" strike="noStrike" cap="none" normalizeH="0" baseline="0" dirty="0" smtClean="0">
                <a:ln>
                  <a:noFill/>
                </a:ln>
                <a:solidFill>
                  <a:srgbClr val="000000"/>
                </a:solidFill>
                <a:effectLst/>
                <a:latin typeface="Arial" panose="020B0604020202020204" pitchFamily="34" charset="0"/>
              </a:rPr>
              <a:t>Έμαθα ότι:</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2000" b="0" i="0" u="none"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2000" b="0" i="0" u="none" strike="noStrike" cap="none" normalizeH="0" baseline="0" dirty="0" smtClean="0">
                <a:ln>
                  <a:noFill/>
                </a:ln>
                <a:solidFill>
                  <a:srgbClr val="000000"/>
                </a:solidFill>
                <a:effectLst/>
                <a:latin typeface="Arial" panose="020B0604020202020204" pitchFamily="34" charset="0"/>
              </a:rPr>
              <a:t>Όταν έχουμε μια ευθεία και θέλουμε να σχεδιάσουμε μια άλλη ευθεία παράλληλη σε αυτήν σκεφτόμαστε το </a:t>
            </a:r>
            <a:r>
              <a:rPr kumimoji="0" lang="el-GR" altLang="el-GR" sz="2000" b="1" i="0" u="none" strike="noStrike" cap="none" normalizeH="0" baseline="0" dirty="0" smtClean="0">
                <a:ln>
                  <a:noFill/>
                </a:ln>
                <a:solidFill>
                  <a:srgbClr val="000000"/>
                </a:solidFill>
                <a:effectLst/>
                <a:latin typeface="Arial" panose="020B0604020202020204" pitchFamily="34" charset="0"/>
              </a:rPr>
              <a:t>Π</a:t>
            </a:r>
            <a:r>
              <a:rPr kumimoji="0" lang="el-GR" altLang="el-GR" sz="2000" b="0" i="0" u="none" strike="noStrike" cap="none" normalizeH="0" baseline="0" dirty="0" smtClean="0">
                <a:ln>
                  <a:noFill/>
                </a:ln>
                <a:solidFill>
                  <a:srgbClr val="000000"/>
                </a:solidFill>
                <a:effectLst/>
                <a:latin typeface="Arial" panose="020B0604020202020204" pitchFamily="34" charset="0"/>
              </a:rPr>
              <a:t> και τη σχεδιάζουμε με τα παρακάτω βήματα:</a:t>
            </a:r>
          </a:p>
          <a:p>
            <a:pPr marL="0" marR="0" lvl="0" indent="0" algn="l" defTabSz="914400" rtl="0" eaLnBrk="0" fontAlgn="base" latinLnBrk="0" hangingPunct="0">
              <a:lnSpc>
                <a:spcPct val="100000"/>
              </a:lnSpc>
              <a:spcBef>
                <a:spcPct val="0"/>
              </a:spcBef>
              <a:spcAft>
                <a:spcPct val="0"/>
              </a:spcAft>
              <a:buClrTx/>
              <a:buSzTx/>
              <a:buFontTx/>
              <a:buNone/>
              <a:tabLst/>
            </a:pPr>
            <a:endParaRPr lang="el-GR" altLang="el-GR" sz="2000" dirty="0">
              <a:solidFill>
                <a:srgbClr val="000000"/>
              </a:solidFill>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2000" b="0" i="0" u="none"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2000" b="0" i="0" u="none"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Pts val="1000"/>
              <a:buFont typeface="Symbol" panose="05050102010706020507" pitchFamily="18" charset="2"/>
              <a:buChar char="·"/>
              <a:tabLst/>
            </a:pPr>
            <a:r>
              <a:rPr kumimoji="0" lang="el-GR" altLang="el-GR" sz="2000" b="0" i="0" u="none" strike="noStrike" cap="none" normalizeH="0" baseline="0" dirty="0" smtClean="0">
                <a:ln>
                  <a:noFill/>
                </a:ln>
                <a:solidFill>
                  <a:srgbClr val="000000"/>
                </a:solidFill>
                <a:effectLst/>
                <a:latin typeface="Arial" panose="020B0604020202020204" pitchFamily="34" charset="0"/>
              </a:rPr>
              <a:t>Σχεδιάζουμε μια δεύτερη ευθεία, κάθετη στην αρχική, χρησιμοποιώντας το γνώμονα.</a:t>
            </a:r>
          </a:p>
          <a:p>
            <a:pPr marL="0" marR="0" lvl="0" indent="0" algn="l" defTabSz="914400" rtl="0" eaLnBrk="0" fontAlgn="base" latinLnBrk="0" hangingPunct="0">
              <a:lnSpc>
                <a:spcPct val="100000"/>
              </a:lnSpc>
              <a:spcBef>
                <a:spcPct val="0"/>
              </a:spcBef>
              <a:spcAft>
                <a:spcPct val="0"/>
              </a:spcAft>
              <a:buClrTx/>
              <a:buSzPts val="1000"/>
              <a:buFont typeface="Symbol" panose="05050102010706020507" pitchFamily="18" charset="2"/>
              <a:buChar char="·"/>
              <a:tabLst/>
            </a:pPr>
            <a:endParaRPr kumimoji="0" lang="el-GR" altLang="el-GR" sz="2000" b="0" i="0" u="none"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2000" b="0" i="0" u="none"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2000" b="0" i="0" u="none"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l-GR" altLang="el-GR" sz="2000" dirty="0">
              <a:solidFill>
                <a:srgbClr val="000000"/>
              </a:solidFill>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2000" b="0" i="0" u="none"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Pts val="1000"/>
              <a:buFont typeface="Symbol" panose="05050102010706020507" pitchFamily="18" charset="2"/>
              <a:buChar char="·"/>
              <a:tabLst/>
            </a:pPr>
            <a:r>
              <a:rPr kumimoji="0" lang="el-GR" altLang="el-GR" sz="2000" b="0" i="0" u="none" strike="noStrike" cap="none" normalizeH="0" baseline="0" dirty="0" smtClean="0">
                <a:ln>
                  <a:noFill/>
                </a:ln>
                <a:solidFill>
                  <a:srgbClr val="000000"/>
                </a:solidFill>
                <a:effectLst/>
                <a:latin typeface="Arial" panose="020B0604020202020204" pitchFamily="34" charset="0"/>
              </a:rPr>
              <a:t>Στη συνέχεια σχεδιάζουμε μια τρίτη ευθεία, κάθετη στη δεύτερη ευθεία, πάλι με τη βοήθεια του γνώμονα.</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2000" b="0" i="0" u="none"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b="0" i="0" u="none" strike="noStrike" cap="none" normalizeH="0" baseline="0" dirty="0" smtClean="0">
              <a:ln>
                <a:noFill/>
              </a:ln>
              <a:solidFill>
                <a:schemeClr val="tx1"/>
              </a:solidFill>
              <a:effectLst/>
              <a:latin typeface="Arial" panose="020B0604020202020204" pitchFamily="34" charset="0"/>
            </a:endParaRPr>
          </a:p>
        </p:txBody>
      </p:sp>
      <p:grpSp>
        <p:nvGrpSpPr>
          <p:cNvPr id="5" name="Group 5"/>
          <p:cNvGrpSpPr>
            <a:grpSpLocks/>
          </p:cNvGrpSpPr>
          <p:nvPr/>
        </p:nvGrpSpPr>
        <p:grpSpPr bwMode="auto">
          <a:xfrm rot="10800000">
            <a:off x="5741386" y="2955415"/>
            <a:ext cx="1142492" cy="1189705"/>
            <a:chOff x="111422405" y="113303458"/>
            <a:chExt cx="635442" cy="721833"/>
          </a:xfrm>
        </p:grpSpPr>
        <p:sp>
          <p:nvSpPr>
            <p:cNvPr id="6" name="Line 6"/>
            <p:cNvSpPr>
              <a:spLocks noChangeShapeType="1"/>
            </p:cNvSpPr>
            <p:nvPr/>
          </p:nvSpPr>
          <p:spPr bwMode="auto">
            <a:xfrm rot="18636518" flipV="1">
              <a:off x="111368405" y="113357458"/>
              <a:ext cx="612000" cy="504000"/>
            </a:xfrm>
            <a:prstGeom prst="line">
              <a:avLst/>
            </a:prstGeom>
            <a:noFill/>
            <a:ln w="9525" algn="ctr">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l-GR"/>
            </a:p>
          </p:txBody>
        </p:sp>
        <p:sp>
          <p:nvSpPr>
            <p:cNvPr id="7" name="AutoShape 7"/>
            <p:cNvSpPr>
              <a:spLocks noChangeArrowheads="1"/>
            </p:cNvSpPr>
            <p:nvPr/>
          </p:nvSpPr>
          <p:spPr bwMode="auto">
            <a:xfrm>
              <a:off x="111715208" y="113470473"/>
              <a:ext cx="180000" cy="360000"/>
            </a:xfrm>
            <a:prstGeom prst="rtTriangle">
              <a:avLst/>
            </a:prstGeom>
            <a:noFill/>
            <a:ln w="9525" algn="in">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l-GR"/>
            </a:p>
          </p:txBody>
        </p:sp>
        <p:sp>
          <p:nvSpPr>
            <p:cNvPr id="8" name="Line 8"/>
            <p:cNvSpPr>
              <a:spLocks noChangeShapeType="1"/>
            </p:cNvSpPr>
            <p:nvPr/>
          </p:nvSpPr>
          <p:spPr bwMode="auto">
            <a:xfrm rot="-3179011">
              <a:off x="111697847" y="113665291"/>
              <a:ext cx="324000" cy="396000"/>
            </a:xfrm>
            <a:prstGeom prst="line">
              <a:avLst/>
            </a:prstGeom>
            <a:noFill/>
            <a:ln w="9525" algn="ctr">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l-GR"/>
            </a:p>
          </p:txBody>
        </p:sp>
      </p:grpSp>
      <p:grpSp>
        <p:nvGrpSpPr>
          <p:cNvPr id="9" name="Group 9"/>
          <p:cNvGrpSpPr>
            <a:grpSpLocks/>
          </p:cNvGrpSpPr>
          <p:nvPr/>
        </p:nvGrpSpPr>
        <p:grpSpPr bwMode="auto">
          <a:xfrm rot="7861460">
            <a:off x="5206575" y="5041797"/>
            <a:ext cx="1483501" cy="1517290"/>
            <a:chOff x="111695775" y="113688150"/>
            <a:chExt cx="972000" cy="936000"/>
          </a:xfrm>
        </p:grpSpPr>
        <p:sp>
          <p:nvSpPr>
            <p:cNvPr id="10" name="Line 10"/>
            <p:cNvSpPr>
              <a:spLocks noChangeShapeType="1"/>
            </p:cNvSpPr>
            <p:nvPr/>
          </p:nvSpPr>
          <p:spPr bwMode="auto">
            <a:xfrm rot="9231" flipV="1">
              <a:off x="111695775" y="113688150"/>
              <a:ext cx="612000" cy="5040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l-GR"/>
            </a:p>
          </p:txBody>
        </p:sp>
        <p:sp>
          <p:nvSpPr>
            <p:cNvPr id="11" name="AutoShape 11"/>
            <p:cNvSpPr>
              <a:spLocks noChangeArrowheads="1"/>
            </p:cNvSpPr>
            <p:nvPr/>
          </p:nvSpPr>
          <p:spPr bwMode="auto">
            <a:xfrm rot="2963482">
              <a:off x="111893775" y="113886150"/>
              <a:ext cx="180000" cy="360000"/>
            </a:xfrm>
            <a:prstGeom prst="rtTriangle">
              <a:avLst/>
            </a:prstGeom>
            <a:noFill/>
            <a:ln w="9525" algn="in">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l-GR"/>
            </a:p>
          </p:txBody>
        </p:sp>
        <p:sp>
          <p:nvSpPr>
            <p:cNvPr id="12" name="Line 12"/>
            <p:cNvSpPr>
              <a:spLocks noChangeShapeType="1"/>
            </p:cNvSpPr>
            <p:nvPr/>
          </p:nvSpPr>
          <p:spPr bwMode="auto">
            <a:xfrm>
              <a:off x="111749604" y="114064232"/>
              <a:ext cx="486171" cy="559918"/>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l-GR"/>
            </a:p>
          </p:txBody>
        </p:sp>
        <p:sp>
          <p:nvSpPr>
            <p:cNvPr id="13" name="Line 13"/>
            <p:cNvSpPr>
              <a:spLocks noChangeShapeType="1"/>
            </p:cNvSpPr>
            <p:nvPr/>
          </p:nvSpPr>
          <p:spPr bwMode="auto">
            <a:xfrm rot="21573779" flipV="1">
              <a:off x="112055775" y="114120150"/>
              <a:ext cx="612000" cy="504000"/>
            </a:xfrm>
            <a:prstGeom prst="line">
              <a:avLst/>
            </a:prstGeom>
            <a:noFill/>
            <a:ln w="9525" algn="ctr">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l-GR"/>
            </a:p>
          </p:txBody>
        </p:sp>
        <p:sp>
          <p:nvSpPr>
            <p:cNvPr id="14" name="AutoShape 14"/>
            <p:cNvSpPr>
              <a:spLocks noChangeArrowheads="1"/>
            </p:cNvSpPr>
            <p:nvPr/>
          </p:nvSpPr>
          <p:spPr bwMode="auto">
            <a:xfrm rot="2856366" flipH="1">
              <a:off x="112145775" y="114174150"/>
              <a:ext cx="180000" cy="360000"/>
            </a:xfrm>
            <a:prstGeom prst="rtTriangle">
              <a:avLst/>
            </a:prstGeom>
            <a:noFill/>
            <a:ln w="9525" algn="in">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l-GR"/>
            </a:p>
          </p:txBody>
        </p:sp>
      </p:grpSp>
      <p:cxnSp>
        <p:nvCxnSpPr>
          <p:cNvPr id="16" name="Ευθεία γραμμή σύνδεσης 15"/>
          <p:cNvCxnSpPr/>
          <p:nvPr/>
        </p:nvCxnSpPr>
        <p:spPr>
          <a:xfrm>
            <a:off x="7690786" y="1475117"/>
            <a:ext cx="8626" cy="79363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6776095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220423" y="318489"/>
            <a:ext cx="10942158" cy="5478462"/>
          </a:xfrm>
          <a:prstGeom prst="rect">
            <a:avLst/>
          </a:prstGeom>
          <a:noFill/>
          <a:ln w="6350" algn="in">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2000" b="1" i="0" u="none" strike="noStrike" cap="none" normalizeH="0" baseline="0" dirty="0" smtClean="0">
                <a:ln>
                  <a:noFill/>
                </a:ln>
                <a:solidFill>
                  <a:srgbClr val="000000"/>
                </a:solidFill>
                <a:effectLst/>
                <a:latin typeface="Arial" panose="020B0604020202020204" pitchFamily="34" charset="0"/>
              </a:rPr>
              <a:t>Κεφάλαιο  30 </a:t>
            </a:r>
            <a:r>
              <a:rPr kumimoji="0" lang="en-US" altLang="el-GR" sz="2000" b="1" i="0" u="none" strike="noStrike" cap="none" normalizeH="0" baseline="0" dirty="0" smtClean="0">
                <a:ln>
                  <a:noFill/>
                </a:ln>
                <a:solidFill>
                  <a:srgbClr val="000000"/>
                </a:solidFill>
                <a:effectLst/>
                <a:latin typeface="Arial" panose="020B0604020202020204" pitchFamily="34" charset="0"/>
              </a:rPr>
              <a:t>«</a:t>
            </a:r>
            <a:r>
              <a:rPr kumimoji="0" lang="el-GR" altLang="el-GR" sz="2000" b="1" i="0" u="none" strike="noStrike" cap="none" normalizeH="0" baseline="0" dirty="0" smtClean="0">
                <a:ln>
                  <a:noFill/>
                </a:ln>
                <a:solidFill>
                  <a:srgbClr val="000000"/>
                </a:solidFill>
                <a:effectLst/>
                <a:latin typeface="Arial" panose="020B0604020202020204" pitchFamily="34" charset="0"/>
              </a:rPr>
              <a:t>Διακρίνω το περίγραμμα από την επιφάνεια </a:t>
            </a:r>
            <a:r>
              <a:rPr kumimoji="0" lang="en-US" altLang="el-GR" sz="2000" b="1" i="0" u="none" strike="noStrike" cap="none" normalizeH="0" baseline="0" dirty="0" smtClean="0">
                <a:ln>
                  <a:noFill/>
                </a:ln>
                <a:solidFill>
                  <a:srgbClr val="000000"/>
                </a:solidFill>
                <a:effectLst/>
                <a:latin typeface="Arial" panose="020B0604020202020204" pitchFamily="34" charset="0"/>
              </a:rPr>
              <a:t>»</a:t>
            </a:r>
            <a:endParaRPr kumimoji="0" lang="el-GR" altLang="el-GR" sz="2000" b="1" i="0" u="none"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2000" b="0" i="0" u="none" strike="noStrike" cap="none" normalizeH="0" baseline="0" dirty="0" smtClean="0">
                <a:ln>
                  <a:noFill/>
                </a:ln>
                <a:solidFill>
                  <a:srgbClr val="000000"/>
                </a:solidFill>
                <a:effectLst/>
                <a:latin typeface="Arial" panose="020B0604020202020204" pitchFamily="34" charset="0"/>
              </a:rPr>
              <a:t>Έμαθα ότι:</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2000" b="0" i="0" u="none"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2000" b="0" i="0" u="none" strike="noStrike" cap="none" normalizeH="0" baseline="0" dirty="0" smtClean="0">
                <a:ln>
                  <a:noFill/>
                </a:ln>
                <a:solidFill>
                  <a:srgbClr val="000000"/>
                </a:solidFill>
                <a:effectLst/>
                <a:latin typeface="Arial" panose="020B0604020202020204" pitchFamily="34" charset="0"/>
              </a:rPr>
              <a:t>Στη Γεωμετρία υπάρχουν δύο βασικές έννοιες τις οποίες δεν πρέπει να μπερδεύουμε:</a:t>
            </a:r>
            <a:r>
              <a:rPr kumimoji="0" lang="en-US" altLang="el-GR" sz="2000" b="0" i="0" u="none" strike="noStrike" cap="none" normalizeH="0" baseline="0" dirty="0" smtClean="0">
                <a:ln>
                  <a:noFill/>
                </a:ln>
                <a:solidFill>
                  <a:srgbClr val="000000"/>
                </a:solidFill>
                <a:effectLst/>
                <a:latin typeface="Arial" panose="020B0604020202020204" pitchFamily="34" charset="0"/>
              </a:rPr>
              <a:t> </a:t>
            </a:r>
            <a:r>
              <a:rPr kumimoji="0" lang="el-GR" altLang="el-GR" sz="2000" b="0" i="0" u="none" strike="noStrike" cap="none" normalizeH="0" baseline="0" dirty="0" smtClean="0">
                <a:ln>
                  <a:noFill/>
                </a:ln>
                <a:solidFill>
                  <a:srgbClr val="000000"/>
                </a:solidFill>
                <a:effectLst/>
                <a:latin typeface="Arial" panose="020B0604020202020204" pitchFamily="34" charset="0"/>
              </a:rPr>
              <a:t> το </a:t>
            </a:r>
            <a:r>
              <a:rPr kumimoji="0" lang="el-GR" altLang="el-GR" sz="2000" b="1" i="0" u="none" strike="noStrike" cap="none" normalizeH="0" baseline="0" dirty="0" smtClean="0">
                <a:ln>
                  <a:noFill/>
                </a:ln>
                <a:solidFill>
                  <a:srgbClr val="000000"/>
                </a:solidFill>
                <a:effectLst/>
                <a:latin typeface="Arial" panose="020B0604020202020204" pitchFamily="34" charset="0"/>
              </a:rPr>
              <a:t>περίγραμμα </a:t>
            </a:r>
            <a:r>
              <a:rPr kumimoji="0" lang="el-GR" altLang="el-GR" sz="2000" b="0" i="0" u="none" strike="noStrike" cap="none" normalizeH="0" baseline="0" dirty="0" smtClean="0">
                <a:ln>
                  <a:noFill/>
                </a:ln>
                <a:solidFill>
                  <a:srgbClr val="000000"/>
                </a:solidFill>
                <a:effectLst/>
                <a:latin typeface="Arial" panose="020B0604020202020204" pitchFamily="34" charset="0"/>
              </a:rPr>
              <a:t>και η </a:t>
            </a:r>
            <a:r>
              <a:rPr kumimoji="0" lang="el-GR" altLang="el-GR" sz="2000" b="1" i="0" u="none" strike="noStrike" cap="none" normalizeH="0" baseline="0" dirty="0" smtClean="0">
                <a:ln>
                  <a:noFill/>
                </a:ln>
                <a:solidFill>
                  <a:srgbClr val="000000"/>
                </a:solidFill>
                <a:effectLst/>
                <a:latin typeface="Arial" panose="020B0604020202020204" pitchFamily="34" charset="0"/>
              </a:rPr>
              <a:t>επιφάνεια</a:t>
            </a:r>
            <a:r>
              <a:rPr kumimoji="0" lang="el-GR" altLang="el-GR" sz="2000" b="0" i="0" u="none" strike="noStrike" cap="none" normalizeH="0" baseline="0" dirty="0" smtClean="0">
                <a:ln>
                  <a:noFill/>
                </a:ln>
                <a:solidFill>
                  <a:srgbClr val="000000"/>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2000" b="0" i="0" u="sng"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Pts val="1000"/>
              <a:tabLst/>
            </a:pPr>
            <a:r>
              <a:rPr kumimoji="0" lang="el-GR" altLang="el-GR" sz="2000" b="1" i="0" u="none" strike="noStrike" cap="none" normalizeH="0" baseline="0" dirty="0" smtClean="0">
                <a:ln>
                  <a:noFill/>
                </a:ln>
                <a:solidFill>
                  <a:srgbClr val="000000"/>
                </a:solidFill>
                <a:effectLst/>
                <a:latin typeface="Arial" panose="020B0604020202020204" pitchFamily="34" charset="0"/>
              </a:rPr>
              <a:t>Περίγραμμα </a:t>
            </a:r>
            <a:r>
              <a:rPr kumimoji="0" lang="el-GR" altLang="el-GR" sz="2000" b="0" i="0" u="none" strike="noStrike" cap="none" normalizeH="0" baseline="0" dirty="0" smtClean="0">
                <a:ln>
                  <a:noFill/>
                </a:ln>
                <a:solidFill>
                  <a:srgbClr val="000000"/>
                </a:solidFill>
                <a:effectLst/>
                <a:latin typeface="Arial" panose="020B0604020202020204" pitchFamily="34" charset="0"/>
              </a:rPr>
              <a:t>είναι το σύνολο των πλευρών ενός σχήματος.</a:t>
            </a:r>
            <a:endParaRPr kumimoji="0" lang="el-GR" altLang="el-GR" sz="2000" b="0" i="0" u="sng"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2000" b="0" i="0" u="sng"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Pts val="1000"/>
              <a:tabLst/>
            </a:pPr>
            <a:r>
              <a:rPr kumimoji="0" lang="el-GR" altLang="el-GR" sz="2000" b="1" i="0" u="none" strike="noStrike" cap="none" normalizeH="0" baseline="0" dirty="0" smtClean="0">
                <a:ln>
                  <a:noFill/>
                </a:ln>
                <a:solidFill>
                  <a:srgbClr val="000000"/>
                </a:solidFill>
                <a:effectLst/>
                <a:latin typeface="Arial" panose="020B0604020202020204" pitchFamily="34" charset="0"/>
              </a:rPr>
              <a:t>Επιφάνεια </a:t>
            </a:r>
            <a:r>
              <a:rPr kumimoji="0" lang="el-GR" altLang="el-GR" sz="2000" b="0" i="0" u="none" strike="noStrike" cap="none" normalizeH="0" baseline="0" dirty="0" smtClean="0">
                <a:ln>
                  <a:noFill/>
                </a:ln>
                <a:solidFill>
                  <a:srgbClr val="000000"/>
                </a:solidFill>
                <a:effectLst/>
                <a:latin typeface="Arial" panose="020B0604020202020204" pitchFamily="34" charset="0"/>
              </a:rPr>
              <a:t>λέγεται η περιοχή την οποία καλύπτει ένα σχήμα.</a:t>
            </a:r>
            <a:endParaRPr kumimoji="0" lang="el-GR" altLang="el-GR" sz="2000" b="0" i="0" u="none" strike="noStrike" cap="none" normalizeH="0" baseline="0" dirty="0" smtClean="0">
              <a:ln>
                <a:noFill/>
              </a:ln>
              <a:solidFill>
                <a:schemeClr val="tx1"/>
              </a:solidFill>
              <a:effectLst/>
              <a:latin typeface="Arial" panose="020B0604020202020204" pitchFamily="34" charset="0"/>
            </a:endParaRPr>
          </a:p>
        </p:txBody>
      </p:sp>
      <p:grpSp>
        <p:nvGrpSpPr>
          <p:cNvPr id="3" name="Group 3"/>
          <p:cNvGrpSpPr>
            <a:grpSpLocks/>
          </p:cNvGrpSpPr>
          <p:nvPr/>
        </p:nvGrpSpPr>
        <p:grpSpPr bwMode="auto">
          <a:xfrm>
            <a:off x="7196317" y="2141927"/>
            <a:ext cx="2379003" cy="1472541"/>
            <a:chOff x="111623775" y="106416150"/>
            <a:chExt cx="1296000" cy="1044000"/>
          </a:xfrm>
        </p:grpSpPr>
        <p:sp>
          <p:nvSpPr>
            <p:cNvPr id="4" name="Text Box 4"/>
            <p:cNvSpPr txBox="1">
              <a:spLocks noChangeArrowheads="1"/>
            </p:cNvSpPr>
            <p:nvPr/>
          </p:nvSpPr>
          <p:spPr bwMode="auto">
            <a:xfrm>
              <a:off x="111623775" y="106416150"/>
              <a:ext cx="1296000" cy="1044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b="0" i="0" u="none" strike="noStrike" cap="none" normalizeH="0" baseline="0" smtClean="0">
                <a:ln>
                  <a:noFill/>
                </a:ln>
                <a:solidFill>
                  <a:schemeClr val="tx1"/>
                </a:solidFill>
                <a:effectLst/>
                <a:latin typeface="Arial" panose="020B0604020202020204" pitchFamily="34" charset="0"/>
              </a:endParaRPr>
            </a:p>
          </p:txBody>
        </p:sp>
        <p:sp>
          <p:nvSpPr>
            <p:cNvPr id="5" name="Rectangle 5"/>
            <p:cNvSpPr>
              <a:spLocks noChangeArrowheads="1"/>
            </p:cNvSpPr>
            <p:nvPr/>
          </p:nvSpPr>
          <p:spPr bwMode="auto">
            <a:xfrm>
              <a:off x="111947775" y="106524150"/>
              <a:ext cx="576000" cy="324000"/>
            </a:xfrm>
            <a:prstGeom prst="rect">
              <a:avLst/>
            </a:prstGeom>
            <a:noFill/>
            <a:ln w="28575" algn="in">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l-GR"/>
            </a:p>
          </p:txBody>
        </p:sp>
        <p:sp>
          <p:nvSpPr>
            <p:cNvPr id="6" name="Rectangle 6"/>
            <p:cNvSpPr>
              <a:spLocks noChangeArrowheads="1"/>
            </p:cNvSpPr>
            <p:nvPr/>
          </p:nvSpPr>
          <p:spPr bwMode="auto">
            <a:xfrm>
              <a:off x="111947775" y="107028150"/>
              <a:ext cx="576000" cy="324000"/>
            </a:xfrm>
            <a:prstGeom prst="rect">
              <a:avLst/>
            </a:prstGeom>
            <a:solidFill>
              <a:srgbClr val="FFCC00"/>
            </a:solidFill>
            <a:ln>
              <a:noFill/>
            </a:ln>
            <a:effectLst/>
            <a:extLst>
              <a:ext uri="{91240B29-F687-4F45-9708-019B960494DF}">
                <a14:hiddenLine xmlns:a14="http://schemas.microsoft.com/office/drawing/2010/main" w="2857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l-GR"/>
            </a:p>
          </p:txBody>
        </p:sp>
      </p:grpSp>
    </p:spTree>
    <p:extLst>
      <p:ext uri="{BB962C8B-B14F-4D97-AF65-F5344CB8AC3E}">
        <p14:creationId xmlns:p14="http://schemas.microsoft.com/office/powerpoint/2010/main" val="25552967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139670" y="0"/>
            <a:ext cx="10091258" cy="6728604"/>
          </a:xfrm>
          <a:prstGeom prst="rect">
            <a:avLst/>
          </a:prstGeom>
          <a:noFill/>
          <a:ln w="12700" algn="in">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1600" b="1" i="0" u="none" strike="noStrike" cap="none" normalizeH="0" baseline="0" dirty="0" smtClean="0">
                <a:ln>
                  <a:noFill/>
                </a:ln>
                <a:solidFill>
                  <a:srgbClr val="000000"/>
                </a:solidFill>
                <a:effectLst/>
                <a:latin typeface="Arial" panose="020B0604020202020204" pitchFamily="34" charset="0"/>
              </a:rPr>
              <a:t>Κεφάλαιο 31 </a:t>
            </a:r>
            <a:r>
              <a:rPr kumimoji="0" lang="en-US" altLang="el-GR" sz="1600" b="1" i="0" u="none" strike="noStrike" cap="none" normalizeH="0" baseline="0" dirty="0" smtClean="0">
                <a:ln>
                  <a:noFill/>
                </a:ln>
                <a:solidFill>
                  <a:srgbClr val="000000"/>
                </a:solidFill>
                <a:effectLst/>
                <a:latin typeface="Arial" panose="020B0604020202020204" pitchFamily="34" charset="0"/>
              </a:rPr>
              <a:t> «</a:t>
            </a:r>
            <a:r>
              <a:rPr kumimoji="0" lang="el-GR" altLang="el-GR" sz="1600" b="1" i="0" u="none" strike="noStrike" cap="none" normalizeH="0" baseline="0" dirty="0" smtClean="0">
                <a:ln>
                  <a:noFill/>
                </a:ln>
                <a:solidFill>
                  <a:srgbClr val="000000"/>
                </a:solidFill>
                <a:effectLst/>
                <a:latin typeface="Arial" panose="020B0604020202020204" pitchFamily="34" charset="0"/>
              </a:rPr>
              <a:t>Μετρώ την επιφάνεια, βρίσκω το εμβαδόν</a:t>
            </a:r>
            <a:r>
              <a:rPr kumimoji="0" lang="en-US" altLang="el-GR" sz="1600" b="1" i="0" u="none" strike="noStrike" cap="none" normalizeH="0" baseline="0" dirty="0" smtClean="0">
                <a:ln>
                  <a:noFill/>
                </a:ln>
                <a:solidFill>
                  <a:srgbClr val="000000"/>
                </a:solidFill>
                <a:effectLst/>
                <a:latin typeface="Arial" panose="020B0604020202020204" pitchFamily="34" charset="0"/>
              </a:rPr>
              <a:t>»</a:t>
            </a:r>
            <a:endParaRPr kumimoji="0" lang="el-GR" altLang="el-GR" sz="1600" b="1" i="0" u="none"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1600" b="0" i="0" u="none" strike="noStrike" cap="none" normalizeH="0" baseline="0" dirty="0" smtClean="0">
                <a:ln>
                  <a:noFill/>
                </a:ln>
                <a:solidFill>
                  <a:srgbClr val="000000"/>
                </a:solidFill>
                <a:effectLst/>
                <a:latin typeface="Arial" panose="020B0604020202020204" pitchFamily="34" charset="0"/>
              </a:rPr>
              <a:t>Έμαθα ότι:</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600" b="0" i="0" u="none"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Pts val="1000"/>
              <a:buFont typeface="Symbol" panose="05050102010706020507" pitchFamily="18" charset="2"/>
              <a:buChar char="·"/>
              <a:tabLst/>
            </a:pPr>
            <a:r>
              <a:rPr kumimoji="0" lang="el-GR" altLang="el-GR" sz="1600" b="1" i="0" u="none" strike="noStrike" cap="none" normalizeH="0" baseline="0" dirty="0" smtClean="0">
                <a:ln>
                  <a:noFill/>
                </a:ln>
                <a:solidFill>
                  <a:srgbClr val="000000"/>
                </a:solidFill>
                <a:effectLst/>
                <a:latin typeface="Arial" panose="020B0604020202020204" pitchFamily="34" charset="0"/>
              </a:rPr>
              <a:t>Όταν μετράω την επιφάνεια, βρίσκω το εμβαδόν ενός σχήματος</a:t>
            </a:r>
            <a:endParaRPr kumimoji="0" lang="el-GR" altLang="el-GR" sz="1600" b="1" i="0" u="sng"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Pts val="1000"/>
              <a:buFont typeface="Symbol" panose="05050102010706020507" pitchFamily="18" charset="2"/>
              <a:buChar char="·"/>
              <a:tabLst/>
            </a:pPr>
            <a:r>
              <a:rPr kumimoji="0" lang="el-GR" altLang="el-GR" sz="1600" b="0" i="0" u="none" strike="noStrike" cap="none" normalizeH="0" baseline="0" dirty="0" smtClean="0">
                <a:ln>
                  <a:noFill/>
                </a:ln>
                <a:solidFill>
                  <a:srgbClr val="000000"/>
                </a:solidFill>
                <a:effectLst/>
                <a:latin typeface="Arial" panose="020B0604020202020204" pitchFamily="34" charset="0"/>
              </a:rPr>
              <a:t>Η βασική μονάδα μέτρησης της επιφάνειας είναι το τετραγωνικό μέτρο. Το γράφουμε: τ.μ. και είναι ένα τετράγωνο με μήκος πλευράς ένα μέτρο.</a:t>
            </a:r>
          </a:p>
          <a:p>
            <a:pPr marL="0" marR="0" lvl="0" indent="0" algn="l" defTabSz="914400" rtl="0" eaLnBrk="0" fontAlgn="base" latinLnBrk="0" hangingPunct="0">
              <a:lnSpc>
                <a:spcPct val="100000"/>
              </a:lnSpc>
              <a:spcBef>
                <a:spcPct val="0"/>
              </a:spcBef>
              <a:spcAft>
                <a:spcPct val="0"/>
              </a:spcAft>
              <a:buClrTx/>
              <a:buSzPts val="1000"/>
              <a:buFont typeface="Symbol" panose="05050102010706020507" pitchFamily="18" charset="2"/>
              <a:buChar char="·"/>
              <a:tabLst/>
            </a:pPr>
            <a:r>
              <a:rPr kumimoji="0" lang="el-GR" altLang="el-GR" sz="1600" b="0" i="0" u="none" strike="noStrike" cap="none" normalizeH="0" baseline="0" dirty="0" smtClean="0">
                <a:ln>
                  <a:noFill/>
                </a:ln>
                <a:solidFill>
                  <a:srgbClr val="000000"/>
                </a:solidFill>
                <a:effectLst/>
                <a:latin typeface="Arial" panose="020B0604020202020204" pitchFamily="34" charset="0"/>
              </a:rPr>
              <a:t>Αν χωρίσουμε τις πλευρές του τετραγωνικού μέτρου σε δεκατόμετρα (κάθε πλευρά 10 δεκατόμετρα) και σχεδιάσουμε όλα τα τετράγωνα που σχηματίζονται, θα δούμε ότι σχηματίζονται 100 τετράγωνα που το καθένα έχει πλευρά με μήκος ένα δεκατόμετρο. Αυτά τα τετράγωνα ονομάζονται τετραγωνικά δεκατόμετρα: </a:t>
            </a:r>
            <a:r>
              <a:rPr kumimoji="0" lang="el-GR" altLang="el-GR" sz="1600" b="0" i="0" u="none" strike="noStrike" cap="none" normalizeH="0" baseline="0" dirty="0" err="1" smtClean="0">
                <a:ln>
                  <a:noFill/>
                </a:ln>
                <a:solidFill>
                  <a:srgbClr val="000000"/>
                </a:solidFill>
                <a:effectLst/>
                <a:latin typeface="Arial" panose="020B0604020202020204" pitchFamily="34" charset="0"/>
              </a:rPr>
              <a:t>τ.δεκ</a:t>
            </a:r>
            <a:r>
              <a:rPr kumimoji="0" lang="el-GR" altLang="el-GR" sz="1600" b="0" i="0" u="none" strike="noStrike" cap="none" normalizeH="0" baseline="0" dirty="0" smtClean="0">
                <a:ln>
                  <a:noFill/>
                </a:ln>
                <a:solidFill>
                  <a:srgbClr val="000000"/>
                </a:solidFill>
                <a:effectLst/>
                <a:latin typeface="Arial" panose="020B0604020202020204" pitchFamily="34" charset="0"/>
              </a:rPr>
              <a:t>.</a:t>
            </a:r>
          </a:p>
          <a:p>
            <a:pPr marL="0" marR="0" lvl="0" indent="0" algn="ctr" defTabSz="914400" rtl="0" eaLnBrk="0" fontAlgn="base" latinLnBrk="0" hangingPunct="0">
              <a:lnSpc>
                <a:spcPct val="100000"/>
              </a:lnSpc>
              <a:spcBef>
                <a:spcPct val="0"/>
              </a:spcBef>
              <a:spcAft>
                <a:spcPct val="0"/>
              </a:spcAft>
              <a:buClrTx/>
              <a:buSzTx/>
              <a:buFontTx/>
              <a:buNone/>
              <a:tabLst/>
            </a:pPr>
            <a:r>
              <a:rPr kumimoji="0" lang="el-GR" altLang="el-GR" sz="1600" b="0" i="0" u="none" strike="noStrike" cap="none" normalizeH="0" baseline="0" dirty="0" smtClean="0">
                <a:ln>
                  <a:noFill/>
                </a:ln>
                <a:solidFill>
                  <a:srgbClr val="000000"/>
                </a:solidFill>
                <a:effectLst/>
                <a:latin typeface="Arial" panose="020B0604020202020204" pitchFamily="34" charset="0"/>
              </a:rPr>
              <a:t>	</a:t>
            </a:r>
            <a:r>
              <a:rPr kumimoji="0" lang="el-GR" altLang="el-GR" sz="1600" b="1" i="0" u="none" strike="noStrike" cap="none" normalizeH="0" baseline="0" dirty="0" smtClean="0">
                <a:ln>
                  <a:noFill/>
                </a:ln>
                <a:solidFill>
                  <a:srgbClr val="000000"/>
                </a:solidFill>
                <a:effectLst/>
                <a:latin typeface="Arial" panose="020B0604020202020204" pitchFamily="34" charset="0"/>
              </a:rPr>
              <a:t>1 τ.μ. = 100 </a:t>
            </a:r>
            <a:r>
              <a:rPr kumimoji="0" lang="el-GR" altLang="el-GR" sz="1600" b="1" i="0" u="none" strike="noStrike" cap="none" normalizeH="0" baseline="0" dirty="0" err="1" smtClean="0">
                <a:ln>
                  <a:noFill/>
                </a:ln>
                <a:solidFill>
                  <a:srgbClr val="000000"/>
                </a:solidFill>
                <a:effectLst/>
                <a:latin typeface="Arial" panose="020B0604020202020204" pitchFamily="34" charset="0"/>
              </a:rPr>
              <a:t>τ.δεκ</a:t>
            </a:r>
            <a:r>
              <a:rPr kumimoji="0" lang="el-GR" altLang="el-GR" sz="1600" b="1" i="0" u="none" strike="noStrike" cap="none" normalizeH="0" baseline="0" dirty="0" smtClean="0">
                <a:ln>
                  <a:noFill/>
                </a:ln>
                <a:solidFill>
                  <a:srgbClr val="000000"/>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Pts val="1000"/>
              <a:buFont typeface="Symbol" panose="05050102010706020507" pitchFamily="18" charset="2"/>
              <a:buChar char="·"/>
              <a:tabLst/>
            </a:pPr>
            <a:r>
              <a:rPr kumimoji="0" lang="el-GR" altLang="el-GR" sz="1600" b="0" i="0" u="none" strike="noStrike" cap="none" normalizeH="0" baseline="0" dirty="0" smtClean="0">
                <a:ln>
                  <a:noFill/>
                </a:ln>
                <a:solidFill>
                  <a:srgbClr val="000000"/>
                </a:solidFill>
                <a:effectLst/>
                <a:latin typeface="Arial" panose="020B0604020202020204" pitchFamily="34" charset="0"/>
              </a:rPr>
              <a:t>Αντίστοιχα, αν χωρίσουμε τις πλευρές του τετραγωνικού δεκατόμετρου σε εκατοστά (κάθε πλευρά 10 εκατοστά) και σχεδιάσουμε όλα τα τετράγωνα που σχηματίζονται, θα δούμε ότι σχηματίζονται 100 τετράγωνα που το καθένα έχει πλευρά με μήκος ένα εκατοστό. Αυτά τα τετράγωνα ονομάζονται τετραγωνικά εκατοστά: τ.εκ.</a:t>
            </a:r>
            <a:endParaRPr lang="el-GR" altLang="el-GR" sz="1600" dirty="0">
              <a:solidFill>
                <a:srgbClr val="000000"/>
              </a:solidFill>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l-GR" altLang="el-GR" sz="1600" b="0" i="0" u="none" strike="noStrike" cap="none" normalizeH="0" baseline="0" dirty="0" smtClean="0">
              <a:ln>
                <a:noFill/>
              </a:ln>
              <a:solidFill>
                <a:srgbClr val="000000"/>
              </a:solidFill>
              <a:effectLst/>
              <a:latin typeface="Arial" panose="020B0604020202020204" pitchFamily="34" charset="0"/>
            </a:endParaRPr>
          </a:p>
          <a:p>
            <a:pPr algn="ctr" eaLnBrk="0" fontAlgn="base" hangingPunct="0">
              <a:spcBef>
                <a:spcPct val="0"/>
              </a:spcBef>
              <a:spcAft>
                <a:spcPct val="0"/>
              </a:spcAft>
            </a:pPr>
            <a:r>
              <a:rPr kumimoji="0" lang="el-GR" altLang="el-GR" sz="1600" b="1" i="0" u="none" strike="noStrike" cap="none" normalizeH="0" baseline="0" dirty="0" smtClean="0">
                <a:ln>
                  <a:noFill/>
                </a:ln>
                <a:solidFill>
                  <a:srgbClr val="000000"/>
                </a:solidFill>
                <a:effectLst/>
                <a:latin typeface="Arial" panose="020B0604020202020204" pitchFamily="34" charset="0"/>
              </a:rPr>
              <a:t>1 </a:t>
            </a:r>
            <a:r>
              <a:rPr kumimoji="0" lang="el-GR" altLang="el-GR" sz="1600" b="1" i="0" u="none" strike="noStrike" cap="none" normalizeH="0" baseline="0" dirty="0" err="1" smtClean="0">
                <a:ln>
                  <a:noFill/>
                </a:ln>
                <a:solidFill>
                  <a:srgbClr val="000000"/>
                </a:solidFill>
                <a:effectLst/>
                <a:latin typeface="Arial" panose="020B0604020202020204" pitchFamily="34" charset="0"/>
              </a:rPr>
              <a:t>τ.δεκ</a:t>
            </a:r>
            <a:r>
              <a:rPr kumimoji="0" lang="el-GR" altLang="el-GR" sz="1600" b="1" i="0" u="none" strike="noStrike" cap="none" normalizeH="0" baseline="0" dirty="0" smtClean="0">
                <a:ln>
                  <a:noFill/>
                </a:ln>
                <a:solidFill>
                  <a:srgbClr val="000000"/>
                </a:solidFill>
                <a:effectLst/>
                <a:latin typeface="Arial" panose="020B0604020202020204" pitchFamily="34" charset="0"/>
              </a:rPr>
              <a:t>. = 100 τ.εκ.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l-GR" altLang="el-GR" sz="1600" b="0" i="0" u="none" strike="noStrike" cap="none" normalizeH="0" baseline="0" dirty="0" smtClean="0">
                <a:ln>
                  <a:noFill/>
                </a:ln>
                <a:solidFill>
                  <a:srgbClr val="000000"/>
                </a:solidFill>
                <a:effectLst/>
                <a:latin typeface="Arial" panose="020B0604020202020204" pitchFamily="34" charset="0"/>
              </a:rPr>
              <a:t>	</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l-GR" altLang="el-GR" sz="1600" b="1" i="0" u="none" strike="noStrike" cap="none" normalizeH="0" baseline="0" dirty="0" smtClean="0">
              <a:ln>
                <a:noFill/>
              </a:ln>
              <a:solidFill>
                <a:srgbClr val="000000"/>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l-GR" altLang="el-GR" sz="1600" b="1" i="0" u="none" strike="noStrike" cap="none" normalizeH="0" baseline="0" dirty="0" smtClean="0">
              <a:ln>
                <a:noFill/>
              </a:ln>
              <a:solidFill>
                <a:srgbClr val="000000"/>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lang="el-GR" altLang="el-GR" sz="1600" b="1" dirty="0">
              <a:solidFill>
                <a:srgbClr val="000000"/>
              </a:solidFill>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l-GR" altLang="el-GR" sz="1600" b="1" i="0" u="none" strike="noStrike" cap="none" normalizeH="0" baseline="0" dirty="0" smtClean="0">
              <a:ln>
                <a:noFill/>
              </a:ln>
              <a:solidFill>
                <a:srgbClr val="000000"/>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l-GR" altLang="el-GR" sz="1600" b="1" i="0" u="none" strike="noStrike" cap="none" normalizeH="0" baseline="0" dirty="0" smtClean="0">
              <a:ln>
                <a:noFill/>
              </a:ln>
              <a:solidFill>
                <a:srgbClr val="000000"/>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l-GR" altLang="el-GR" sz="1600" b="1" i="0" u="none"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Pts val="1000"/>
              <a:buFont typeface="Symbol" panose="05050102010706020507" pitchFamily="18" charset="2"/>
              <a:buChar char="·"/>
              <a:tabLst/>
            </a:pPr>
            <a:r>
              <a:rPr kumimoji="0" lang="el-GR" altLang="el-GR" sz="1600" b="0" i="0" u="none" strike="noStrike" cap="none" normalizeH="0" baseline="0" dirty="0" smtClean="0">
                <a:ln>
                  <a:noFill/>
                </a:ln>
                <a:solidFill>
                  <a:srgbClr val="000000"/>
                </a:solidFill>
                <a:effectLst/>
                <a:latin typeface="Arial" panose="020B0604020202020204" pitchFamily="34" charset="0"/>
              </a:rPr>
              <a:t>Άρα το συμπέρασμα είναι ότι ένα τετραγωνικό μέτρο υποδιαιρείται σε 100 τετραγωνικά δεκατόμετρα και  το κάθε τετραγωνικό δεκατόμετρο υποδιαιρείται σε 100 τετραγωνικά εκατοστά, δηλ. 1 </a:t>
            </a:r>
            <a:r>
              <a:rPr kumimoji="0" lang="el-GR" altLang="el-GR" sz="1600" b="0" i="0" u="none" strike="noStrike" cap="none" normalizeH="0" baseline="0" dirty="0" err="1" smtClean="0">
                <a:ln>
                  <a:noFill/>
                </a:ln>
                <a:solidFill>
                  <a:srgbClr val="000000"/>
                </a:solidFill>
                <a:effectLst/>
                <a:latin typeface="Arial" panose="020B0604020202020204" pitchFamily="34" charset="0"/>
              </a:rPr>
              <a:t>τ.μ</a:t>
            </a:r>
            <a:r>
              <a:rPr kumimoji="0" lang="el-GR" altLang="el-GR" sz="1600" b="0" i="0" u="none" strike="noStrike" cap="none" normalizeH="0" baseline="0" dirty="0" smtClean="0">
                <a:ln>
                  <a:noFill/>
                </a:ln>
                <a:solidFill>
                  <a:srgbClr val="000000"/>
                </a:solidFill>
                <a:effectLst/>
                <a:latin typeface="Arial" panose="020B0604020202020204" pitchFamily="34" charset="0"/>
              </a:rPr>
              <a:t> ισούται με 100 Χ 100 = 10.000 τ.εκ.:</a:t>
            </a:r>
            <a:endParaRPr kumimoji="0" lang="el-GR" altLang="el-GR" sz="1600" b="1" i="0" u="none" strike="noStrike" cap="none" normalizeH="0" baseline="0" dirty="0" smtClean="0">
              <a:ln>
                <a:noFill/>
              </a:ln>
              <a:solidFill>
                <a:srgbClr val="000000"/>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l-GR" altLang="el-GR" sz="1600" b="1" i="0" u="none" strike="noStrike" cap="none" normalizeH="0" baseline="0" dirty="0" smtClean="0">
                <a:ln>
                  <a:noFill/>
                </a:ln>
                <a:solidFill>
                  <a:srgbClr val="000000"/>
                </a:solidFill>
                <a:effectLst/>
                <a:latin typeface="Arial" panose="020B0604020202020204" pitchFamily="34" charset="0"/>
              </a:rPr>
              <a:t>1 τ.μ. = 100 </a:t>
            </a:r>
            <a:r>
              <a:rPr kumimoji="0" lang="el-GR" altLang="el-GR" sz="1600" b="1" i="0" u="none" strike="noStrike" cap="none" normalizeH="0" baseline="0" dirty="0" err="1" smtClean="0">
                <a:ln>
                  <a:noFill/>
                </a:ln>
                <a:solidFill>
                  <a:srgbClr val="000000"/>
                </a:solidFill>
                <a:effectLst/>
                <a:latin typeface="Arial" panose="020B0604020202020204" pitchFamily="34" charset="0"/>
              </a:rPr>
              <a:t>τ.δεκ</a:t>
            </a:r>
            <a:r>
              <a:rPr kumimoji="0" lang="el-GR" altLang="el-GR" sz="1600" b="1" i="0" u="none" strike="noStrike" cap="none" normalizeH="0" baseline="0" dirty="0" smtClean="0">
                <a:ln>
                  <a:noFill/>
                </a:ln>
                <a:solidFill>
                  <a:srgbClr val="000000"/>
                </a:solidFill>
                <a:effectLst/>
                <a:latin typeface="Arial" panose="020B0604020202020204" pitchFamily="34" charset="0"/>
              </a:rPr>
              <a:t>.=10.000 τ.εκ.</a:t>
            </a:r>
            <a:endParaRPr kumimoji="0" lang="el-GR" altLang="el-GR" sz="1600" b="0" i="0" u="none" strike="noStrike" cap="none" normalizeH="0" baseline="0" dirty="0" smtClean="0">
              <a:ln>
                <a:noFill/>
              </a:ln>
              <a:solidFill>
                <a:schemeClr val="tx1"/>
              </a:solidFill>
              <a:effectLst/>
              <a:latin typeface="Arial" panose="020B0604020202020204" pitchFamily="34" charset="0"/>
            </a:endParaRPr>
          </a:p>
        </p:txBody>
      </p:sp>
      <p:graphicFrame>
        <p:nvGraphicFramePr>
          <p:cNvPr id="3" name="Πίνακας 2"/>
          <p:cNvGraphicFramePr>
            <a:graphicFrameLocks noGrp="1"/>
          </p:cNvGraphicFramePr>
          <p:nvPr>
            <p:extLst>
              <p:ext uri="{D42A27DB-BD31-4B8C-83A1-F6EECF244321}">
                <p14:modId xmlns:p14="http://schemas.microsoft.com/office/powerpoint/2010/main" val="107144542"/>
              </p:ext>
            </p:extLst>
          </p:nvPr>
        </p:nvGraphicFramePr>
        <p:xfrm>
          <a:off x="750573" y="3288252"/>
          <a:ext cx="3079560" cy="2255520"/>
        </p:xfrm>
        <a:graphic>
          <a:graphicData uri="http://schemas.openxmlformats.org/drawingml/2006/table">
            <a:tbl>
              <a:tblPr/>
              <a:tblGrid>
                <a:gridCol w="307956"/>
                <a:gridCol w="307956"/>
                <a:gridCol w="307956"/>
                <a:gridCol w="307956"/>
                <a:gridCol w="307956"/>
                <a:gridCol w="307956"/>
                <a:gridCol w="307956"/>
                <a:gridCol w="307956"/>
                <a:gridCol w="307956"/>
                <a:gridCol w="307956"/>
              </a:tblGrid>
              <a:tr h="223265">
                <a:tc>
                  <a:txBody>
                    <a:bodyPr/>
                    <a:lstStyle/>
                    <a:p>
                      <a:pPr marR="0" indent="0" algn="ctr" rtl="0">
                        <a:spcBef>
                          <a:spcPts val="0"/>
                        </a:spcBef>
                        <a:spcAft>
                          <a:spcPts val="0"/>
                        </a:spcAft>
                      </a:pPr>
                      <a:r>
                        <a:rPr lang="el-GR" sz="1000" kern="1400">
                          <a:ln>
                            <a:noFill/>
                          </a:ln>
                          <a:solidFill>
                            <a:srgbClr val="000000"/>
                          </a:solidFill>
                          <a:effectLst/>
                          <a:latin typeface="Times New Roman" panose="02020603050405020304" pitchFamily="18" charset="0"/>
                        </a:rPr>
                        <a:t>1</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ctr" rtl="0">
                        <a:spcBef>
                          <a:spcPts val="0"/>
                        </a:spcBef>
                        <a:spcAft>
                          <a:spcPts val="0"/>
                        </a:spcAft>
                      </a:pPr>
                      <a:r>
                        <a:rPr lang="el-GR" sz="1000" kern="1400">
                          <a:ln>
                            <a:noFill/>
                          </a:ln>
                          <a:solidFill>
                            <a:srgbClr val="000000"/>
                          </a:solidFill>
                          <a:effectLst/>
                          <a:latin typeface="Times New Roman" panose="02020603050405020304" pitchFamily="18" charset="0"/>
                        </a:rPr>
                        <a:t>2</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ctr" rtl="0">
                        <a:spcBef>
                          <a:spcPts val="0"/>
                        </a:spcBef>
                        <a:spcAft>
                          <a:spcPts val="0"/>
                        </a:spcAft>
                      </a:pPr>
                      <a:r>
                        <a:rPr lang="el-GR" sz="1000" kern="1400">
                          <a:ln>
                            <a:noFill/>
                          </a:ln>
                          <a:solidFill>
                            <a:srgbClr val="000000"/>
                          </a:solidFill>
                          <a:effectLst/>
                          <a:latin typeface="Times New Roman" panose="02020603050405020304" pitchFamily="18" charset="0"/>
                        </a:rPr>
                        <a:t>3</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ctr" rtl="0">
                        <a:spcBef>
                          <a:spcPts val="0"/>
                        </a:spcBef>
                        <a:spcAft>
                          <a:spcPts val="0"/>
                        </a:spcAft>
                      </a:pPr>
                      <a:r>
                        <a:rPr lang="el-GR" sz="1000" kern="1400">
                          <a:ln>
                            <a:noFill/>
                          </a:ln>
                          <a:solidFill>
                            <a:srgbClr val="000000"/>
                          </a:solidFill>
                          <a:effectLst/>
                          <a:latin typeface="Times New Roman" panose="02020603050405020304" pitchFamily="18" charset="0"/>
                        </a:rPr>
                        <a:t>4</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ctr" rtl="0">
                        <a:spcBef>
                          <a:spcPts val="0"/>
                        </a:spcBef>
                        <a:spcAft>
                          <a:spcPts val="0"/>
                        </a:spcAft>
                      </a:pPr>
                      <a:r>
                        <a:rPr lang="el-GR" sz="1000" kern="1400">
                          <a:ln>
                            <a:noFill/>
                          </a:ln>
                          <a:solidFill>
                            <a:srgbClr val="000000"/>
                          </a:solidFill>
                          <a:effectLst/>
                          <a:latin typeface="Times New Roman" panose="02020603050405020304" pitchFamily="18" charset="0"/>
                        </a:rPr>
                        <a:t>5</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ctr" rtl="0">
                        <a:spcBef>
                          <a:spcPts val="0"/>
                        </a:spcBef>
                        <a:spcAft>
                          <a:spcPts val="0"/>
                        </a:spcAft>
                      </a:pPr>
                      <a:r>
                        <a:rPr lang="el-GR" sz="1000" kern="1400">
                          <a:ln>
                            <a:noFill/>
                          </a:ln>
                          <a:solidFill>
                            <a:srgbClr val="000000"/>
                          </a:solidFill>
                          <a:effectLst/>
                          <a:latin typeface="Times New Roman" panose="02020603050405020304" pitchFamily="18" charset="0"/>
                        </a:rPr>
                        <a:t>6</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ctr" rtl="0">
                        <a:spcBef>
                          <a:spcPts val="0"/>
                        </a:spcBef>
                        <a:spcAft>
                          <a:spcPts val="0"/>
                        </a:spcAft>
                      </a:pPr>
                      <a:r>
                        <a:rPr lang="el-GR" sz="1000" kern="1400">
                          <a:ln>
                            <a:noFill/>
                          </a:ln>
                          <a:solidFill>
                            <a:srgbClr val="000000"/>
                          </a:solidFill>
                          <a:effectLst/>
                          <a:latin typeface="Times New Roman" panose="02020603050405020304" pitchFamily="18" charset="0"/>
                        </a:rPr>
                        <a:t>7</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ctr" rtl="0">
                        <a:spcBef>
                          <a:spcPts val="0"/>
                        </a:spcBef>
                        <a:spcAft>
                          <a:spcPts val="0"/>
                        </a:spcAft>
                      </a:pPr>
                      <a:r>
                        <a:rPr lang="el-GR" sz="1000" kern="1400">
                          <a:ln>
                            <a:noFill/>
                          </a:ln>
                          <a:solidFill>
                            <a:srgbClr val="000000"/>
                          </a:solidFill>
                          <a:effectLst/>
                          <a:latin typeface="Times New Roman" panose="02020603050405020304" pitchFamily="18" charset="0"/>
                        </a:rPr>
                        <a:t>8</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ctr" rtl="0">
                        <a:spcBef>
                          <a:spcPts val="0"/>
                        </a:spcBef>
                        <a:spcAft>
                          <a:spcPts val="0"/>
                        </a:spcAft>
                      </a:pPr>
                      <a:r>
                        <a:rPr lang="el-GR" sz="1000" kern="1400">
                          <a:ln>
                            <a:noFill/>
                          </a:ln>
                          <a:solidFill>
                            <a:srgbClr val="000000"/>
                          </a:solidFill>
                          <a:effectLst/>
                          <a:latin typeface="Times New Roman" panose="02020603050405020304" pitchFamily="18" charset="0"/>
                        </a:rPr>
                        <a:t>9</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ctr" rtl="0">
                        <a:spcBef>
                          <a:spcPts val="0"/>
                        </a:spcBef>
                        <a:spcAft>
                          <a:spcPts val="0"/>
                        </a:spcAft>
                      </a:pPr>
                      <a:r>
                        <a:rPr lang="el-GR" sz="1000" kern="1400">
                          <a:ln>
                            <a:noFill/>
                          </a:ln>
                          <a:solidFill>
                            <a:srgbClr val="000000"/>
                          </a:solidFill>
                          <a:effectLst/>
                          <a:latin typeface="Times New Roman" panose="02020603050405020304" pitchFamily="18" charset="0"/>
                        </a:rPr>
                        <a:t>10</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3265">
                <a:tc>
                  <a:txBody>
                    <a:bodyPr/>
                    <a:lstStyle/>
                    <a:p>
                      <a:pPr marR="0" indent="0" algn="ctr" rtl="0">
                        <a:spcBef>
                          <a:spcPts val="0"/>
                        </a:spcBef>
                        <a:spcAft>
                          <a:spcPts val="0"/>
                        </a:spcAft>
                      </a:pPr>
                      <a:r>
                        <a:rPr lang="el-GR" sz="1000" kern="1400">
                          <a:ln>
                            <a:noFill/>
                          </a:ln>
                          <a:solidFill>
                            <a:srgbClr val="000000"/>
                          </a:solidFill>
                          <a:effectLst/>
                          <a:latin typeface="Times New Roman" panose="02020603050405020304" pitchFamily="18" charset="0"/>
                        </a:rPr>
                        <a:t>2</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3265">
                <a:tc>
                  <a:txBody>
                    <a:bodyPr/>
                    <a:lstStyle/>
                    <a:p>
                      <a:pPr marR="0" indent="0" algn="ctr" rtl="0">
                        <a:spcBef>
                          <a:spcPts val="0"/>
                        </a:spcBef>
                        <a:spcAft>
                          <a:spcPts val="0"/>
                        </a:spcAft>
                      </a:pPr>
                      <a:r>
                        <a:rPr lang="el-GR" sz="1000" kern="1400">
                          <a:ln>
                            <a:noFill/>
                          </a:ln>
                          <a:solidFill>
                            <a:srgbClr val="000000"/>
                          </a:solidFill>
                          <a:effectLst/>
                          <a:latin typeface="Times New Roman" panose="02020603050405020304" pitchFamily="18" charset="0"/>
                        </a:rPr>
                        <a:t>3</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3265">
                <a:tc>
                  <a:txBody>
                    <a:bodyPr/>
                    <a:lstStyle/>
                    <a:p>
                      <a:pPr marR="0" indent="0" algn="ctr" rtl="0">
                        <a:spcBef>
                          <a:spcPts val="0"/>
                        </a:spcBef>
                        <a:spcAft>
                          <a:spcPts val="0"/>
                        </a:spcAft>
                      </a:pPr>
                      <a:r>
                        <a:rPr lang="el-GR" sz="1000" kern="1400">
                          <a:ln>
                            <a:noFill/>
                          </a:ln>
                          <a:solidFill>
                            <a:srgbClr val="000000"/>
                          </a:solidFill>
                          <a:effectLst/>
                          <a:latin typeface="Times New Roman" panose="02020603050405020304" pitchFamily="18" charset="0"/>
                        </a:rPr>
                        <a:t>4</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3265">
                <a:tc>
                  <a:txBody>
                    <a:bodyPr/>
                    <a:lstStyle/>
                    <a:p>
                      <a:pPr marR="0" indent="0" algn="ctr" rtl="0">
                        <a:spcBef>
                          <a:spcPts val="0"/>
                        </a:spcBef>
                        <a:spcAft>
                          <a:spcPts val="0"/>
                        </a:spcAft>
                      </a:pPr>
                      <a:r>
                        <a:rPr lang="el-GR" sz="1000" kern="1400">
                          <a:ln>
                            <a:noFill/>
                          </a:ln>
                          <a:solidFill>
                            <a:srgbClr val="000000"/>
                          </a:solidFill>
                          <a:effectLst/>
                          <a:latin typeface="Times New Roman" panose="02020603050405020304" pitchFamily="18" charset="0"/>
                        </a:rPr>
                        <a:t>5</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3265">
                <a:tc>
                  <a:txBody>
                    <a:bodyPr/>
                    <a:lstStyle/>
                    <a:p>
                      <a:pPr marR="0" indent="0" algn="ctr" rtl="0">
                        <a:spcBef>
                          <a:spcPts val="0"/>
                        </a:spcBef>
                        <a:spcAft>
                          <a:spcPts val="0"/>
                        </a:spcAft>
                      </a:pPr>
                      <a:r>
                        <a:rPr lang="el-GR" sz="1000" kern="1400">
                          <a:ln>
                            <a:noFill/>
                          </a:ln>
                          <a:solidFill>
                            <a:srgbClr val="000000"/>
                          </a:solidFill>
                          <a:effectLst/>
                          <a:latin typeface="Times New Roman" panose="02020603050405020304" pitchFamily="18" charset="0"/>
                        </a:rPr>
                        <a:t>6</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3265">
                <a:tc>
                  <a:txBody>
                    <a:bodyPr/>
                    <a:lstStyle/>
                    <a:p>
                      <a:pPr marR="0" indent="0" algn="ctr" rtl="0">
                        <a:spcBef>
                          <a:spcPts val="0"/>
                        </a:spcBef>
                        <a:spcAft>
                          <a:spcPts val="0"/>
                        </a:spcAft>
                      </a:pPr>
                      <a:r>
                        <a:rPr lang="el-GR" sz="1000" kern="1400">
                          <a:ln>
                            <a:noFill/>
                          </a:ln>
                          <a:solidFill>
                            <a:srgbClr val="000000"/>
                          </a:solidFill>
                          <a:effectLst/>
                          <a:latin typeface="Times New Roman" panose="02020603050405020304" pitchFamily="18" charset="0"/>
                        </a:rPr>
                        <a:t>7</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3265">
                <a:tc>
                  <a:txBody>
                    <a:bodyPr/>
                    <a:lstStyle/>
                    <a:p>
                      <a:pPr marR="0" indent="0" algn="ctr" rtl="0">
                        <a:spcBef>
                          <a:spcPts val="0"/>
                        </a:spcBef>
                        <a:spcAft>
                          <a:spcPts val="0"/>
                        </a:spcAft>
                      </a:pPr>
                      <a:r>
                        <a:rPr lang="el-GR" sz="1000" kern="1400">
                          <a:ln>
                            <a:noFill/>
                          </a:ln>
                          <a:solidFill>
                            <a:srgbClr val="000000"/>
                          </a:solidFill>
                          <a:effectLst/>
                          <a:latin typeface="Times New Roman" panose="02020603050405020304" pitchFamily="18" charset="0"/>
                        </a:rPr>
                        <a:t>8</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3265">
                <a:tc>
                  <a:txBody>
                    <a:bodyPr/>
                    <a:lstStyle/>
                    <a:p>
                      <a:pPr marR="0" indent="0" algn="ctr" rtl="0">
                        <a:spcBef>
                          <a:spcPts val="0"/>
                        </a:spcBef>
                        <a:spcAft>
                          <a:spcPts val="0"/>
                        </a:spcAft>
                      </a:pPr>
                      <a:r>
                        <a:rPr lang="el-GR" sz="1000" kern="1400">
                          <a:ln>
                            <a:noFill/>
                          </a:ln>
                          <a:solidFill>
                            <a:srgbClr val="000000"/>
                          </a:solidFill>
                          <a:effectLst/>
                          <a:latin typeface="Times New Roman" panose="02020603050405020304" pitchFamily="18" charset="0"/>
                        </a:rPr>
                        <a:t>9</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3265">
                <a:tc>
                  <a:txBody>
                    <a:bodyPr/>
                    <a:lstStyle/>
                    <a:p>
                      <a:pPr marR="0" indent="0" algn="ctr" rtl="0">
                        <a:spcBef>
                          <a:spcPts val="0"/>
                        </a:spcBef>
                        <a:spcAft>
                          <a:spcPts val="0"/>
                        </a:spcAft>
                      </a:pPr>
                      <a:r>
                        <a:rPr lang="el-GR" sz="1000" kern="1400">
                          <a:ln>
                            <a:noFill/>
                          </a:ln>
                          <a:solidFill>
                            <a:srgbClr val="000000"/>
                          </a:solidFill>
                          <a:effectLst/>
                          <a:latin typeface="Times New Roman" panose="02020603050405020304" pitchFamily="18" charset="0"/>
                        </a:rPr>
                        <a:t>10</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R="0" indent="0" algn="l" rtl="0">
                        <a:spcBef>
                          <a:spcPts val="0"/>
                        </a:spcBef>
                        <a:spcAft>
                          <a:spcPts val="0"/>
                        </a:spcAft>
                      </a:pPr>
                      <a:r>
                        <a:rPr lang="el-GR" sz="1000" kern="1400" dirty="0">
                          <a:ln>
                            <a:noFill/>
                          </a:ln>
                          <a:solidFill>
                            <a:srgbClr val="000000"/>
                          </a:solidFill>
                          <a:effectLst/>
                          <a:latin typeface="Times New Roman" panose="02020603050405020304" pitchFamily="18" charset="0"/>
                        </a:rPr>
                        <a:t> </a:t>
                      </a:r>
                    </a:p>
                  </a:txBody>
                  <a:tcPr marL="36576" marR="36576" marT="36576" marB="36576">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4" name="Control 3"/>
          <p:cNvSpPr>
            <a:spLocks noChangeArrowheads="1" noChangeShapeType="1"/>
          </p:cNvSpPr>
          <p:nvPr/>
        </p:nvSpPr>
        <p:spPr bwMode="auto">
          <a:xfrm>
            <a:off x="6390316" y="8936098"/>
            <a:ext cx="3079991" cy="2232966"/>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endParaRPr lang="el-GR"/>
          </a:p>
        </p:txBody>
      </p:sp>
    </p:spTree>
    <p:extLst>
      <p:ext uri="{BB962C8B-B14F-4D97-AF65-F5344CB8AC3E}">
        <p14:creationId xmlns:p14="http://schemas.microsoft.com/office/powerpoint/2010/main" val="32991389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p:cNvSpPr txBox="1">
            <a:spLocks noChangeArrowheads="1"/>
          </p:cNvSpPr>
          <p:nvPr/>
        </p:nvSpPr>
        <p:spPr bwMode="auto">
          <a:xfrm>
            <a:off x="4763" y="7937"/>
            <a:ext cx="12106724" cy="6755171"/>
          </a:xfrm>
          <a:prstGeom prst="rect">
            <a:avLst/>
          </a:prstGeom>
          <a:noFill/>
          <a:ln w="6350" algn="in">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b="1" i="0" u="none" strike="noStrike" cap="none" normalizeH="0" baseline="0" dirty="0" smtClean="0">
                <a:ln>
                  <a:noFill/>
                </a:ln>
                <a:solidFill>
                  <a:srgbClr val="000000"/>
                </a:solidFill>
                <a:effectLst/>
                <a:latin typeface="Arial" panose="020B0604020202020204" pitchFamily="34" charset="0"/>
              </a:rPr>
              <a:t>Κεφάλαιο  32 </a:t>
            </a:r>
            <a:r>
              <a:rPr kumimoji="0" lang="en-US" altLang="el-GR" b="1" i="0" u="none" strike="noStrike" cap="none" normalizeH="0" baseline="0" dirty="0" smtClean="0">
                <a:ln>
                  <a:noFill/>
                </a:ln>
                <a:solidFill>
                  <a:srgbClr val="000000"/>
                </a:solidFill>
                <a:effectLst/>
                <a:latin typeface="Arial" panose="020B0604020202020204" pitchFamily="34" charset="0"/>
              </a:rPr>
              <a:t>«</a:t>
            </a:r>
            <a:r>
              <a:rPr kumimoji="0" lang="el-GR" altLang="el-GR" b="1" i="0" u="none" strike="noStrike" cap="none" normalizeH="0" baseline="0" dirty="0" smtClean="0">
                <a:ln>
                  <a:noFill/>
                </a:ln>
                <a:solidFill>
                  <a:srgbClr val="000000"/>
                </a:solidFill>
                <a:effectLst/>
                <a:latin typeface="Arial" panose="020B0604020202020204" pitchFamily="34" charset="0"/>
              </a:rPr>
              <a:t>Μαθαίνω για τα παραλληλόγραμμα </a:t>
            </a:r>
            <a:r>
              <a:rPr kumimoji="0" lang="en-US" altLang="el-GR" b="1" i="0" u="none" strike="noStrike" cap="none" normalizeH="0" baseline="0" dirty="0" smtClean="0">
                <a:ln>
                  <a:noFill/>
                </a:ln>
                <a:solidFill>
                  <a:srgbClr val="000000"/>
                </a:solidFill>
                <a:effectLst/>
                <a:latin typeface="Arial" panose="020B0604020202020204" pitchFamily="34" charset="0"/>
              </a:rPr>
              <a:t>»</a:t>
            </a:r>
            <a:endParaRPr kumimoji="0" lang="el-GR" altLang="el-GR" b="1" i="0" u="none"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b="0" i="0" u="none" strike="noStrike" cap="none" normalizeH="0" baseline="0" dirty="0" smtClean="0">
                <a:ln>
                  <a:noFill/>
                </a:ln>
                <a:solidFill>
                  <a:srgbClr val="000000"/>
                </a:solidFill>
                <a:effectLst/>
                <a:latin typeface="Arial" panose="020B0604020202020204" pitchFamily="34" charset="0"/>
              </a:rPr>
              <a:t>Έμαθα ότι:</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b="0" i="0" u="none"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Pts val="1000"/>
              <a:buFont typeface="Symbol" panose="05050102010706020507" pitchFamily="18" charset="2"/>
              <a:buChar char="·"/>
              <a:tabLst/>
            </a:pPr>
            <a:r>
              <a:rPr kumimoji="0" lang="el-GR" altLang="el-GR" b="0" i="0" u="none" strike="noStrike" cap="none" normalizeH="0" baseline="0" dirty="0" smtClean="0">
                <a:ln>
                  <a:noFill/>
                </a:ln>
                <a:solidFill>
                  <a:srgbClr val="000000"/>
                </a:solidFill>
                <a:effectLst/>
                <a:latin typeface="Arial" panose="020B0604020202020204" pitchFamily="34" charset="0"/>
              </a:rPr>
              <a:t>Το τετράπλευρο είναι ένα πολύγωνο που έχει τέσσερις πλευρές και τέσσερις γωνίες.</a:t>
            </a:r>
            <a:endParaRPr kumimoji="0" lang="el-GR" altLang="el-GR" b="0" i="0" u="sng"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Pts val="1000"/>
              <a:buFont typeface="Symbol" panose="05050102010706020507" pitchFamily="18" charset="2"/>
              <a:buChar char="·"/>
              <a:tabLst/>
            </a:pPr>
            <a:r>
              <a:rPr kumimoji="0" lang="el-GR" altLang="el-GR" b="0" i="0" u="none" strike="noStrike" cap="none" normalizeH="0" baseline="0" dirty="0" smtClean="0">
                <a:ln>
                  <a:noFill/>
                </a:ln>
                <a:solidFill>
                  <a:srgbClr val="000000"/>
                </a:solidFill>
                <a:effectLst/>
                <a:latin typeface="Arial" panose="020B0604020202020204" pitchFamily="34" charset="0"/>
              </a:rPr>
              <a:t>Τετράπλευρα που έχουν </a:t>
            </a:r>
            <a:r>
              <a:rPr kumimoji="0" lang="el-GR" altLang="el-GR" b="1" i="0" u="none" strike="noStrike" cap="none" normalizeH="0" baseline="0" dirty="0" smtClean="0">
                <a:ln>
                  <a:noFill/>
                </a:ln>
                <a:solidFill>
                  <a:srgbClr val="000000"/>
                </a:solidFill>
                <a:effectLst/>
                <a:latin typeface="Arial" panose="020B0604020202020204" pitchFamily="34" charset="0"/>
              </a:rPr>
              <a:t>παράλληλες </a:t>
            </a:r>
            <a:r>
              <a:rPr kumimoji="0" lang="el-GR" altLang="el-GR" b="0" i="0" u="none" strike="noStrike" cap="none" normalizeH="0" baseline="0" dirty="0" smtClean="0">
                <a:ln>
                  <a:noFill/>
                </a:ln>
                <a:solidFill>
                  <a:srgbClr val="000000"/>
                </a:solidFill>
                <a:effectLst/>
                <a:latin typeface="Arial" panose="020B0604020202020204" pitchFamily="34" charset="0"/>
              </a:rPr>
              <a:t>τις απέναντι πλευρές τους είναι τα εξής:</a:t>
            </a:r>
            <a:endParaRPr kumimoji="0" lang="el-GR" altLang="el-GR" b="0" i="0" u="sng"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b="0" i="0" u="none"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b="0" i="0" u="none" strike="noStrike" cap="none" normalizeH="0" baseline="0" dirty="0" smtClean="0">
                <a:ln>
                  <a:noFill/>
                </a:ln>
                <a:solidFill>
                  <a:srgbClr val="000000"/>
                </a:solidFill>
                <a:effectLst/>
                <a:latin typeface="Arial" panose="020B0604020202020204" pitchFamily="34" charset="0"/>
              </a:rPr>
              <a:t>	</a:t>
            </a:r>
            <a:r>
              <a:rPr kumimoji="0" lang="el-GR" altLang="el-GR" b="1" i="0" u="none" strike="noStrike" cap="none" normalizeH="0" baseline="0" dirty="0" smtClean="0">
                <a:ln>
                  <a:noFill/>
                </a:ln>
                <a:solidFill>
                  <a:srgbClr val="000000"/>
                </a:solidFill>
                <a:effectLst/>
                <a:latin typeface="Arial" panose="020B0604020202020204" pitchFamily="34" charset="0"/>
              </a:rPr>
              <a:t>Το τετράγωνο</a:t>
            </a:r>
            <a:endParaRPr kumimoji="0" lang="el-GR" altLang="el-GR" b="0" i="0" u="none"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b="0" i="0" u="none" strike="noStrike" cap="none" normalizeH="0" baseline="0" dirty="0" smtClean="0">
                <a:ln>
                  <a:noFill/>
                </a:ln>
                <a:solidFill>
                  <a:srgbClr val="000000"/>
                </a:solidFill>
                <a:effectLst/>
                <a:latin typeface="Arial" panose="020B0604020202020204" pitchFamily="34" charset="0"/>
              </a:rPr>
              <a:t>(έχει όλες τις πλευρές ίσες και όλες τις γωνίες ορθές άρα ίσες)</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b="0" i="0" u="none"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b="0" i="0" u="none" strike="noStrike" cap="none" normalizeH="0" baseline="0" dirty="0" smtClean="0">
                <a:ln>
                  <a:noFill/>
                </a:ln>
                <a:solidFill>
                  <a:srgbClr val="000000"/>
                </a:solidFill>
                <a:effectLst/>
                <a:latin typeface="Arial" panose="020B0604020202020204" pitchFamily="34" charset="0"/>
              </a:rPr>
              <a:t>	</a:t>
            </a:r>
            <a:r>
              <a:rPr kumimoji="0" lang="el-GR" altLang="el-GR" b="1" i="0" u="none" strike="noStrike" cap="none" normalizeH="0" baseline="0" dirty="0" smtClean="0">
                <a:ln>
                  <a:noFill/>
                </a:ln>
                <a:solidFill>
                  <a:srgbClr val="000000"/>
                </a:solidFill>
                <a:effectLst/>
                <a:latin typeface="Arial" panose="020B0604020202020204" pitchFamily="34" charset="0"/>
              </a:rPr>
              <a:t>Ο ρόμβος</a:t>
            </a: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b="0" i="0" u="none" strike="noStrike" cap="none" normalizeH="0" baseline="0" dirty="0" smtClean="0">
                <a:ln>
                  <a:noFill/>
                </a:ln>
                <a:solidFill>
                  <a:srgbClr val="000000"/>
                </a:solidFill>
                <a:effectLst/>
                <a:latin typeface="Arial" panose="020B0604020202020204" pitchFamily="34" charset="0"/>
              </a:rPr>
              <a:t>(έχει όλες τις πλευρές ίσες αλλά μόνο τις απέναντι γωνίες ίσες)</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b="0" i="0" u="none"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b="0" i="0" u="none" strike="noStrike" cap="none" normalizeH="0" baseline="0" dirty="0" smtClean="0">
                <a:ln>
                  <a:noFill/>
                </a:ln>
                <a:solidFill>
                  <a:srgbClr val="000000"/>
                </a:solidFill>
                <a:effectLst/>
                <a:latin typeface="Arial" panose="020B0604020202020204" pitchFamily="34" charset="0"/>
              </a:rPr>
              <a:t>	</a:t>
            </a:r>
            <a:r>
              <a:rPr kumimoji="0" lang="el-GR" altLang="el-GR" b="1" i="0" u="none" strike="noStrike" cap="none" normalizeH="0" baseline="0" dirty="0" smtClean="0">
                <a:ln>
                  <a:noFill/>
                </a:ln>
                <a:solidFill>
                  <a:srgbClr val="000000"/>
                </a:solidFill>
                <a:effectLst/>
                <a:latin typeface="Arial" panose="020B0604020202020204" pitchFamily="34" charset="0"/>
              </a:rPr>
              <a:t>Το ορθογώνιο παραλληλόγραμμο</a:t>
            </a: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b="0" i="0" u="none" strike="noStrike" cap="none" normalizeH="0" baseline="0" dirty="0" smtClean="0">
                <a:ln>
                  <a:noFill/>
                </a:ln>
                <a:solidFill>
                  <a:srgbClr val="000000"/>
                </a:solidFill>
                <a:effectLst/>
                <a:latin typeface="Arial" panose="020B0604020202020204" pitchFamily="34" charset="0"/>
              </a:rPr>
              <a:t>(έχει όλες τις γωνίες ορθές άρα ίσες αλλά μόνο τις απέναντι πλευρές ίσες)</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b="0" i="0" u="none"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b="0" i="0" u="none" strike="noStrike" cap="none" normalizeH="0" baseline="0" dirty="0" smtClean="0">
                <a:ln>
                  <a:noFill/>
                </a:ln>
                <a:solidFill>
                  <a:srgbClr val="000000"/>
                </a:solidFill>
                <a:effectLst/>
                <a:latin typeface="Arial" panose="020B0604020202020204" pitchFamily="34" charset="0"/>
              </a:rPr>
              <a:t>	</a:t>
            </a:r>
            <a:r>
              <a:rPr kumimoji="0" lang="el-GR" altLang="el-GR" b="1" i="0" u="none" strike="noStrike" cap="none" normalizeH="0" baseline="0" dirty="0" smtClean="0">
                <a:ln>
                  <a:noFill/>
                </a:ln>
                <a:solidFill>
                  <a:srgbClr val="000000"/>
                </a:solidFill>
                <a:effectLst/>
                <a:latin typeface="Arial" panose="020B0604020202020204" pitchFamily="34" charset="0"/>
              </a:rPr>
              <a:t>Το πλάγιο παραλληλόγραμμο</a:t>
            </a:r>
            <a:endParaRPr kumimoji="0" lang="el-GR" altLang="el-GR" b="0" i="0" u="none"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b="0" i="0" u="none" strike="noStrike" cap="none" normalizeH="0" baseline="0" dirty="0" smtClean="0">
                <a:ln>
                  <a:noFill/>
                </a:ln>
                <a:solidFill>
                  <a:srgbClr val="000000"/>
                </a:solidFill>
                <a:effectLst/>
                <a:latin typeface="Arial" panose="020B0604020202020204" pitchFamily="34" charset="0"/>
              </a:rPr>
              <a:t>(έχει μόνο τις απέναντι πλευρές ίσες και μόνο τις απέναντι γωνίες ίσες)</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b="0" i="0" u="none"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b="0" i="0" u="none" strike="noStrike" cap="none" normalizeH="0" baseline="0" dirty="0" smtClean="0">
                <a:ln>
                  <a:noFill/>
                </a:ln>
                <a:solidFill>
                  <a:srgbClr val="000000"/>
                </a:solidFill>
                <a:effectLst/>
                <a:latin typeface="Arial" panose="020B0604020202020204" pitchFamily="34" charset="0"/>
              </a:rPr>
              <a:t>Αν συγκρίνουμε τα σχήματα, παρατηρούμε ότι:</a:t>
            </a:r>
          </a:p>
          <a:p>
            <a:pPr marL="0" marR="0" lvl="0" indent="0" algn="l" defTabSz="914400" rtl="0" eaLnBrk="0" fontAlgn="base" latinLnBrk="0" hangingPunct="0">
              <a:lnSpc>
                <a:spcPct val="100000"/>
              </a:lnSpc>
              <a:spcBef>
                <a:spcPct val="0"/>
              </a:spcBef>
              <a:spcAft>
                <a:spcPct val="0"/>
              </a:spcAft>
              <a:buClrTx/>
              <a:buSzPts val="1000"/>
              <a:buFont typeface="Symbol" panose="05050102010706020507" pitchFamily="18" charset="2"/>
              <a:buChar char="·"/>
              <a:tabLst/>
            </a:pPr>
            <a:r>
              <a:rPr kumimoji="0" lang="el-GR" altLang="el-GR" b="0" i="0" u="none" strike="noStrike" cap="none" normalizeH="0" baseline="0" dirty="0" smtClean="0">
                <a:ln>
                  <a:noFill/>
                </a:ln>
                <a:solidFill>
                  <a:srgbClr val="000000"/>
                </a:solidFill>
                <a:effectLst/>
                <a:latin typeface="Arial" panose="020B0604020202020204" pitchFamily="34" charset="0"/>
              </a:rPr>
              <a:t>Όλα αυτά τα σχήματα έχουν τις απέναντι πλευρές τους ίσες.</a:t>
            </a:r>
          </a:p>
          <a:p>
            <a:pPr marL="0" marR="0" lvl="0" indent="0" algn="l" defTabSz="914400" rtl="0" eaLnBrk="0" fontAlgn="base" latinLnBrk="0" hangingPunct="0">
              <a:lnSpc>
                <a:spcPct val="100000"/>
              </a:lnSpc>
              <a:spcBef>
                <a:spcPct val="0"/>
              </a:spcBef>
              <a:spcAft>
                <a:spcPct val="0"/>
              </a:spcAft>
              <a:buClrTx/>
              <a:buSzPts val="1000"/>
              <a:buFont typeface="Symbol" panose="05050102010706020507" pitchFamily="18" charset="2"/>
              <a:buChar char="·"/>
              <a:tabLst/>
            </a:pPr>
            <a:r>
              <a:rPr kumimoji="0" lang="el-GR" altLang="el-GR" b="0" i="0" u="none" strike="noStrike" cap="none" normalizeH="0" baseline="0" dirty="0" smtClean="0">
                <a:ln>
                  <a:noFill/>
                </a:ln>
                <a:solidFill>
                  <a:srgbClr val="000000"/>
                </a:solidFill>
                <a:effectLst/>
                <a:latin typeface="Arial" panose="020B0604020202020204" pitchFamily="34" charset="0"/>
              </a:rPr>
              <a:t>Ο ρόμβος και το τετράγωνο έχουν όλες τις πλευρές τους ίσες.</a:t>
            </a:r>
          </a:p>
          <a:p>
            <a:pPr marL="0" marR="0" lvl="0" indent="0" algn="l" defTabSz="914400" rtl="0" eaLnBrk="0" fontAlgn="base" latinLnBrk="0" hangingPunct="0">
              <a:lnSpc>
                <a:spcPct val="100000"/>
              </a:lnSpc>
              <a:spcBef>
                <a:spcPct val="0"/>
              </a:spcBef>
              <a:spcAft>
                <a:spcPct val="0"/>
              </a:spcAft>
              <a:buClrTx/>
              <a:buSzPts val="1000"/>
              <a:buFont typeface="Symbol" panose="05050102010706020507" pitchFamily="18" charset="2"/>
              <a:buChar char="·"/>
              <a:tabLst/>
            </a:pPr>
            <a:r>
              <a:rPr kumimoji="0" lang="el-GR" altLang="el-GR" b="0" i="0" u="none" strike="noStrike" cap="none" normalizeH="0" baseline="0" dirty="0" smtClean="0">
                <a:ln>
                  <a:noFill/>
                </a:ln>
                <a:solidFill>
                  <a:srgbClr val="000000"/>
                </a:solidFill>
                <a:effectLst/>
                <a:latin typeface="Arial" panose="020B0604020202020204" pitchFamily="34" charset="0"/>
              </a:rPr>
              <a:t>Όλες οι γωνίες του τετραγώνου και του ορθογωνίου παραλληλογράμμου είναι ορθές.</a:t>
            </a:r>
          </a:p>
          <a:p>
            <a:pPr marL="0" marR="0" lvl="0" indent="0" algn="l" defTabSz="914400" rtl="0" eaLnBrk="0" fontAlgn="base" latinLnBrk="0" hangingPunct="0">
              <a:lnSpc>
                <a:spcPct val="100000"/>
              </a:lnSpc>
              <a:spcBef>
                <a:spcPct val="0"/>
              </a:spcBef>
              <a:spcAft>
                <a:spcPct val="0"/>
              </a:spcAft>
              <a:buClrTx/>
              <a:buSzPts val="1000"/>
              <a:buFont typeface="Symbol" panose="05050102010706020507" pitchFamily="18" charset="2"/>
              <a:buChar char="·"/>
              <a:tabLst/>
            </a:pPr>
            <a:r>
              <a:rPr kumimoji="0" lang="el-GR" altLang="el-GR" b="0" i="0" u="none" strike="noStrike" cap="none" normalizeH="0" baseline="0" dirty="0" smtClean="0">
                <a:ln>
                  <a:noFill/>
                </a:ln>
                <a:solidFill>
                  <a:srgbClr val="000000"/>
                </a:solidFill>
                <a:effectLst/>
                <a:latin typeface="Arial" panose="020B0604020202020204" pitchFamily="34" charset="0"/>
              </a:rPr>
              <a:t>Το πλάγιο παραλληλόγραμμο και ο ρόμβος έχουν τις απέναντι γωνίες τους ίσες.</a:t>
            </a:r>
            <a:endParaRPr kumimoji="0" lang="el-GR" altLang="el-GR" b="0" i="0" u="none" strike="noStrike" cap="none" normalizeH="0" baseline="0" dirty="0" smtClean="0">
              <a:ln>
                <a:noFill/>
              </a:ln>
              <a:solidFill>
                <a:schemeClr val="tx1"/>
              </a:solidFill>
              <a:effectLst/>
              <a:latin typeface="Arial" panose="020B0604020202020204" pitchFamily="34" charset="0"/>
            </a:endParaRPr>
          </a:p>
        </p:txBody>
      </p:sp>
      <p:grpSp>
        <p:nvGrpSpPr>
          <p:cNvPr id="4" name="Group 3"/>
          <p:cNvGrpSpPr>
            <a:grpSpLocks/>
          </p:cNvGrpSpPr>
          <p:nvPr/>
        </p:nvGrpSpPr>
        <p:grpSpPr bwMode="auto">
          <a:xfrm>
            <a:off x="7664418" y="1963947"/>
            <a:ext cx="1902275" cy="3237781"/>
            <a:chOff x="111083775" y="106884150"/>
            <a:chExt cx="1260000" cy="2448000"/>
          </a:xfrm>
        </p:grpSpPr>
        <p:sp>
          <p:nvSpPr>
            <p:cNvPr id="5" name="Text Box 4"/>
            <p:cNvSpPr txBox="1">
              <a:spLocks noChangeArrowheads="1"/>
            </p:cNvSpPr>
            <p:nvPr/>
          </p:nvSpPr>
          <p:spPr bwMode="auto">
            <a:xfrm>
              <a:off x="111083775" y="106884150"/>
              <a:ext cx="1260000" cy="2448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b="0" i="0" u="none" strike="noStrike" cap="none" normalizeH="0" baseline="0" smtClean="0">
                <a:ln>
                  <a:noFill/>
                </a:ln>
                <a:solidFill>
                  <a:schemeClr val="tx1"/>
                </a:solidFill>
                <a:effectLst/>
                <a:latin typeface="Arial" panose="020B0604020202020204" pitchFamily="34" charset="0"/>
              </a:endParaRPr>
            </a:p>
          </p:txBody>
        </p:sp>
        <p:sp>
          <p:nvSpPr>
            <p:cNvPr id="6" name="Rectangle 5"/>
            <p:cNvSpPr>
              <a:spLocks noChangeArrowheads="1"/>
            </p:cNvSpPr>
            <p:nvPr/>
          </p:nvSpPr>
          <p:spPr bwMode="auto">
            <a:xfrm>
              <a:off x="111407775" y="106920150"/>
              <a:ext cx="396000" cy="396000"/>
            </a:xfrm>
            <a:prstGeom prst="rect">
              <a:avLst/>
            </a:prstGeom>
            <a:solidFill>
              <a:srgbClr val="FFCC00"/>
            </a:solidFill>
            <a:ln w="9525" algn="in">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l-GR"/>
            </a:p>
          </p:txBody>
        </p:sp>
        <p:sp>
          <p:nvSpPr>
            <p:cNvPr id="7" name="AutoShape 6"/>
            <p:cNvSpPr>
              <a:spLocks noChangeArrowheads="1"/>
            </p:cNvSpPr>
            <p:nvPr/>
          </p:nvSpPr>
          <p:spPr bwMode="auto">
            <a:xfrm>
              <a:off x="111227775" y="108612150"/>
              <a:ext cx="972000" cy="324000"/>
            </a:xfrm>
            <a:prstGeom prst="parallelogram">
              <a:avLst>
                <a:gd name="adj" fmla="val 75000"/>
              </a:avLst>
            </a:prstGeom>
            <a:solidFill>
              <a:srgbClr val="FFCC00"/>
            </a:solidFill>
            <a:ln w="9525" algn="in">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l-GR"/>
            </a:p>
          </p:txBody>
        </p:sp>
        <p:sp>
          <p:nvSpPr>
            <p:cNvPr id="8" name="AutoShape 7"/>
            <p:cNvSpPr>
              <a:spLocks noChangeArrowheads="1"/>
            </p:cNvSpPr>
            <p:nvPr/>
          </p:nvSpPr>
          <p:spPr bwMode="auto">
            <a:xfrm>
              <a:off x="111299775" y="107424150"/>
              <a:ext cx="684000" cy="468000"/>
            </a:xfrm>
            <a:prstGeom prst="diamond">
              <a:avLst/>
            </a:prstGeom>
            <a:solidFill>
              <a:srgbClr val="FFCC00"/>
            </a:solidFill>
            <a:ln w="9525" algn="in">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l-GR"/>
            </a:p>
          </p:txBody>
        </p:sp>
        <p:sp>
          <p:nvSpPr>
            <p:cNvPr id="9" name="Rectangle 8"/>
            <p:cNvSpPr>
              <a:spLocks noChangeArrowheads="1"/>
            </p:cNvSpPr>
            <p:nvPr/>
          </p:nvSpPr>
          <p:spPr bwMode="auto">
            <a:xfrm>
              <a:off x="111335775" y="108036150"/>
              <a:ext cx="756000" cy="396000"/>
            </a:xfrm>
            <a:prstGeom prst="rect">
              <a:avLst/>
            </a:prstGeom>
            <a:solidFill>
              <a:srgbClr val="FFCC00"/>
            </a:solidFill>
            <a:ln w="9525" algn="in">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l-GR"/>
            </a:p>
          </p:txBody>
        </p:sp>
      </p:grpSp>
    </p:spTree>
    <p:extLst>
      <p:ext uri="{BB962C8B-B14F-4D97-AF65-F5344CB8AC3E}">
        <p14:creationId xmlns:p14="http://schemas.microsoft.com/office/powerpoint/2010/main" val="19025750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69011" y="118493"/>
            <a:ext cx="11852695" cy="6463462"/>
            <a:chOff x="107303775" y="110412150"/>
            <a:chExt cx="5868000" cy="2988000"/>
          </a:xfrm>
        </p:grpSpPr>
        <p:sp>
          <p:nvSpPr>
            <p:cNvPr id="3" name="Text Box 3"/>
            <p:cNvSpPr txBox="1">
              <a:spLocks noChangeArrowheads="1"/>
            </p:cNvSpPr>
            <p:nvPr/>
          </p:nvSpPr>
          <p:spPr bwMode="auto">
            <a:xfrm>
              <a:off x="107303775" y="110412150"/>
              <a:ext cx="5760000" cy="2988000"/>
            </a:xfrm>
            <a:prstGeom prst="rect">
              <a:avLst/>
            </a:prstGeom>
            <a:noFill/>
            <a:ln w="6350" algn="in">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2000" b="1" i="0" u="none" strike="noStrike" cap="none" normalizeH="0" baseline="0" dirty="0" smtClean="0">
                  <a:ln>
                    <a:noFill/>
                  </a:ln>
                  <a:solidFill>
                    <a:srgbClr val="000000"/>
                  </a:solidFill>
                  <a:effectLst/>
                  <a:latin typeface="Arial" panose="020B0604020202020204" pitchFamily="34" charset="0"/>
                </a:rPr>
                <a:t>Κεφάλαιο  33 </a:t>
              </a:r>
              <a:r>
                <a:rPr kumimoji="0" lang="en-US" altLang="el-GR" sz="2000" b="1" i="0" u="none" strike="noStrike" cap="none" normalizeH="0" baseline="0" dirty="0" smtClean="0">
                  <a:ln>
                    <a:noFill/>
                  </a:ln>
                  <a:solidFill>
                    <a:srgbClr val="000000"/>
                  </a:solidFill>
                  <a:effectLst/>
                  <a:latin typeface="Arial" panose="020B0604020202020204" pitchFamily="34" charset="0"/>
                </a:rPr>
                <a:t>«</a:t>
              </a:r>
              <a:r>
                <a:rPr kumimoji="0" lang="el-GR" altLang="el-GR" sz="2000" b="1" i="0" u="none" strike="noStrike" cap="none" normalizeH="0" baseline="0" dirty="0" smtClean="0">
                  <a:ln>
                    <a:noFill/>
                  </a:ln>
                  <a:solidFill>
                    <a:srgbClr val="000000"/>
                  </a:solidFill>
                  <a:effectLst/>
                  <a:latin typeface="Arial" panose="020B0604020202020204" pitchFamily="34" charset="0"/>
                </a:rPr>
                <a:t>Υπολογίζω περιμέτρους και εμβαδά </a:t>
              </a:r>
              <a:r>
                <a:rPr kumimoji="0" lang="en-US" altLang="el-GR" sz="2000" b="1" i="0" u="none" strike="noStrike" cap="none" normalizeH="0" baseline="0" dirty="0" smtClean="0">
                  <a:ln>
                    <a:noFill/>
                  </a:ln>
                  <a:solidFill>
                    <a:srgbClr val="000000"/>
                  </a:solidFill>
                  <a:effectLst/>
                  <a:latin typeface="Arial" panose="020B0604020202020204" pitchFamily="34" charset="0"/>
                </a:rPr>
                <a:t>»</a:t>
              </a:r>
              <a:endParaRPr kumimoji="0" lang="el-GR" altLang="el-GR" sz="2000" b="1" i="0" u="none"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2000" b="0" i="0" u="none" strike="noStrike" cap="none" normalizeH="0" baseline="0" dirty="0" smtClean="0">
                  <a:ln>
                    <a:noFill/>
                  </a:ln>
                  <a:solidFill>
                    <a:srgbClr val="000000"/>
                  </a:solidFill>
                  <a:effectLst/>
                  <a:latin typeface="Arial" panose="020B0604020202020204" pitchFamily="34" charset="0"/>
                </a:rPr>
                <a:t>Έμαθα ότι:</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2000" b="0" i="0" u="none"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Pts val="1000"/>
                <a:buFont typeface="Symbol" panose="05050102010706020507" pitchFamily="18" charset="2"/>
                <a:buChar char="·"/>
                <a:tabLst/>
              </a:pPr>
              <a:r>
                <a:rPr kumimoji="0" lang="el-GR" altLang="el-GR" sz="2000" b="0" i="0" u="none" strike="noStrike" cap="none" normalizeH="0" baseline="0" dirty="0" smtClean="0">
                  <a:ln>
                    <a:noFill/>
                  </a:ln>
                  <a:solidFill>
                    <a:srgbClr val="000000"/>
                  </a:solidFill>
                  <a:effectLst/>
                  <a:latin typeface="Arial" panose="020B0604020202020204" pitchFamily="34" charset="0"/>
                </a:rPr>
                <a:t>Όταν </a:t>
              </a:r>
              <a:r>
                <a:rPr kumimoji="0" lang="el-GR" altLang="el-GR" sz="2000" b="1" i="0" u="none" strike="noStrike" cap="none" normalizeH="0" baseline="0" dirty="0" smtClean="0">
                  <a:ln>
                    <a:noFill/>
                  </a:ln>
                  <a:solidFill>
                    <a:srgbClr val="000000"/>
                  </a:solidFill>
                  <a:effectLst/>
                  <a:latin typeface="Arial" panose="020B0604020202020204" pitchFamily="34" charset="0"/>
                </a:rPr>
                <a:t>μετράω το μήκος του περιγράμματος </a:t>
              </a:r>
              <a:r>
                <a:rPr kumimoji="0" lang="el-GR" altLang="el-GR" sz="2000" b="0" i="0" u="none" strike="noStrike" cap="none" normalizeH="0" baseline="0" dirty="0" smtClean="0">
                  <a:ln>
                    <a:noFill/>
                  </a:ln>
                  <a:solidFill>
                    <a:srgbClr val="000000"/>
                  </a:solidFill>
                  <a:effectLst/>
                  <a:latin typeface="Arial" panose="020B0604020202020204" pitchFamily="34" charset="0"/>
                </a:rPr>
                <a:t>ενός σχήματος (προσθέτοντας τα μήκη όλων των πλευρών),  βρίσκω την </a:t>
              </a:r>
              <a:r>
                <a:rPr kumimoji="0" lang="el-GR" altLang="el-GR" sz="2000" b="1" i="0" u="none" strike="noStrike" cap="none" normalizeH="0" baseline="0" dirty="0" smtClean="0">
                  <a:ln>
                    <a:noFill/>
                  </a:ln>
                  <a:solidFill>
                    <a:srgbClr val="000000"/>
                  </a:solidFill>
                  <a:effectLst/>
                  <a:latin typeface="Arial" panose="020B0604020202020204" pitchFamily="34" charset="0"/>
                </a:rPr>
                <a:t>περίμετρο</a:t>
              </a:r>
              <a:r>
                <a:rPr kumimoji="0" lang="el-GR" altLang="el-GR" sz="2000" b="0" i="0" u="none" strike="noStrike" cap="none" normalizeH="0" baseline="0" dirty="0" smtClean="0">
                  <a:ln>
                    <a:noFill/>
                  </a:ln>
                  <a:solidFill>
                    <a:srgbClr val="000000"/>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Pts val="1000"/>
                <a:tabLst/>
              </a:pPr>
              <a:endParaRPr kumimoji="0" lang="el-GR" altLang="el-GR" sz="2000" b="0" i="0" u="sng"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Pts val="1000"/>
                <a:buFont typeface="Symbol" panose="05050102010706020507" pitchFamily="18" charset="2"/>
                <a:buChar char="·"/>
                <a:tabLst/>
              </a:pPr>
              <a:r>
                <a:rPr kumimoji="0" lang="el-GR" altLang="el-GR" sz="2000" b="0" i="0" u="none" strike="noStrike" cap="none" normalizeH="0" baseline="0" dirty="0" smtClean="0">
                  <a:ln>
                    <a:noFill/>
                  </a:ln>
                  <a:solidFill>
                    <a:srgbClr val="000000"/>
                  </a:solidFill>
                  <a:effectLst/>
                  <a:latin typeface="Arial" panose="020B0604020202020204" pitchFamily="34" charset="0"/>
                </a:rPr>
                <a:t>Όταν </a:t>
              </a:r>
              <a:r>
                <a:rPr kumimoji="0" lang="el-GR" altLang="el-GR" sz="2000" b="1" i="0" u="none" strike="noStrike" cap="none" normalizeH="0" baseline="0" dirty="0" smtClean="0">
                  <a:ln>
                    <a:noFill/>
                  </a:ln>
                  <a:solidFill>
                    <a:srgbClr val="000000"/>
                  </a:solidFill>
                  <a:effectLst/>
                  <a:latin typeface="Arial" panose="020B0604020202020204" pitchFamily="34" charset="0"/>
                </a:rPr>
                <a:t>μετράω την επιφάνεια </a:t>
              </a:r>
              <a:r>
                <a:rPr kumimoji="0" lang="el-GR" altLang="el-GR" sz="2000" b="0" i="0" u="none" strike="noStrike" cap="none" normalizeH="0" baseline="0" dirty="0" smtClean="0">
                  <a:ln>
                    <a:noFill/>
                  </a:ln>
                  <a:solidFill>
                    <a:srgbClr val="000000"/>
                  </a:solidFill>
                  <a:effectLst/>
                  <a:latin typeface="Arial" panose="020B0604020202020204" pitchFamily="34" charset="0"/>
                </a:rPr>
                <a:t>ενός σχήματος βρίσκω το </a:t>
              </a:r>
              <a:r>
                <a:rPr kumimoji="0" lang="el-GR" altLang="el-GR" sz="2000" b="1" i="0" u="none" strike="noStrike" cap="none" normalizeH="0" baseline="0" dirty="0" smtClean="0">
                  <a:ln>
                    <a:noFill/>
                  </a:ln>
                  <a:solidFill>
                    <a:srgbClr val="000000"/>
                  </a:solidFill>
                  <a:effectLst/>
                  <a:latin typeface="Arial" panose="020B0604020202020204" pitchFamily="34" charset="0"/>
                </a:rPr>
                <a:t>εμβαδόν </a:t>
              </a:r>
              <a:r>
                <a:rPr kumimoji="0" lang="el-GR" altLang="el-GR" sz="2000" b="0" i="0" u="none" strike="noStrike" cap="none" normalizeH="0" baseline="0" dirty="0" smtClean="0">
                  <a:ln>
                    <a:noFill/>
                  </a:ln>
                  <a:solidFill>
                    <a:srgbClr val="000000"/>
                  </a:solidFill>
                  <a:effectLst/>
                  <a:latin typeface="Arial" panose="020B0604020202020204" pitchFamily="34" charset="0"/>
                </a:rPr>
                <a:t>του.  </a:t>
              </a:r>
            </a:p>
            <a:p>
              <a:pPr marL="0" marR="0" lvl="0" indent="0" algn="l" defTabSz="914400" rtl="0" eaLnBrk="0" fontAlgn="base" latinLnBrk="0" hangingPunct="0">
                <a:lnSpc>
                  <a:spcPct val="100000"/>
                </a:lnSpc>
                <a:spcBef>
                  <a:spcPct val="0"/>
                </a:spcBef>
                <a:spcAft>
                  <a:spcPct val="0"/>
                </a:spcAft>
                <a:buClrTx/>
                <a:buSzPts val="1000"/>
                <a:tabLst/>
              </a:pPr>
              <a:endParaRPr lang="el-GR" altLang="el-GR" sz="2000" dirty="0">
                <a:solidFill>
                  <a:srgbClr val="000000"/>
                </a:solidFill>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Pts val="1000"/>
                <a:tabLst/>
              </a:pPr>
              <a:endParaRPr kumimoji="0" lang="el-GR" altLang="el-GR" sz="2000" b="0" i="0" u="sng"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2000" b="1" i="0" u="none" strike="noStrike" cap="none" normalizeH="0" baseline="0" dirty="0" smtClean="0">
                  <a:ln>
                    <a:noFill/>
                  </a:ln>
                  <a:solidFill>
                    <a:srgbClr val="000000"/>
                  </a:solidFill>
                  <a:effectLst/>
                  <a:latin typeface="Arial" panose="020B0604020202020204" pitchFamily="34" charset="0"/>
                </a:rPr>
                <a:t>Για να υπολογίσω  το εμβαδό ενός ορθογωνίου παραλληλογράμμου πολλαπλασιάζω τα μήκη δύο διαδοχικών πλευρών του.</a:t>
              </a:r>
              <a:endParaRPr kumimoji="0" lang="el-GR" altLang="el-GR" sz="2000" b="0" i="0" u="sng"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2000" b="0" i="0" u="none" strike="noStrike" cap="none" normalizeH="0" baseline="0" dirty="0" smtClean="0">
                  <a:ln>
                    <a:noFill/>
                  </a:ln>
                  <a:solidFill>
                    <a:srgbClr val="000000"/>
                  </a:solidFill>
                  <a:effectLst/>
                  <a:latin typeface="Arial" panose="020B0604020202020204" pitchFamily="34" charset="0"/>
                </a:rPr>
                <a:t>Παράδειγμα το ορθογώνιο παραλληλόγραμμο με μήκη διαδοχικών πλευρών 2 εκ. και 3 εκ.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l-GR" altLang="el-GR" sz="2000" b="1" i="0" u="none" strike="noStrike" cap="none" normalizeH="0" baseline="0" dirty="0" smtClean="0">
                  <a:ln>
                    <a:noFill/>
                  </a:ln>
                  <a:solidFill>
                    <a:srgbClr val="000000"/>
                  </a:solidFill>
                  <a:effectLst/>
                  <a:latin typeface="Arial" panose="020B0604020202020204" pitchFamily="34" charset="0"/>
                </a:rPr>
                <a:t>έχει εμβαδόν  2Χ3=6 τ.εκ.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l-GR" altLang="el-GR" sz="2000" b="1" i="0" u="none" strike="noStrike" cap="none" normalizeH="0" baseline="0" dirty="0" smtClean="0">
                  <a:ln>
                    <a:noFill/>
                  </a:ln>
                  <a:solidFill>
                    <a:srgbClr val="000000"/>
                  </a:solidFill>
                  <a:effectLst/>
                  <a:latin typeface="Arial" panose="020B0604020202020204" pitchFamily="34" charset="0"/>
                </a:rPr>
                <a:t>έχει περίμετρο 2+2+3+3=10 εκ.</a:t>
              </a:r>
            </a:p>
            <a:p>
              <a:pPr marL="0" marR="0" lvl="0" indent="0" algn="ctr" defTabSz="914400" rtl="0" eaLnBrk="0" fontAlgn="base" latinLnBrk="0" hangingPunct="0">
                <a:lnSpc>
                  <a:spcPct val="100000"/>
                </a:lnSpc>
                <a:spcBef>
                  <a:spcPct val="0"/>
                </a:spcBef>
                <a:spcAft>
                  <a:spcPct val="0"/>
                </a:spcAft>
                <a:buClrTx/>
                <a:buSzTx/>
                <a:buFontTx/>
                <a:buNone/>
                <a:tabLst/>
              </a:pPr>
              <a:endParaRPr lang="el-GR" altLang="el-GR" sz="2000" b="1" dirty="0">
                <a:solidFill>
                  <a:srgbClr val="000000"/>
                </a:solidFill>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l-GR" altLang="el-GR" sz="2000" b="1" i="0" u="none"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2000" b="1" i="0" u="none" strike="noStrike" cap="none" normalizeH="0" baseline="0" dirty="0" smtClean="0">
                  <a:ln>
                    <a:noFill/>
                  </a:ln>
                  <a:solidFill>
                    <a:srgbClr val="000000"/>
                  </a:solidFill>
                  <a:effectLst/>
                  <a:latin typeface="Arial" panose="020B0604020202020204" pitchFamily="34" charset="0"/>
                </a:rPr>
                <a:t>Προσοχή</a:t>
              </a:r>
              <a:r>
                <a:rPr kumimoji="0" lang="el-GR" altLang="el-GR" sz="2000" b="0" i="0" u="none" strike="noStrike" cap="none" normalizeH="0" baseline="0" dirty="0" smtClean="0">
                  <a:ln>
                    <a:noFill/>
                  </a:ln>
                  <a:solidFill>
                    <a:srgbClr val="000000"/>
                  </a:solidFill>
                  <a:effectLst/>
                  <a:latin typeface="Arial" panose="020B0604020202020204" pitchFamily="34" charset="0"/>
                </a:rPr>
                <a:t>: η </a:t>
              </a:r>
              <a:r>
                <a:rPr kumimoji="0" lang="el-GR" altLang="el-GR" sz="2000" b="0" i="0" u="sng" strike="noStrike" cap="none" normalizeH="0" baseline="0" dirty="0" smtClean="0">
                  <a:ln>
                    <a:noFill/>
                  </a:ln>
                  <a:solidFill>
                    <a:srgbClr val="000000"/>
                  </a:solidFill>
                  <a:effectLst/>
                  <a:latin typeface="Arial" panose="020B0604020202020204" pitchFamily="34" charset="0"/>
                </a:rPr>
                <a:t>περίμετρος υπολογίζεται με μονάδες μήκους</a:t>
              </a:r>
              <a:r>
                <a:rPr kumimoji="0" lang="el-GR" altLang="el-GR" sz="2000" b="0" i="0" u="none" strike="noStrike" cap="none" normalizeH="0" baseline="0" dirty="0" smtClean="0">
                  <a:ln>
                    <a:noFill/>
                  </a:ln>
                  <a:solidFill>
                    <a:srgbClr val="000000"/>
                  </a:solidFill>
                  <a:effectLst/>
                  <a:latin typeface="Arial" panose="020B0604020202020204" pitchFamily="34" charset="0"/>
                </a:rPr>
                <a:t>, (μέτρα, δεκατόμετρα, εκατοστά, χιλιοστά), </a:t>
              </a:r>
              <a:r>
                <a:rPr kumimoji="0" lang="el-GR" altLang="el-GR" sz="2000" b="0" i="0" u="sng" strike="noStrike" cap="none" normalizeH="0" baseline="0" dirty="0" smtClean="0">
                  <a:ln>
                    <a:noFill/>
                  </a:ln>
                  <a:solidFill>
                    <a:srgbClr val="000000"/>
                  </a:solidFill>
                  <a:effectLst/>
                  <a:latin typeface="Arial" panose="020B0604020202020204" pitchFamily="34" charset="0"/>
                </a:rPr>
                <a:t>ενώ το εμβαδό υπολογίζεται με μονάδες επιφάνειας </a:t>
              </a:r>
              <a:r>
                <a:rPr kumimoji="0" lang="el-GR" altLang="el-GR" sz="2000" b="0" i="0" u="none" strike="noStrike" cap="none" normalizeH="0" baseline="0" dirty="0" smtClean="0">
                  <a:ln>
                    <a:noFill/>
                  </a:ln>
                  <a:solidFill>
                    <a:srgbClr val="000000"/>
                  </a:solidFill>
                  <a:effectLst/>
                  <a:latin typeface="Arial" panose="020B0604020202020204" pitchFamily="34" charset="0"/>
                </a:rPr>
                <a:t>(τετραγωνικά μέτρα, τετραγωνικά δεκατόμετρα, τετραγωνικά εκατοστά).</a:t>
              </a:r>
              <a:endParaRPr kumimoji="0" lang="el-GR" altLang="el-GR" sz="2000" b="0" i="0" u="none" strike="noStrike" cap="none" normalizeH="0" baseline="0" dirty="0" smtClean="0">
                <a:ln>
                  <a:noFill/>
                </a:ln>
                <a:solidFill>
                  <a:schemeClr val="tx1"/>
                </a:solidFill>
                <a:effectLst/>
                <a:latin typeface="Arial" panose="020B0604020202020204" pitchFamily="34" charset="0"/>
              </a:endParaRPr>
            </a:p>
          </p:txBody>
        </p:sp>
        <p:grpSp>
          <p:nvGrpSpPr>
            <p:cNvPr id="4" name="Group 4"/>
            <p:cNvGrpSpPr>
              <a:grpSpLocks/>
            </p:cNvGrpSpPr>
            <p:nvPr/>
          </p:nvGrpSpPr>
          <p:grpSpPr bwMode="auto">
            <a:xfrm>
              <a:off x="111560001" y="112176150"/>
              <a:ext cx="1611774" cy="1080000"/>
              <a:chOff x="111344001" y="112248150"/>
              <a:chExt cx="1611774" cy="1080000"/>
            </a:xfrm>
          </p:grpSpPr>
          <p:sp>
            <p:nvSpPr>
              <p:cNvPr id="5" name="Text Box 5"/>
              <p:cNvSpPr txBox="1">
                <a:spLocks noChangeArrowheads="1"/>
              </p:cNvSpPr>
              <p:nvPr/>
            </p:nvSpPr>
            <p:spPr bwMode="auto">
              <a:xfrm>
                <a:off x="111443775" y="112248150"/>
                <a:ext cx="1512000" cy="1080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b="0" i="0" u="none" strike="noStrike" cap="none" normalizeH="0" baseline="0" smtClean="0">
                  <a:ln>
                    <a:noFill/>
                  </a:ln>
                  <a:solidFill>
                    <a:schemeClr val="tx1"/>
                  </a:solidFill>
                  <a:effectLst/>
                  <a:latin typeface="Arial" panose="020B0604020202020204" pitchFamily="34" charset="0"/>
                </a:endParaRPr>
              </a:p>
            </p:txBody>
          </p:sp>
          <p:sp>
            <p:nvSpPr>
              <p:cNvPr id="6" name="Rectangle 6"/>
              <p:cNvSpPr>
                <a:spLocks noChangeArrowheads="1"/>
              </p:cNvSpPr>
              <p:nvPr/>
            </p:nvSpPr>
            <p:spPr bwMode="auto">
              <a:xfrm>
                <a:off x="111380002" y="112346597"/>
                <a:ext cx="342000" cy="235106"/>
              </a:xfrm>
              <a:prstGeom prst="rect">
                <a:avLst/>
              </a:prstGeom>
              <a:solidFill>
                <a:srgbClr val="FFCC00"/>
              </a:solidFill>
              <a:ln w="9525" algn="in">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l-GR"/>
              </a:p>
            </p:txBody>
          </p:sp>
          <p:sp>
            <p:nvSpPr>
              <p:cNvPr id="7" name="Text Box 7"/>
              <p:cNvSpPr txBox="1">
                <a:spLocks noChangeArrowheads="1"/>
              </p:cNvSpPr>
              <p:nvPr/>
            </p:nvSpPr>
            <p:spPr bwMode="auto">
              <a:xfrm>
                <a:off x="111614002" y="112437703"/>
                <a:ext cx="324000" cy="216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el-GR" altLang="el-GR" sz="1000" b="0" i="0" u="none" strike="noStrike" cap="none" normalizeH="0" baseline="0" dirty="0" smtClean="0">
                    <a:ln>
                      <a:noFill/>
                    </a:ln>
                    <a:solidFill>
                      <a:srgbClr val="000000"/>
                    </a:solidFill>
                    <a:effectLst/>
                    <a:latin typeface="Times New Roman" panose="02020603050405020304" pitchFamily="18" charset="0"/>
                  </a:rPr>
                  <a:t>2 εκ.</a:t>
                </a:r>
                <a:endParaRPr kumimoji="0" lang="el-GR" altLang="el-GR" sz="1800" b="0" i="0" u="none" strike="noStrike" cap="none" normalizeH="0" baseline="0" dirty="0" smtClean="0">
                  <a:ln>
                    <a:noFill/>
                  </a:ln>
                  <a:solidFill>
                    <a:schemeClr val="tx1"/>
                  </a:solidFill>
                  <a:effectLst/>
                  <a:latin typeface="Arial" panose="020B0604020202020204" pitchFamily="34" charset="0"/>
                </a:endParaRPr>
              </a:p>
            </p:txBody>
          </p:sp>
          <p:sp>
            <p:nvSpPr>
              <p:cNvPr id="8" name="Text Box 8"/>
              <p:cNvSpPr txBox="1">
                <a:spLocks noChangeArrowheads="1"/>
              </p:cNvSpPr>
              <p:nvPr/>
            </p:nvSpPr>
            <p:spPr bwMode="auto">
              <a:xfrm>
                <a:off x="111344001" y="112594926"/>
                <a:ext cx="324000" cy="216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el-GR" altLang="el-GR" sz="1000" b="0" i="0" u="none" strike="noStrike" cap="none" normalizeH="0" baseline="0" dirty="0" smtClean="0">
                    <a:ln>
                      <a:noFill/>
                    </a:ln>
                    <a:solidFill>
                      <a:srgbClr val="000000"/>
                    </a:solidFill>
                    <a:effectLst/>
                    <a:latin typeface="Times New Roman" panose="02020603050405020304" pitchFamily="18" charset="0"/>
                  </a:rPr>
                  <a:t>3 εκ.</a:t>
                </a:r>
                <a:endParaRPr kumimoji="0" lang="el-GR" altLang="el-GR" sz="1800" b="0" i="0" u="none" strike="noStrike" cap="none" normalizeH="0" baseline="0" dirty="0" smtClean="0">
                  <a:ln>
                    <a:noFill/>
                  </a:ln>
                  <a:solidFill>
                    <a:schemeClr val="tx1"/>
                  </a:solidFill>
                  <a:effectLst/>
                  <a:latin typeface="Arial" panose="020B0604020202020204" pitchFamily="34" charset="0"/>
                </a:endParaRPr>
              </a:p>
            </p:txBody>
          </p:sp>
        </p:grpSp>
      </p:grpSp>
    </p:spTree>
    <p:extLst>
      <p:ext uri="{BB962C8B-B14F-4D97-AF65-F5344CB8AC3E}">
        <p14:creationId xmlns:p14="http://schemas.microsoft.com/office/powerpoint/2010/main" val="28291966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
          <p:cNvSpPr txBox="1">
            <a:spLocks noChangeArrowheads="1"/>
          </p:cNvSpPr>
          <p:nvPr/>
        </p:nvSpPr>
        <p:spPr bwMode="auto">
          <a:xfrm>
            <a:off x="4763" y="4763"/>
            <a:ext cx="11735788" cy="6792852"/>
          </a:xfrm>
          <a:prstGeom prst="rect">
            <a:avLst/>
          </a:prstGeom>
          <a:noFill/>
          <a:ln w="3175" algn="in">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2000" b="1" i="0" u="none" strike="noStrike" cap="none" normalizeH="0" baseline="0" dirty="0" smtClean="0">
                <a:ln>
                  <a:noFill/>
                </a:ln>
                <a:solidFill>
                  <a:srgbClr val="000000"/>
                </a:solidFill>
                <a:effectLst/>
                <a:latin typeface="Arial" panose="020B0604020202020204" pitchFamily="34" charset="0"/>
              </a:rPr>
              <a:t>Κεφάλαιο  34 </a:t>
            </a:r>
            <a:r>
              <a:rPr kumimoji="0" lang="en-US" altLang="el-GR" sz="2000" b="1" i="0" u="none" strike="noStrike" cap="none" normalizeH="0" baseline="0" dirty="0" smtClean="0">
                <a:ln>
                  <a:noFill/>
                </a:ln>
                <a:solidFill>
                  <a:srgbClr val="000000"/>
                </a:solidFill>
                <a:effectLst/>
                <a:latin typeface="Arial" panose="020B0604020202020204" pitchFamily="34" charset="0"/>
              </a:rPr>
              <a:t>«</a:t>
            </a:r>
            <a:r>
              <a:rPr kumimoji="0" lang="el-GR" altLang="el-GR" sz="2000" b="1" i="0" u="none" strike="noStrike" cap="none" normalizeH="0" baseline="0" dirty="0" smtClean="0">
                <a:ln>
                  <a:noFill/>
                </a:ln>
                <a:solidFill>
                  <a:srgbClr val="000000"/>
                </a:solidFill>
                <a:effectLst/>
                <a:latin typeface="Arial" panose="020B0604020202020204" pitchFamily="34" charset="0"/>
              </a:rPr>
              <a:t>Επεξεργάζομαι συμμετρικά σχήματα</a:t>
            </a:r>
            <a:r>
              <a:rPr kumimoji="0" lang="en-US" altLang="el-GR" sz="2000" b="1" i="0" u="none" strike="noStrike" cap="none" normalizeH="0" baseline="0" dirty="0" smtClean="0">
                <a:ln>
                  <a:noFill/>
                </a:ln>
                <a:solidFill>
                  <a:srgbClr val="000000"/>
                </a:solidFill>
                <a:effectLst/>
                <a:latin typeface="Arial" panose="020B0604020202020204" pitchFamily="34" charset="0"/>
              </a:rPr>
              <a:t>»</a:t>
            </a:r>
            <a:endParaRPr kumimoji="0" lang="el-GR" altLang="el-GR" sz="2000" b="1" i="0" u="none"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2000" b="0" i="0" u="none" strike="noStrike" cap="none" normalizeH="0" baseline="0" dirty="0" smtClean="0">
                <a:ln>
                  <a:noFill/>
                </a:ln>
                <a:solidFill>
                  <a:srgbClr val="000000"/>
                </a:solidFill>
                <a:effectLst/>
                <a:latin typeface="Arial" panose="020B0604020202020204" pitchFamily="34" charset="0"/>
              </a:rPr>
              <a:t>Έμαθα ότι:</a:t>
            </a:r>
          </a:p>
          <a:p>
            <a:pPr marL="0" marR="0" lvl="0" indent="0" algn="l" defTabSz="914400" rtl="0" eaLnBrk="0" fontAlgn="base" latinLnBrk="0" hangingPunct="0">
              <a:lnSpc>
                <a:spcPct val="100000"/>
              </a:lnSpc>
              <a:spcBef>
                <a:spcPct val="0"/>
              </a:spcBef>
              <a:spcAft>
                <a:spcPct val="0"/>
              </a:spcAft>
              <a:buClrTx/>
              <a:buSzTx/>
              <a:buFontTx/>
              <a:buNone/>
              <a:tabLst/>
            </a:pPr>
            <a:endParaRPr lang="el-GR" altLang="el-GR" sz="2000" dirty="0">
              <a:solidFill>
                <a:srgbClr val="000000"/>
              </a:solidFill>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2000" b="0" i="0" u="none"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Pts val="1000"/>
              <a:buFont typeface="Symbol" panose="05050102010706020507" pitchFamily="18" charset="2"/>
              <a:buChar char="·"/>
              <a:tabLst/>
            </a:pPr>
            <a:r>
              <a:rPr kumimoji="0" lang="el-GR" altLang="el-GR" sz="2000" b="0" i="0" u="none" strike="noStrike" cap="none" normalizeH="0" baseline="0" dirty="0" smtClean="0">
                <a:ln>
                  <a:noFill/>
                </a:ln>
                <a:solidFill>
                  <a:srgbClr val="000000"/>
                </a:solidFill>
                <a:effectLst/>
                <a:latin typeface="Arial" panose="020B0604020202020204" pitchFamily="34" charset="0"/>
              </a:rPr>
              <a:t>Όταν ένα σχήμα μπορεί να χωριστεί με μια ευθεία γραμμή σε δύο τμήματα, έτσι ώστε αν διπλώσουμε το σχήμα κατά μήκος της γραμμής αυτής, το ένα τμήμα του να συμπίπτει με το άλλο ακριβώς, τότε το σχήμα αυτό είναι συμμετρικό ως προς άξονα συμμετρίας. Η ευθεία γραμμή ονομάζεται άξονας συμμετρίας. Ένα σχήμα μπορεί να έχει περισσότερους από έναν άξονες συμμετρίας.</a:t>
            </a:r>
          </a:p>
          <a:p>
            <a:pPr marL="0" marR="0" lvl="0" indent="0" algn="l" defTabSz="914400" rtl="0" eaLnBrk="0" fontAlgn="base" latinLnBrk="0" hangingPunct="0">
              <a:lnSpc>
                <a:spcPct val="100000"/>
              </a:lnSpc>
              <a:spcBef>
                <a:spcPct val="0"/>
              </a:spcBef>
              <a:spcAft>
                <a:spcPct val="0"/>
              </a:spcAft>
              <a:buClrTx/>
              <a:buSzPts val="1000"/>
              <a:buFont typeface="Symbol" panose="05050102010706020507" pitchFamily="18" charset="2"/>
              <a:buChar char="·"/>
              <a:tabLst/>
            </a:pPr>
            <a:endParaRPr kumimoji="0" lang="el-GR" altLang="el-GR" sz="2000" b="0" i="0" u="sng" strike="noStrike" cap="none" normalizeH="0" baseline="0" dirty="0" smtClean="0">
              <a:ln>
                <a:noFill/>
              </a:ln>
              <a:solidFill>
                <a:srgbClr val="000000"/>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Pts val="1000"/>
              <a:buFont typeface="Symbol" panose="05050102010706020507" pitchFamily="18" charset="2"/>
              <a:buChar char="·"/>
              <a:tabLst/>
            </a:pPr>
            <a:r>
              <a:rPr kumimoji="0" lang="el-GR" altLang="el-GR" sz="2000" b="0" i="0" u="none" strike="noStrike" cap="none" normalizeH="0" baseline="0" dirty="0" smtClean="0">
                <a:ln>
                  <a:noFill/>
                </a:ln>
                <a:solidFill>
                  <a:srgbClr val="000000"/>
                </a:solidFill>
                <a:effectLst/>
                <a:latin typeface="Arial" panose="020B0604020202020204" pitchFamily="34" charset="0"/>
              </a:rPr>
              <a:t>Δύο σχήματα συμμετρικά ως προς άξονα είναι ίσα, δηλ. έχουν ίσες περιμέτρους και ίσα εμβαδά.</a:t>
            </a:r>
            <a:endParaRPr kumimoji="0" lang="el-GR" altLang="el-GR" sz="2000" b="0" i="0" u="none" strike="noStrike" cap="none" normalizeH="0" baseline="0" dirty="0" smtClean="0">
              <a:ln>
                <a:noFill/>
              </a:ln>
              <a:solidFill>
                <a:schemeClr val="tx1"/>
              </a:solidFill>
              <a:effectLst/>
              <a:latin typeface="Arial" panose="020B0604020202020204" pitchFamily="34" charset="0"/>
            </a:endParaRPr>
          </a:p>
        </p:txBody>
      </p:sp>
      <p:grpSp>
        <p:nvGrpSpPr>
          <p:cNvPr id="3" name="Group 3"/>
          <p:cNvGrpSpPr>
            <a:grpSpLocks/>
          </p:cNvGrpSpPr>
          <p:nvPr/>
        </p:nvGrpSpPr>
        <p:grpSpPr bwMode="auto">
          <a:xfrm>
            <a:off x="3783133" y="3976089"/>
            <a:ext cx="4808776" cy="1562069"/>
            <a:chOff x="111983775" y="113328150"/>
            <a:chExt cx="864000" cy="288000"/>
          </a:xfrm>
        </p:grpSpPr>
        <p:sp>
          <p:nvSpPr>
            <p:cNvPr id="4" name="AutoShape 4"/>
            <p:cNvSpPr>
              <a:spLocks noChangeArrowheads="1"/>
            </p:cNvSpPr>
            <p:nvPr/>
          </p:nvSpPr>
          <p:spPr bwMode="auto">
            <a:xfrm>
              <a:off x="112235775" y="113328150"/>
              <a:ext cx="396000" cy="288000"/>
            </a:xfrm>
            <a:prstGeom prst="plus">
              <a:avLst>
                <a:gd name="adj" fmla="val 25000"/>
              </a:avLst>
            </a:prstGeom>
            <a:solidFill>
              <a:srgbClr val="FFCC00"/>
            </a:solidFill>
            <a:ln w="9525" algn="in">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l-GR"/>
            </a:p>
          </p:txBody>
        </p:sp>
        <p:sp>
          <p:nvSpPr>
            <p:cNvPr id="5" name="Line 5"/>
            <p:cNvSpPr>
              <a:spLocks noChangeShapeType="1"/>
            </p:cNvSpPr>
            <p:nvPr/>
          </p:nvSpPr>
          <p:spPr bwMode="auto">
            <a:xfrm>
              <a:off x="111983775" y="113472150"/>
              <a:ext cx="86400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endParaRPr lang="el-GR"/>
            </a:p>
          </p:txBody>
        </p:sp>
      </p:grpSp>
    </p:spTree>
    <p:extLst>
      <p:ext uri="{BB962C8B-B14F-4D97-AF65-F5344CB8AC3E}">
        <p14:creationId xmlns:p14="http://schemas.microsoft.com/office/powerpoint/2010/main" val="402403856"/>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TotalTime>
  <Words>621</Words>
  <Application>Microsoft Office PowerPoint</Application>
  <PresentationFormat>Ευρεία οθόνη</PresentationFormat>
  <Paragraphs>213</Paragraphs>
  <Slides>9</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9</vt:i4>
      </vt:variant>
    </vt:vector>
  </HeadingPairs>
  <TitlesOfParts>
    <vt:vector size="15" baseType="lpstr">
      <vt:lpstr>Arial</vt:lpstr>
      <vt:lpstr>Calibri</vt:lpstr>
      <vt:lpstr>Calibri Light</vt:lpstr>
      <vt:lpstr>Symbol</vt:lpstr>
      <vt:lpstr>Times New Roman</vt:lpstr>
      <vt:lpstr>Θέμα του Office</vt:lpstr>
      <vt:lpstr>Κεφάλαια 27 έως 34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Κεφάλαια 27 έως 34</dc:title>
  <dc:creator>christina antoniadou</dc:creator>
  <cp:lastModifiedBy>christina antoniadou</cp:lastModifiedBy>
  <cp:revision>10</cp:revision>
  <dcterms:created xsi:type="dcterms:W3CDTF">2020-04-09T18:12:55Z</dcterms:created>
  <dcterms:modified xsi:type="dcterms:W3CDTF">2020-04-09T19:18:31Z</dcterms:modified>
</cp:coreProperties>
</file>