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4" r:id="rId1"/>
  </p:sldMasterIdLst>
  <p:sldIdLst>
    <p:sldId id="256" r:id="rId2"/>
    <p:sldId id="257" r:id="rId3"/>
    <p:sldId id="258" r:id="rId4"/>
    <p:sldId id="267" r:id="rId5"/>
    <p:sldId id="259" r:id="rId6"/>
    <p:sldId id="260" r:id="rId7"/>
    <p:sldId id="264" r:id="rId8"/>
    <p:sldId id="265" r:id="rId9"/>
    <p:sldId id="262" r:id="rId10"/>
    <p:sldId id="263" r:id="rId11"/>
    <p:sldId id="266"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6DFF08F-DC6B-4601-B491-B0F83F6DD2DA}" type="datetimeFigureOut">
              <a:rPr lang="en-US" smtClean="0"/>
              <a:t>4/13/2020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13965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96DFF08F-DC6B-4601-B491-B0F83F6DD2DA}" type="datetimeFigureOut">
              <a:rPr lang="en-US" smtClean="0"/>
              <a:pPr/>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6052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96DFF08F-DC6B-4601-B491-B0F83F6DD2DA}" type="datetimeFigureOut">
              <a:rPr lang="en-US" smtClean="0"/>
              <a:pPr/>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82098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smtClean="0"/>
              <a:t>Στυλ κύριου τίτλου</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96DFF08F-DC6B-4601-B491-B0F83F6DD2DA}" type="datetimeFigureOut">
              <a:rPr lang="en-US" smtClean="0"/>
              <a:pPr/>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86702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96DFF08F-DC6B-4601-B491-B0F83F6DD2DA}" type="datetimeFigureOut">
              <a:rPr lang="en-US" smtClean="0"/>
              <a:pPr/>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70396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6DFF08F-DC6B-4601-B491-B0F83F6DD2DA}" type="datetimeFigureOut">
              <a:rPr lang="en-US" smtClean="0"/>
              <a:pPr/>
              <a:t>4/13/2020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09671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6DFF08F-DC6B-4601-B491-B0F83F6DD2DA}" type="datetimeFigureOut">
              <a:rPr lang="en-US" smtClean="0"/>
              <a:pPr/>
              <a:t>4/13/2020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39920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6DFF08F-DC6B-4601-B491-B0F83F6DD2DA}" type="datetimeFigureOut">
              <a:rPr lang="en-US" smtClean="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74716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6DFF08F-DC6B-4601-B491-B0F83F6DD2DA}" type="datetimeFigureOut">
              <a:rPr lang="en-US" smtClean="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4806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3953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96DFF08F-DC6B-4601-B491-B0F83F6DD2DA}" type="datetimeFigureOut">
              <a:rPr lang="en-US" smtClean="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17257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65402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4/13/2020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950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4/13/2020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56644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4/13/2020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515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96DFF08F-DC6B-4601-B491-B0F83F6DD2DA}" type="datetimeFigureOut">
              <a:rPr lang="en-US" smtClean="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18608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96DFF08F-DC6B-4601-B491-B0F83F6DD2DA}" type="datetimeFigureOut">
              <a:rPr lang="en-US" smtClean="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66730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6DFF08F-DC6B-4601-B491-B0F83F6DD2DA}" type="datetimeFigureOut">
              <a:rPr lang="en-US" smtClean="0"/>
              <a:pPr/>
              <a:t>4/13/2020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2779928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80227" y="2225616"/>
            <a:ext cx="8867805" cy="2363638"/>
          </a:xfrm>
        </p:spPr>
        <p:txBody>
          <a:bodyPr/>
          <a:lstStyle/>
          <a:p>
            <a:r>
              <a:rPr lang="el-GR" dirty="0" smtClean="0"/>
              <a:t>Κεφάλαιο 32</a:t>
            </a:r>
            <a:br>
              <a:rPr lang="el-GR" dirty="0" smtClean="0"/>
            </a:br>
            <a:r>
              <a:rPr lang="el-GR" dirty="0" smtClean="0"/>
              <a:t/>
            </a:r>
            <a:br>
              <a:rPr lang="el-GR" dirty="0" smtClean="0"/>
            </a:br>
            <a:r>
              <a:rPr lang="el-GR" dirty="0" smtClean="0"/>
              <a:t>Η πορεία προς την Ινδία. Το τέλος της εκστρατείας.</a:t>
            </a:r>
            <a:endParaRPr lang="el-GR" dirty="0"/>
          </a:p>
        </p:txBody>
      </p:sp>
    </p:spTree>
    <p:extLst>
      <p:ext uri="{BB962C8B-B14F-4D97-AF65-F5344CB8AC3E}">
        <p14:creationId xmlns:p14="http://schemas.microsoft.com/office/powerpoint/2010/main" val="2798759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54954" y="2603500"/>
            <a:ext cx="8825659" cy="1235255"/>
          </a:xfrm>
        </p:spPr>
        <p:txBody>
          <a:bodyPr>
            <a:noAutofit/>
          </a:bodyPr>
          <a:lstStyle/>
          <a:p>
            <a:pPr marL="0" indent="0">
              <a:lnSpc>
                <a:spcPct val="150000"/>
              </a:lnSpc>
              <a:buNone/>
            </a:pPr>
            <a:r>
              <a:rPr lang="el-GR" dirty="0" smtClean="0"/>
              <a:t>Η επιστροφή ήταν αρκετά δύσκολη καθώς οι στρατιώτες ήταν αναγκασμένοι να περπατούν κάτω από καυτό ήλιο, σε περιοχές με άμμο και πολλές φορές χωρίς νερό. </a:t>
            </a:r>
            <a:endParaRPr lang="el-GR" dirty="0"/>
          </a:p>
        </p:txBody>
      </p:sp>
      <p:sp>
        <p:nvSpPr>
          <p:cNvPr id="4" name="TextBox 3"/>
          <p:cNvSpPr txBox="1"/>
          <p:nvPr/>
        </p:nvSpPr>
        <p:spPr>
          <a:xfrm>
            <a:off x="1061049" y="4156738"/>
            <a:ext cx="8669547" cy="870688"/>
          </a:xfrm>
          <a:prstGeom prst="rect">
            <a:avLst/>
          </a:prstGeom>
          <a:noFill/>
        </p:spPr>
        <p:txBody>
          <a:bodyPr wrap="square" rtlCol="0">
            <a:spAutoFit/>
          </a:bodyPr>
          <a:lstStyle/>
          <a:p>
            <a:pPr>
              <a:lnSpc>
                <a:spcPct val="150000"/>
              </a:lnSpc>
            </a:pPr>
            <a:r>
              <a:rPr lang="el-GR" dirty="0" smtClean="0"/>
              <a:t>Πολλοί στρατιώτες έχασαν τη ζωή τους κάτω από αυτές τις δύσκολες συνθήκες.</a:t>
            </a:r>
            <a:endParaRPr lang="el-GR" dirty="0"/>
          </a:p>
        </p:txBody>
      </p:sp>
      <p:sp>
        <p:nvSpPr>
          <p:cNvPr id="5" name="TextBox 4"/>
          <p:cNvSpPr txBox="1"/>
          <p:nvPr/>
        </p:nvSpPr>
        <p:spPr>
          <a:xfrm>
            <a:off x="1233009" y="5431673"/>
            <a:ext cx="9109495" cy="870688"/>
          </a:xfrm>
          <a:prstGeom prst="rect">
            <a:avLst/>
          </a:prstGeom>
          <a:noFill/>
        </p:spPr>
        <p:txBody>
          <a:bodyPr wrap="square" rtlCol="0">
            <a:spAutoFit/>
          </a:bodyPr>
          <a:lstStyle/>
          <a:p>
            <a:pPr>
              <a:lnSpc>
                <a:spcPct val="150000"/>
              </a:lnSpc>
            </a:pPr>
            <a:r>
              <a:rPr lang="el-GR" dirty="0" smtClean="0"/>
              <a:t>Με την επιστροφή τους στα Σούσα τελειώνει και η μεγάλη εκστρατεία του Μ. Αλεξάνδρου (324 π.Χ.). </a:t>
            </a:r>
            <a:endParaRPr lang="el-GR" dirty="0"/>
          </a:p>
        </p:txBody>
      </p:sp>
      <p:sp>
        <p:nvSpPr>
          <p:cNvPr id="6" name="TextBox 5"/>
          <p:cNvSpPr txBox="1"/>
          <p:nvPr/>
        </p:nvSpPr>
        <p:spPr>
          <a:xfrm>
            <a:off x="1061049" y="871268"/>
            <a:ext cx="9980762" cy="646331"/>
          </a:xfrm>
          <a:prstGeom prst="rect">
            <a:avLst/>
          </a:prstGeom>
          <a:noFill/>
        </p:spPr>
        <p:txBody>
          <a:bodyPr wrap="square" rtlCol="0">
            <a:spAutoFit/>
          </a:bodyPr>
          <a:lstStyle/>
          <a:p>
            <a:r>
              <a:rPr lang="el-GR" sz="3600" dirty="0" smtClean="0">
                <a:solidFill>
                  <a:schemeClr val="bg1"/>
                </a:solidFill>
              </a:rPr>
              <a:t>Το τέλος της εκστρατείας (324 π.Χ.)</a:t>
            </a:r>
            <a:endParaRPr lang="el-GR" sz="3600" dirty="0">
              <a:solidFill>
                <a:schemeClr val="bg1"/>
              </a:solidFill>
            </a:endParaRP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7700" y="455984"/>
            <a:ext cx="3269607" cy="2244084"/>
          </a:xfrm>
          <a:prstGeom prst="rect">
            <a:avLst/>
          </a:prstGeom>
        </p:spPr>
      </p:pic>
    </p:spTree>
    <p:extLst>
      <p:ext uri="{BB962C8B-B14F-4D97-AF65-F5344CB8AC3E}">
        <p14:creationId xmlns:p14="http://schemas.microsoft.com/office/powerpoint/2010/main" val="276020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παράδειγμα του βασιλιά…</a:t>
            </a:r>
            <a:endParaRPr lang="el-GR" dirty="0"/>
          </a:p>
        </p:txBody>
      </p:sp>
      <p:sp>
        <p:nvSpPr>
          <p:cNvPr id="3" name="Θέση περιεχομένου 2"/>
          <p:cNvSpPr>
            <a:spLocks noGrp="1"/>
          </p:cNvSpPr>
          <p:nvPr>
            <p:ph idx="1"/>
          </p:nvPr>
        </p:nvSpPr>
        <p:spPr/>
        <p:txBody>
          <a:bodyPr/>
          <a:lstStyle/>
          <a:p>
            <a:r>
              <a:rPr lang="el-GR" dirty="0" smtClean="0"/>
              <a:t>Καθώς ο Μ. Αλέξανδρος και το στράτευμά του διέσχιζαν την έρημο της Γεδρωσίας, αντιμετώπιζαν δύσκολες συνθήκες επιβίωσης. Οι πολύ ζεστές μέρες της ερήμου, οι κρύες νύχτες, η έλλειψη τροφίμων και νερού δυσκόλευαν τους στρατιώτες αλλά κυρίως τα γυναικόπαιδα. </a:t>
            </a:r>
          </a:p>
          <a:p>
            <a:r>
              <a:rPr lang="el-GR" dirty="0" smtClean="0"/>
              <a:t>Ο </a:t>
            </a:r>
            <a:r>
              <a:rPr lang="el-GR" dirty="0"/>
              <a:t>Α</a:t>
            </a:r>
            <a:r>
              <a:rPr lang="el-GR" dirty="0" smtClean="0"/>
              <a:t>λέξανδρος θέλοντας να δώσει το παράδειγμα, δεν έτρωγε και δεν έπινε τίποτα.</a:t>
            </a:r>
          </a:p>
          <a:p>
            <a:r>
              <a:rPr lang="el-GR" dirty="0" smtClean="0"/>
              <a:t>Μάλιστα, όταν μερικοί στρατιώτες του πρόσφεραν νερό σε ένα κράνος, εκείνος το έχυσε αντί να το πιει, διότι ήθελε να είναι ο τελευταίος που θα έπινε νερό.  </a:t>
            </a:r>
            <a:endParaRPr lang="el-GR" dirty="0"/>
          </a:p>
        </p:txBody>
      </p:sp>
    </p:spTree>
    <p:extLst>
      <p:ext uri="{BB962C8B-B14F-4D97-AF65-F5344CB8AC3E}">
        <p14:creationId xmlns:p14="http://schemas.microsoft.com/office/powerpoint/2010/main" val="376329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85943" y="888521"/>
            <a:ext cx="8825658" cy="1844400"/>
          </a:xfrm>
        </p:spPr>
        <p:txBody>
          <a:bodyPr/>
          <a:lstStyle/>
          <a:p>
            <a:r>
              <a:rPr lang="el-GR" dirty="0" smtClean="0"/>
              <a:t>Γιατί ο Μ. Αλέξανδρος άλλαξε συμπεριφορά</a:t>
            </a:r>
            <a:r>
              <a:rPr lang="en-US" dirty="0" smtClean="0"/>
              <a:t>;</a:t>
            </a:r>
            <a:endParaRPr lang="el-GR" dirty="0"/>
          </a:p>
        </p:txBody>
      </p:sp>
      <p:sp>
        <p:nvSpPr>
          <p:cNvPr id="4" name="TextBox 3"/>
          <p:cNvSpPr txBox="1"/>
          <p:nvPr/>
        </p:nvSpPr>
        <p:spPr>
          <a:xfrm>
            <a:off x="1207698" y="3485072"/>
            <a:ext cx="9445925" cy="1477328"/>
          </a:xfrm>
          <a:prstGeom prst="rect">
            <a:avLst/>
          </a:prstGeom>
          <a:noFill/>
        </p:spPr>
        <p:txBody>
          <a:bodyPr wrap="square" rtlCol="0">
            <a:spAutoFit/>
          </a:bodyPr>
          <a:lstStyle/>
          <a:p>
            <a:r>
              <a:rPr lang="el-GR" dirty="0" smtClean="0">
                <a:solidFill>
                  <a:schemeClr val="bg1"/>
                </a:solidFill>
              </a:rPr>
              <a:t>Ο Αλέξανδρος έχοντας νικήσει τόσες πολλές φορές, ένιωσε ανίκητος και άτρωτος. Τον κυρίευσε η αλαζονεία και η πίστη ότι τίποτα δε θα μπορούσε να σταματήσει τα σχέδιά του. Επιπλέον ο τρόπος ζωής στις περιοχές που κατακτούσε δε μπορούσε παρά να τον επηρεάσει. Οι Πέρσες βασιλείς ήταν σαν θεοί για τους υπηκόους τους και όλοι τους προσκυνούσαν.</a:t>
            </a:r>
            <a:endParaRPr lang="el-GR" dirty="0">
              <a:solidFill>
                <a:schemeClr val="bg1"/>
              </a:solidFill>
            </a:endParaRPr>
          </a:p>
        </p:txBody>
      </p:sp>
    </p:spTree>
    <p:extLst>
      <p:ext uri="{BB962C8B-B14F-4D97-AF65-F5344CB8AC3E}">
        <p14:creationId xmlns:p14="http://schemas.microsoft.com/office/powerpoint/2010/main" val="288868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54955" y="693628"/>
            <a:ext cx="8825658" cy="2677648"/>
          </a:xfrm>
        </p:spPr>
        <p:txBody>
          <a:bodyPr/>
          <a:lstStyle/>
          <a:p>
            <a:r>
              <a:rPr lang="el-GR" dirty="0" smtClean="0"/>
              <a:t>Πώς κρίνεις την απόφαση του Μ. Αλέξανδ</a:t>
            </a:r>
            <a:r>
              <a:rPr lang="el-GR" dirty="0"/>
              <a:t>ρ</a:t>
            </a:r>
            <a:r>
              <a:rPr lang="el-GR" dirty="0" smtClean="0"/>
              <a:t>ου να μη συνεχίσει την εκστρατεία</a:t>
            </a:r>
            <a:r>
              <a:rPr lang="en-US" dirty="0" smtClean="0"/>
              <a:t>;</a:t>
            </a:r>
            <a:endParaRPr lang="el-GR" dirty="0"/>
          </a:p>
        </p:txBody>
      </p:sp>
      <p:sp>
        <p:nvSpPr>
          <p:cNvPr id="4" name="TextBox 3"/>
          <p:cNvSpPr txBox="1"/>
          <p:nvPr/>
        </p:nvSpPr>
        <p:spPr>
          <a:xfrm>
            <a:off x="1242204" y="4157932"/>
            <a:ext cx="8954219" cy="923330"/>
          </a:xfrm>
          <a:prstGeom prst="rect">
            <a:avLst/>
          </a:prstGeom>
          <a:noFill/>
        </p:spPr>
        <p:txBody>
          <a:bodyPr wrap="square" rtlCol="0">
            <a:spAutoFit/>
          </a:bodyPr>
          <a:lstStyle/>
          <a:p>
            <a:r>
              <a:rPr lang="el-GR" b="1" dirty="0" smtClean="0"/>
              <a:t>Ο Μ. Αλέξανδρος πήρε τη σωστή απόφαση, διότι ο στρατός του ήταν τόσο κουρασμένος που αν συνέχιζε την πορεία του θα είχε συντριβεί με μεγάλες απώλειες. </a:t>
            </a:r>
            <a:endParaRPr lang="el-GR" b="1" dirty="0"/>
          </a:p>
        </p:txBody>
      </p:sp>
    </p:spTree>
    <p:extLst>
      <p:ext uri="{BB962C8B-B14F-4D97-AF65-F5344CB8AC3E}">
        <p14:creationId xmlns:p14="http://schemas.microsoft.com/office/powerpoint/2010/main" val="37794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2"/>
          <a:srcRect l="17830" t="14340" r="44387" b="45534"/>
          <a:stretch/>
        </p:blipFill>
        <p:spPr>
          <a:xfrm>
            <a:off x="1233577" y="421708"/>
            <a:ext cx="9696091" cy="5792236"/>
          </a:xfrm>
          <a:prstGeom prst="rect">
            <a:avLst/>
          </a:prstGeom>
        </p:spPr>
      </p:pic>
    </p:spTree>
    <p:extLst>
      <p:ext uri="{BB962C8B-B14F-4D97-AF65-F5344CB8AC3E}">
        <p14:creationId xmlns:p14="http://schemas.microsoft.com/office/powerpoint/2010/main" val="37555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2"/>
          <a:srcRect l="14504" t="27799" r="41486" b="54785"/>
          <a:stretch/>
        </p:blipFill>
        <p:spPr>
          <a:xfrm>
            <a:off x="643362" y="1457865"/>
            <a:ext cx="10079272" cy="2243698"/>
          </a:xfrm>
          <a:prstGeom prst="rect">
            <a:avLst/>
          </a:prstGeom>
        </p:spPr>
      </p:pic>
      <p:sp>
        <p:nvSpPr>
          <p:cNvPr id="5" name="TextBox 4"/>
          <p:cNvSpPr txBox="1"/>
          <p:nvPr/>
        </p:nvSpPr>
        <p:spPr>
          <a:xfrm>
            <a:off x="1086928" y="3925019"/>
            <a:ext cx="1518249" cy="923330"/>
          </a:xfrm>
          <a:prstGeom prst="rect">
            <a:avLst/>
          </a:prstGeom>
          <a:noFill/>
        </p:spPr>
        <p:txBody>
          <a:bodyPr wrap="square" rtlCol="0">
            <a:spAutoFit/>
          </a:bodyPr>
          <a:lstStyle/>
          <a:p>
            <a:r>
              <a:rPr lang="el-GR" b="1" dirty="0" err="1" smtClean="0">
                <a:solidFill>
                  <a:schemeClr val="bg1"/>
                </a:solidFill>
              </a:rPr>
              <a:t>Γρανικός</a:t>
            </a:r>
            <a:r>
              <a:rPr lang="el-GR" b="1" dirty="0" smtClean="0">
                <a:solidFill>
                  <a:schemeClr val="bg1"/>
                </a:solidFill>
              </a:rPr>
              <a:t> ποταμός 334 π.Χ.</a:t>
            </a:r>
            <a:endParaRPr lang="el-GR" b="1" dirty="0">
              <a:solidFill>
                <a:schemeClr val="bg1"/>
              </a:solidFill>
            </a:endParaRPr>
          </a:p>
        </p:txBody>
      </p:sp>
      <p:sp>
        <p:nvSpPr>
          <p:cNvPr id="6" name="TextBox 5"/>
          <p:cNvSpPr txBox="1"/>
          <p:nvPr/>
        </p:nvSpPr>
        <p:spPr>
          <a:xfrm>
            <a:off x="2915728" y="4132053"/>
            <a:ext cx="1104181" cy="646331"/>
          </a:xfrm>
          <a:prstGeom prst="rect">
            <a:avLst/>
          </a:prstGeom>
          <a:noFill/>
        </p:spPr>
        <p:txBody>
          <a:bodyPr wrap="square" rtlCol="0">
            <a:spAutoFit/>
          </a:bodyPr>
          <a:lstStyle/>
          <a:p>
            <a:r>
              <a:rPr lang="el-GR" b="1" dirty="0" smtClean="0">
                <a:solidFill>
                  <a:schemeClr val="bg1"/>
                </a:solidFill>
              </a:rPr>
              <a:t>Ισσός</a:t>
            </a:r>
          </a:p>
          <a:p>
            <a:r>
              <a:rPr lang="el-GR" b="1" dirty="0" smtClean="0">
                <a:solidFill>
                  <a:schemeClr val="bg1"/>
                </a:solidFill>
              </a:rPr>
              <a:t>333 π.Χ.</a:t>
            </a:r>
            <a:endParaRPr lang="el-GR" b="1" dirty="0">
              <a:solidFill>
                <a:schemeClr val="bg1"/>
              </a:solidFill>
            </a:endParaRPr>
          </a:p>
        </p:txBody>
      </p:sp>
      <p:sp>
        <p:nvSpPr>
          <p:cNvPr id="7" name="TextBox 6"/>
          <p:cNvSpPr txBox="1"/>
          <p:nvPr/>
        </p:nvSpPr>
        <p:spPr>
          <a:xfrm>
            <a:off x="5072332" y="4063516"/>
            <a:ext cx="1466490" cy="646331"/>
          </a:xfrm>
          <a:prstGeom prst="rect">
            <a:avLst/>
          </a:prstGeom>
          <a:noFill/>
        </p:spPr>
        <p:txBody>
          <a:bodyPr wrap="square" rtlCol="0">
            <a:spAutoFit/>
          </a:bodyPr>
          <a:lstStyle/>
          <a:p>
            <a:r>
              <a:rPr lang="el-GR" b="1" dirty="0" smtClean="0">
                <a:solidFill>
                  <a:schemeClr val="bg1"/>
                </a:solidFill>
              </a:rPr>
              <a:t>Γαυγάμηλα</a:t>
            </a:r>
          </a:p>
          <a:p>
            <a:r>
              <a:rPr lang="el-GR" b="1" dirty="0" smtClean="0">
                <a:solidFill>
                  <a:schemeClr val="bg1"/>
                </a:solidFill>
              </a:rPr>
              <a:t>331 π.Χ.</a:t>
            </a:r>
            <a:endParaRPr lang="el-GR" b="1" dirty="0">
              <a:solidFill>
                <a:schemeClr val="bg1"/>
              </a:solidFill>
            </a:endParaRPr>
          </a:p>
        </p:txBody>
      </p:sp>
      <p:sp>
        <p:nvSpPr>
          <p:cNvPr id="8" name="TextBox 7"/>
          <p:cNvSpPr txBox="1"/>
          <p:nvPr/>
        </p:nvSpPr>
        <p:spPr>
          <a:xfrm>
            <a:off x="7591245" y="4063517"/>
            <a:ext cx="1552755" cy="646331"/>
          </a:xfrm>
          <a:prstGeom prst="rect">
            <a:avLst/>
          </a:prstGeom>
          <a:noFill/>
        </p:spPr>
        <p:txBody>
          <a:bodyPr wrap="square" rtlCol="0">
            <a:spAutoFit/>
          </a:bodyPr>
          <a:lstStyle/>
          <a:p>
            <a:r>
              <a:rPr lang="el-GR" b="1" dirty="0" smtClean="0">
                <a:solidFill>
                  <a:schemeClr val="bg1"/>
                </a:solidFill>
              </a:rPr>
              <a:t>Σούσα</a:t>
            </a:r>
          </a:p>
          <a:p>
            <a:r>
              <a:rPr lang="el-GR" b="1" dirty="0" smtClean="0">
                <a:solidFill>
                  <a:schemeClr val="bg1"/>
                </a:solidFill>
              </a:rPr>
              <a:t>324 π.Χ.</a:t>
            </a:r>
            <a:endParaRPr lang="el-GR" b="1" dirty="0">
              <a:solidFill>
                <a:schemeClr val="bg1"/>
              </a:solidFill>
            </a:endParaRPr>
          </a:p>
        </p:txBody>
      </p:sp>
    </p:spTree>
    <p:extLst>
      <p:ext uri="{BB962C8B-B14F-4D97-AF65-F5344CB8AC3E}">
        <p14:creationId xmlns:p14="http://schemas.microsoft.com/office/powerpoint/2010/main" val="195725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5170" y="1130060"/>
            <a:ext cx="8289985" cy="5909310"/>
          </a:xfrm>
          <a:prstGeom prst="rect">
            <a:avLst/>
          </a:prstGeom>
          <a:noFill/>
        </p:spPr>
        <p:txBody>
          <a:bodyPr wrap="square" rtlCol="0">
            <a:spAutoFit/>
          </a:bodyPr>
          <a:lstStyle/>
          <a:p>
            <a:r>
              <a:rPr lang="el-GR" dirty="0" smtClean="0">
                <a:solidFill>
                  <a:schemeClr val="bg1"/>
                </a:solidFill>
              </a:rPr>
              <a:t>Πώς αποφάσισες να συνεχίσεις το σχέδιο του πατέρα σου</a:t>
            </a:r>
            <a:r>
              <a:rPr lang="en-US" dirty="0" smtClean="0">
                <a:solidFill>
                  <a:schemeClr val="bg1"/>
                </a:solidFill>
              </a:rPr>
              <a:t>;</a:t>
            </a:r>
          </a:p>
          <a:p>
            <a:r>
              <a:rPr lang="el-GR" dirty="0" smtClean="0">
                <a:solidFill>
                  <a:schemeClr val="bg1"/>
                </a:solidFill>
              </a:rPr>
              <a:t>Πώς κατάφερες να κατακτήσεις τόσες περιοχές</a:t>
            </a:r>
            <a:r>
              <a:rPr lang="en-US" dirty="0" smtClean="0">
                <a:solidFill>
                  <a:schemeClr val="bg1"/>
                </a:solidFill>
              </a:rPr>
              <a:t>;</a:t>
            </a:r>
          </a:p>
          <a:p>
            <a:r>
              <a:rPr lang="el-GR" dirty="0" smtClean="0">
                <a:solidFill>
                  <a:schemeClr val="bg1"/>
                </a:solidFill>
              </a:rPr>
              <a:t>Πώς αποφάσισες να κάνεις καλές πράξεις για τους στρατιώτες σου</a:t>
            </a:r>
            <a:r>
              <a:rPr lang="en-US" dirty="0" smtClean="0">
                <a:solidFill>
                  <a:schemeClr val="bg1"/>
                </a:solidFill>
              </a:rPr>
              <a:t>;</a:t>
            </a:r>
          </a:p>
          <a:p>
            <a:r>
              <a:rPr lang="el-GR" dirty="0" smtClean="0">
                <a:solidFill>
                  <a:schemeClr val="bg1"/>
                </a:solidFill>
              </a:rPr>
              <a:t>Πόσες πόλεις ίδρυσες</a:t>
            </a:r>
            <a:r>
              <a:rPr lang="en-US" dirty="0" smtClean="0">
                <a:solidFill>
                  <a:schemeClr val="bg1"/>
                </a:solidFill>
              </a:rPr>
              <a:t>;</a:t>
            </a:r>
          </a:p>
          <a:p>
            <a:r>
              <a:rPr lang="el-GR" dirty="0" smtClean="0">
                <a:solidFill>
                  <a:schemeClr val="bg1"/>
                </a:solidFill>
              </a:rPr>
              <a:t>Πώς ένιωσες όταν έγινες βασιλιάς</a:t>
            </a:r>
            <a:r>
              <a:rPr lang="en-US" dirty="0" smtClean="0">
                <a:solidFill>
                  <a:schemeClr val="bg1"/>
                </a:solidFill>
              </a:rPr>
              <a:t>;</a:t>
            </a:r>
          </a:p>
          <a:p>
            <a:r>
              <a:rPr lang="el-GR" dirty="0" smtClean="0">
                <a:solidFill>
                  <a:schemeClr val="bg1"/>
                </a:solidFill>
              </a:rPr>
              <a:t>Πώς έλυσες τον Γόρδιο δεσμό</a:t>
            </a:r>
            <a:r>
              <a:rPr lang="en-US" dirty="0" smtClean="0">
                <a:solidFill>
                  <a:schemeClr val="bg1"/>
                </a:solidFill>
              </a:rPr>
              <a:t>;</a:t>
            </a:r>
            <a:endParaRPr lang="el-GR" dirty="0" smtClean="0">
              <a:solidFill>
                <a:schemeClr val="bg1"/>
              </a:solidFill>
            </a:endParaRPr>
          </a:p>
          <a:p>
            <a:r>
              <a:rPr lang="el-GR" dirty="0" smtClean="0">
                <a:solidFill>
                  <a:schemeClr val="bg1"/>
                </a:solidFill>
              </a:rPr>
              <a:t>Πόσους στρατιώτες είχες</a:t>
            </a:r>
            <a:r>
              <a:rPr lang="en-US" dirty="0" smtClean="0">
                <a:solidFill>
                  <a:schemeClr val="bg1"/>
                </a:solidFill>
              </a:rPr>
              <a:t>;</a:t>
            </a:r>
          </a:p>
          <a:p>
            <a:r>
              <a:rPr lang="el-GR" dirty="0" smtClean="0">
                <a:solidFill>
                  <a:schemeClr val="bg1"/>
                </a:solidFill>
              </a:rPr>
              <a:t>Πώς ήταν η εμπειρία σου από τη μάχη με τους </a:t>
            </a:r>
            <a:r>
              <a:rPr lang="el-GR" dirty="0" smtClean="0">
                <a:solidFill>
                  <a:schemeClr val="bg1"/>
                </a:solidFill>
              </a:rPr>
              <a:t>Πέρσες</a:t>
            </a:r>
            <a:r>
              <a:rPr lang="en-US" dirty="0" smtClean="0">
                <a:solidFill>
                  <a:schemeClr val="bg1"/>
                </a:solidFill>
              </a:rPr>
              <a:t>;</a:t>
            </a:r>
            <a:endParaRPr lang="el-GR" dirty="0" smtClean="0">
              <a:solidFill>
                <a:schemeClr val="bg1"/>
              </a:solidFill>
            </a:endParaRPr>
          </a:p>
          <a:p>
            <a:r>
              <a:rPr lang="el-GR" dirty="0" smtClean="0">
                <a:solidFill>
                  <a:schemeClr val="bg1"/>
                </a:solidFill>
              </a:rPr>
              <a:t>Γιατί ήθελες να φτάσεις μέχρι την άκρη της </a:t>
            </a:r>
            <a:r>
              <a:rPr lang="el-GR" dirty="0" smtClean="0">
                <a:solidFill>
                  <a:schemeClr val="bg1"/>
                </a:solidFill>
              </a:rPr>
              <a:t>γης</a:t>
            </a:r>
            <a:r>
              <a:rPr lang="en-US" dirty="0" smtClean="0">
                <a:solidFill>
                  <a:schemeClr val="bg1"/>
                </a:solidFill>
              </a:rPr>
              <a:t>;</a:t>
            </a:r>
            <a:endParaRPr lang="el-GR" dirty="0" smtClean="0">
              <a:solidFill>
                <a:schemeClr val="bg1"/>
              </a:solidFill>
            </a:endParaRPr>
          </a:p>
          <a:p>
            <a:r>
              <a:rPr lang="el-GR" dirty="0" smtClean="0">
                <a:solidFill>
                  <a:schemeClr val="bg1"/>
                </a:solidFill>
              </a:rPr>
              <a:t>Γιατί δε δέχτηκες την πρόταση του </a:t>
            </a:r>
            <a:r>
              <a:rPr lang="el-GR" dirty="0" smtClean="0">
                <a:solidFill>
                  <a:schemeClr val="bg1"/>
                </a:solidFill>
              </a:rPr>
              <a:t>Δαρείου</a:t>
            </a:r>
            <a:r>
              <a:rPr lang="en-US" dirty="0" smtClean="0">
                <a:solidFill>
                  <a:schemeClr val="bg1"/>
                </a:solidFill>
              </a:rPr>
              <a:t>;</a:t>
            </a:r>
            <a:endParaRPr lang="el-GR" dirty="0" smtClean="0">
              <a:solidFill>
                <a:schemeClr val="bg1"/>
              </a:solidFill>
            </a:endParaRPr>
          </a:p>
          <a:p>
            <a:r>
              <a:rPr lang="el-GR" dirty="0" smtClean="0">
                <a:solidFill>
                  <a:schemeClr val="bg1"/>
                </a:solidFill>
              </a:rPr>
              <a:t>Γιατί έκανες την </a:t>
            </a:r>
            <a:r>
              <a:rPr lang="el-GR" dirty="0" smtClean="0">
                <a:solidFill>
                  <a:schemeClr val="bg1"/>
                </a:solidFill>
              </a:rPr>
              <a:t>εκστρατεία</a:t>
            </a:r>
            <a:r>
              <a:rPr lang="en-US" dirty="0" smtClean="0">
                <a:solidFill>
                  <a:schemeClr val="bg1"/>
                </a:solidFill>
              </a:rPr>
              <a:t>;</a:t>
            </a:r>
            <a:endParaRPr lang="el-GR" dirty="0" smtClean="0">
              <a:solidFill>
                <a:schemeClr val="bg1"/>
              </a:solidFill>
            </a:endParaRPr>
          </a:p>
          <a:p>
            <a:r>
              <a:rPr lang="el-GR" dirty="0" smtClean="0">
                <a:solidFill>
                  <a:schemeClr val="bg1"/>
                </a:solidFill>
              </a:rPr>
              <a:t>Πόση ώρα έκανες για να δαμάσεις τον </a:t>
            </a:r>
            <a:r>
              <a:rPr lang="el-GR" dirty="0" smtClean="0">
                <a:solidFill>
                  <a:schemeClr val="bg1"/>
                </a:solidFill>
              </a:rPr>
              <a:t>Βουκεφάλα</a:t>
            </a:r>
            <a:r>
              <a:rPr lang="en-US" dirty="0" smtClean="0">
                <a:solidFill>
                  <a:schemeClr val="bg1"/>
                </a:solidFill>
              </a:rPr>
              <a:t>;</a:t>
            </a:r>
            <a:endParaRPr lang="el-GR" dirty="0" smtClean="0">
              <a:solidFill>
                <a:schemeClr val="bg1"/>
              </a:solidFill>
            </a:endParaRPr>
          </a:p>
          <a:p>
            <a:r>
              <a:rPr lang="el-GR" dirty="0" smtClean="0">
                <a:solidFill>
                  <a:schemeClr val="bg1"/>
                </a:solidFill>
              </a:rPr>
              <a:t>Πόσους στρατιώτες </a:t>
            </a:r>
            <a:r>
              <a:rPr lang="el-GR" dirty="0" smtClean="0">
                <a:solidFill>
                  <a:schemeClr val="bg1"/>
                </a:solidFill>
              </a:rPr>
              <a:t>έχασες</a:t>
            </a:r>
            <a:r>
              <a:rPr lang="en-US" dirty="0" smtClean="0">
                <a:solidFill>
                  <a:schemeClr val="bg1"/>
                </a:solidFill>
              </a:rPr>
              <a:t>;</a:t>
            </a:r>
            <a:endParaRPr lang="el-GR" dirty="0" smtClean="0">
              <a:solidFill>
                <a:schemeClr val="bg1"/>
              </a:solidFill>
            </a:endParaRPr>
          </a:p>
          <a:p>
            <a:r>
              <a:rPr lang="el-GR" dirty="0" smtClean="0">
                <a:solidFill>
                  <a:schemeClr val="bg1"/>
                </a:solidFill>
              </a:rPr>
              <a:t>Θα ήθελες να ξαναζήσεις αυτή την </a:t>
            </a:r>
            <a:r>
              <a:rPr lang="el-GR" dirty="0" smtClean="0">
                <a:solidFill>
                  <a:schemeClr val="bg1"/>
                </a:solidFill>
              </a:rPr>
              <a:t>εμπειρία</a:t>
            </a:r>
            <a:r>
              <a:rPr lang="en-US" dirty="0" smtClean="0">
                <a:solidFill>
                  <a:schemeClr val="bg1"/>
                </a:solidFill>
              </a:rPr>
              <a:t>;</a:t>
            </a:r>
            <a:endParaRPr lang="el-GR" dirty="0" smtClean="0">
              <a:solidFill>
                <a:schemeClr val="bg1"/>
              </a:solidFill>
            </a:endParaRPr>
          </a:p>
          <a:p>
            <a:r>
              <a:rPr lang="el-GR" dirty="0" smtClean="0">
                <a:solidFill>
                  <a:schemeClr val="bg1"/>
                </a:solidFill>
              </a:rPr>
              <a:t>Είχατε προβλήματα με τους στρατιώτες </a:t>
            </a:r>
            <a:r>
              <a:rPr lang="el-GR" dirty="0" smtClean="0">
                <a:solidFill>
                  <a:schemeClr val="bg1"/>
                </a:solidFill>
              </a:rPr>
              <a:t>σας</a:t>
            </a:r>
            <a:r>
              <a:rPr lang="en-US" dirty="0" smtClean="0">
                <a:solidFill>
                  <a:schemeClr val="bg1"/>
                </a:solidFill>
              </a:rPr>
              <a:t>;</a:t>
            </a:r>
            <a:endParaRPr lang="el-GR" dirty="0" smtClean="0">
              <a:solidFill>
                <a:schemeClr val="bg1"/>
              </a:solidFill>
            </a:endParaRPr>
          </a:p>
          <a:p>
            <a:r>
              <a:rPr lang="el-GR" dirty="0" smtClean="0">
                <a:solidFill>
                  <a:schemeClr val="bg1"/>
                </a:solidFill>
              </a:rPr>
              <a:t>Πώς θα ένιωθες αν ένας άλλος βασιλιάς έκανε το </a:t>
            </a:r>
            <a:r>
              <a:rPr lang="el-GR" dirty="0" smtClean="0">
                <a:solidFill>
                  <a:schemeClr val="bg1"/>
                </a:solidFill>
              </a:rPr>
              <a:t>ίδιο</a:t>
            </a:r>
            <a:r>
              <a:rPr lang="en-US" dirty="0" smtClean="0">
                <a:solidFill>
                  <a:schemeClr val="bg1"/>
                </a:solidFill>
              </a:rPr>
              <a:t>;</a:t>
            </a:r>
            <a:endParaRPr lang="el-GR" dirty="0" smtClean="0">
              <a:solidFill>
                <a:schemeClr val="bg1"/>
              </a:solidFill>
            </a:endParaRPr>
          </a:p>
          <a:p>
            <a:r>
              <a:rPr lang="el-GR" dirty="0" smtClean="0">
                <a:solidFill>
                  <a:schemeClr val="bg1"/>
                </a:solidFill>
              </a:rPr>
              <a:t>Φοβόσουν όταν </a:t>
            </a:r>
            <a:r>
              <a:rPr lang="el-GR" dirty="0" smtClean="0">
                <a:solidFill>
                  <a:schemeClr val="bg1"/>
                </a:solidFill>
              </a:rPr>
              <a:t>πολεμούσες</a:t>
            </a:r>
            <a:r>
              <a:rPr lang="en-US" dirty="0" smtClean="0">
                <a:solidFill>
                  <a:schemeClr val="bg1"/>
                </a:solidFill>
              </a:rPr>
              <a:t>;</a:t>
            </a:r>
            <a:endParaRPr lang="el-GR" dirty="0" smtClean="0">
              <a:solidFill>
                <a:schemeClr val="bg1"/>
              </a:solidFill>
            </a:endParaRPr>
          </a:p>
          <a:p>
            <a:r>
              <a:rPr lang="el-GR" dirty="0" smtClean="0">
                <a:solidFill>
                  <a:schemeClr val="bg1"/>
                </a:solidFill>
              </a:rPr>
              <a:t>Γιατί ήθελες να κατακτήσεις τον </a:t>
            </a:r>
            <a:r>
              <a:rPr lang="el-GR" dirty="0" smtClean="0">
                <a:solidFill>
                  <a:schemeClr val="bg1"/>
                </a:solidFill>
              </a:rPr>
              <a:t>κόσμο</a:t>
            </a:r>
            <a:r>
              <a:rPr lang="en-US" dirty="0" smtClean="0">
                <a:solidFill>
                  <a:schemeClr val="bg1"/>
                </a:solidFill>
              </a:rPr>
              <a:t>;</a:t>
            </a:r>
            <a:endParaRPr lang="el-GR" dirty="0" smtClean="0">
              <a:solidFill>
                <a:schemeClr val="bg1"/>
              </a:solidFill>
            </a:endParaRPr>
          </a:p>
          <a:p>
            <a:endParaRPr lang="el-GR" dirty="0" smtClean="0">
              <a:solidFill>
                <a:schemeClr val="bg1"/>
              </a:solidFill>
            </a:endParaRPr>
          </a:p>
          <a:p>
            <a:endParaRPr lang="el-GR" dirty="0" smtClean="0">
              <a:solidFill>
                <a:schemeClr val="bg1"/>
              </a:solidFill>
            </a:endParaRPr>
          </a:p>
          <a:p>
            <a:endParaRPr lang="el-GR" dirty="0" smtClean="0">
              <a:solidFill>
                <a:schemeClr val="bg1"/>
              </a:solidFill>
            </a:endParaRPr>
          </a:p>
        </p:txBody>
      </p:sp>
      <p:sp>
        <p:nvSpPr>
          <p:cNvPr id="2" name="TextBox 1"/>
          <p:cNvSpPr txBox="1"/>
          <p:nvPr/>
        </p:nvSpPr>
        <p:spPr>
          <a:xfrm>
            <a:off x="2363638" y="698740"/>
            <a:ext cx="6961517" cy="369332"/>
          </a:xfrm>
          <a:prstGeom prst="rect">
            <a:avLst/>
          </a:prstGeom>
          <a:noFill/>
        </p:spPr>
        <p:txBody>
          <a:bodyPr wrap="square" rtlCol="0">
            <a:spAutoFit/>
          </a:bodyPr>
          <a:lstStyle/>
          <a:p>
            <a:pPr algn="ctr"/>
            <a:r>
              <a:rPr lang="el-GR" dirty="0" smtClean="0">
                <a:solidFill>
                  <a:schemeClr val="bg1"/>
                </a:solidFill>
              </a:rPr>
              <a:t>ΕΡΩΤΗΣΕΙΣ ΣΤΟΝ Μ. ΑΛΕΞΑΝΔΡΟ</a:t>
            </a:r>
            <a:endParaRPr lang="el-GR" dirty="0">
              <a:solidFill>
                <a:schemeClr val="bg1"/>
              </a:solidFill>
            </a:endParaRPr>
          </a:p>
        </p:txBody>
      </p:sp>
    </p:spTree>
    <p:extLst>
      <p:ext uri="{BB962C8B-B14F-4D97-AF65-F5344CB8AC3E}">
        <p14:creationId xmlns:p14="http://schemas.microsoft.com/office/powerpoint/2010/main" val="3434764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3026" y="871268"/>
            <a:ext cx="8652295" cy="2308324"/>
          </a:xfrm>
          <a:prstGeom prst="rect">
            <a:avLst/>
          </a:prstGeom>
          <a:noFill/>
        </p:spPr>
        <p:txBody>
          <a:bodyPr wrap="square" rtlCol="0">
            <a:spAutoFit/>
          </a:bodyPr>
          <a:lstStyle/>
          <a:p>
            <a:r>
              <a:rPr lang="el-GR" dirty="0" smtClean="0">
                <a:solidFill>
                  <a:schemeClr val="bg1"/>
                </a:solidFill>
              </a:rPr>
              <a:t>Στεναχωρήθηκες όταν έχασες τους στρατιώτες </a:t>
            </a:r>
            <a:r>
              <a:rPr lang="el-GR" dirty="0" smtClean="0">
                <a:solidFill>
                  <a:schemeClr val="bg1"/>
                </a:solidFill>
              </a:rPr>
              <a:t>σου</a:t>
            </a:r>
            <a:r>
              <a:rPr lang="en-US" dirty="0" smtClean="0">
                <a:solidFill>
                  <a:schemeClr val="bg1"/>
                </a:solidFill>
              </a:rPr>
              <a:t>;</a:t>
            </a:r>
            <a:endParaRPr lang="el-GR" dirty="0" smtClean="0">
              <a:solidFill>
                <a:schemeClr val="bg1"/>
              </a:solidFill>
            </a:endParaRPr>
          </a:p>
          <a:p>
            <a:r>
              <a:rPr lang="el-GR" dirty="0" smtClean="0">
                <a:solidFill>
                  <a:schemeClr val="bg1"/>
                </a:solidFill>
              </a:rPr>
              <a:t>Γιατί είχες γίνει τόσο </a:t>
            </a:r>
            <a:r>
              <a:rPr lang="el-GR" dirty="0" smtClean="0">
                <a:solidFill>
                  <a:schemeClr val="bg1"/>
                </a:solidFill>
              </a:rPr>
              <a:t>αλαζόνας</a:t>
            </a:r>
            <a:r>
              <a:rPr lang="en-US" dirty="0" smtClean="0">
                <a:solidFill>
                  <a:schemeClr val="bg1"/>
                </a:solidFill>
              </a:rPr>
              <a:t>;</a:t>
            </a:r>
            <a:endParaRPr lang="el-GR" dirty="0" smtClean="0">
              <a:solidFill>
                <a:schemeClr val="bg1"/>
              </a:solidFill>
            </a:endParaRPr>
          </a:p>
          <a:p>
            <a:r>
              <a:rPr lang="el-GR" dirty="0" smtClean="0">
                <a:solidFill>
                  <a:schemeClr val="bg1"/>
                </a:solidFill>
              </a:rPr>
              <a:t>Ποια ήταν η μάχη που θεώρησες πιο </a:t>
            </a:r>
            <a:r>
              <a:rPr lang="el-GR" dirty="0" smtClean="0">
                <a:solidFill>
                  <a:schemeClr val="bg1"/>
                </a:solidFill>
              </a:rPr>
              <a:t>δύσκολη</a:t>
            </a:r>
            <a:r>
              <a:rPr lang="en-US" dirty="0" smtClean="0">
                <a:solidFill>
                  <a:schemeClr val="bg1"/>
                </a:solidFill>
              </a:rPr>
              <a:t>;</a:t>
            </a:r>
            <a:endParaRPr lang="el-GR" dirty="0" smtClean="0">
              <a:solidFill>
                <a:schemeClr val="bg1"/>
              </a:solidFill>
            </a:endParaRPr>
          </a:p>
          <a:p>
            <a:r>
              <a:rPr lang="el-GR" dirty="0" smtClean="0">
                <a:solidFill>
                  <a:schemeClr val="bg1"/>
                </a:solidFill>
              </a:rPr>
              <a:t>Τι σου άρεσε πιο πολύ από την περιπέτεια σου</a:t>
            </a:r>
            <a:r>
              <a:rPr lang="en-US" dirty="0" smtClean="0">
                <a:solidFill>
                  <a:schemeClr val="bg1"/>
                </a:solidFill>
              </a:rPr>
              <a:t>;</a:t>
            </a:r>
          </a:p>
          <a:p>
            <a:r>
              <a:rPr lang="el-GR" dirty="0" smtClean="0">
                <a:solidFill>
                  <a:schemeClr val="bg1"/>
                </a:solidFill>
              </a:rPr>
              <a:t>Πώς κατάφερες να μη χάσεις σε καμία μάχη με τους </a:t>
            </a:r>
            <a:r>
              <a:rPr lang="el-GR" dirty="0" smtClean="0">
                <a:solidFill>
                  <a:schemeClr val="bg1"/>
                </a:solidFill>
              </a:rPr>
              <a:t>Πέρσες</a:t>
            </a:r>
            <a:r>
              <a:rPr lang="en-US" dirty="0" smtClean="0">
                <a:solidFill>
                  <a:schemeClr val="bg1"/>
                </a:solidFill>
              </a:rPr>
              <a:t>;</a:t>
            </a:r>
            <a:endParaRPr lang="el-GR" dirty="0" smtClean="0">
              <a:solidFill>
                <a:schemeClr val="bg1"/>
              </a:solidFill>
            </a:endParaRPr>
          </a:p>
          <a:p>
            <a:r>
              <a:rPr lang="el-GR" dirty="0" smtClean="0">
                <a:solidFill>
                  <a:schemeClr val="bg1"/>
                </a:solidFill>
              </a:rPr>
              <a:t>Πώς άντεξες χωρίς φαγητό και νερό στη </a:t>
            </a:r>
            <a:r>
              <a:rPr lang="el-GR" dirty="0" smtClean="0">
                <a:solidFill>
                  <a:schemeClr val="bg1"/>
                </a:solidFill>
              </a:rPr>
              <a:t>έρημο</a:t>
            </a:r>
            <a:r>
              <a:rPr lang="en-US" dirty="0" smtClean="0">
                <a:solidFill>
                  <a:schemeClr val="bg1"/>
                </a:solidFill>
              </a:rPr>
              <a:t>;</a:t>
            </a:r>
            <a:endParaRPr lang="el-GR" dirty="0" smtClean="0">
              <a:solidFill>
                <a:schemeClr val="bg1"/>
              </a:solidFill>
            </a:endParaRPr>
          </a:p>
          <a:p>
            <a:r>
              <a:rPr lang="el-GR" dirty="0" smtClean="0">
                <a:solidFill>
                  <a:schemeClr val="bg1"/>
                </a:solidFill>
              </a:rPr>
              <a:t>Υπήρχε κάποια στιγμή που σκέφτηκες να </a:t>
            </a:r>
            <a:r>
              <a:rPr lang="el-GR" dirty="0" smtClean="0">
                <a:solidFill>
                  <a:schemeClr val="bg1"/>
                </a:solidFill>
              </a:rPr>
              <a:t>αποχωρήσεις</a:t>
            </a:r>
            <a:r>
              <a:rPr lang="en-US" dirty="0" smtClean="0">
                <a:solidFill>
                  <a:schemeClr val="bg1"/>
                </a:solidFill>
              </a:rPr>
              <a:t>;</a:t>
            </a:r>
            <a:endParaRPr lang="el-GR" dirty="0" smtClean="0">
              <a:solidFill>
                <a:schemeClr val="bg1"/>
              </a:solidFill>
            </a:endParaRPr>
          </a:p>
          <a:p>
            <a:endParaRPr lang="el-GR" dirty="0">
              <a:solidFill>
                <a:schemeClr val="bg1"/>
              </a:solidFill>
            </a:endParaRPr>
          </a:p>
        </p:txBody>
      </p:sp>
    </p:spTree>
    <p:extLst>
      <p:ext uri="{BB962C8B-B14F-4D97-AF65-F5344CB8AC3E}">
        <p14:creationId xmlns:p14="http://schemas.microsoft.com/office/powerpoint/2010/main" val="4276933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μάχη στα Γαυγάμηλα (331π.Χ.)…</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7493300" y="2250504"/>
            <a:ext cx="4288240" cy="3408423"/>
          </a:xfrm>
          <a:prstGeom prst="rect">
            <a:avLst/>
          </a:prstGeom>
        </p:spPr>
      </p:pic>
      <p:sp>
        <p:nvSpPr>
          <p:cNvPr id="5" name="TextBox 4"/>
          <p:cNvSpPr txBox="1"/>
          <p:nvPr/>
        </p:nvSpPr>
        <p:spPr>
          <a:xfrm>
            <a:off x="569343" y="2725947"/>
            <a:ext cx="7065034" cy="1477328"/>
          </a:xfrm>
          <a:prstGeom prst="rect">
            <a:avLst/>
          </a:prstGeom>
          <a:noFill/>
        </p:spPr>
        <p:txBody>
          <a:bodyPr wrap="square" rtlCol="0">
            <a:spAutoFit/>
          </a:bodyPr>
          <a:lstStyle/>
          <a:p>
            <a:pPr>
              <a:lnSpc>
                <a:spcPct val="150000"/>
              </a:lnSpc>
            </a:pPr>
            <a:r>
              <a:rPr lang="el-GR" sz="2000" dirty="0" smtClean="0"/>
              <a:t>Το 331 π.Χ. δύο χρόνια μετά από τη μάχη στην Ισσό, ο Δαρείος ο Γ΄ συγκέντρωσε δυνάμεις στα Γαυγάμηλα για να αντεπιτεθεί και να νικήσει τον Αλέξανδρο.</a:t>
            </a:r>
            <a:endParaRPr lang="el-GR" sz="2000" dirty="0"/>
          </a:p>
        </p:txBody>
      </p:sp>
      <p:sp>
        <p:nvSpPr>
          <p:cNvPr id="6" name="TextBox 5"/>
          <p:cNvSpPr txBox="1"/>
          <p:nvPr/>
        </p:nvSpPr>
        <p:spPr>
          <a:xfrm>
            <a:off x="603849" y="4436231"/>
            <a:ext cx="7030528" cy="957121"/>
          </a:xfrm>
          <a:prstGeom prst="rect">
            <a:avLst/>
          </a:prstGeom>
          <a:noFill/>
        </p:spPr>
        <p:txBody>
          <a:bodyPr wrap="square" rtlCol="0">
            <a:spAutoFit/>
          </a:bodyPr>
          <a:lstStyle/>
          <a:p>
            <a:pPr>
              <a:lnSpc>
                <a:spcPct val="150000"/>
              </a:lnSpc>
            </a:pPr>
            <a:r>
              <a:rPr lang="el-GR" sz="2000" dirty="0"/>
              <a:t>Ήταν η μεγαλύτερη μάχη που δόθηκε μέχρι στιγμής και ο Μ. Αλέξανδρος ήταν και πάλι νικητής.</a:t>
            </a:r>
          </a:p>
        </p:txBody>
      </p:sp>
      <p:sp>
        <p:nvSpPr>
          <p:cNvPr id="7" name="TextBox 6"/>
          <p:cNvSpPr txBox="1"/>
          <p:nvPr/>
        </p:nvSpPr>
        <p:spPr>
          <a:xfrm>
            <a:off x="638355" y="5822830"/>
            <a:ext cx="10412083" cy="369332"/>
          </a:xfrm>
          <a:prstGeom prst="rect">
            <a:avLst/>
          </a:prstGeom>
          <a:noFill/>
        </p:spPr>
        <p:txBody>
          <a:bodyPr wrap="square" rtlCol="0">
            <a:spAutoFit/>
          </a:bodyPr>
          <a:lstStyle/>
          <a:p>
            <a:r>
              <a:rPr lang="el-GR" dirty="0" smtClean="0"/>
              <a:t>Όλοι οι θησαυροί της πρωτεύουσας των Περσών πέρασαν στα χέρια του Μ. Αλέξανδρου.</a:t>
            </a:r>
            <a:endParaRPr lang="el-GR" dirty="0"/>
          </a:p>
        </p:txBody>
      </p:sp>
    </p:spTree>
    <p:extLst>
      <p:ext uri="{BB962C8B-B14F-4D97-AF65-F5344CB8AC3E}">
        <p14:creationId xmlns:p14="http://schemas.microsoft.com/office/powerpoint/2010/main" val="375754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388852" y="5854031"/>
            <a:ext cx="9342407" cy="615781"/>
          </a:xfrm>
        </p:spPr>
        <p:txBody>
          <a:bodyPr>
            <a:noAutofit/>
          </a:bodyPr>
          <a:lstStyle/>
          <a:p>
            <a:r>
              <a:rPr lang="el-GR" sz="2000" dirty="0" smtClean="0"/>
              <a:t>Ο δρόμος προς τα Σούσα ήταν πλέον ανοιχτός για τον Μ. Αλέξανδρο.</a:t>
            </a:r>
            <a:endParaRPr lang="el-GR" sz="2000" dirty="0"/>
          </a:p>
        </p:txBody>
      </p:sp>
      <p:pic>
        <p:nvPicPr>
          <p:cNvPr id="4" name="Εικόνα 3"/>
          <p:cNvPicPr>
            <a:picLocks noChangeAspect="1"/>
          </p:cNvPicPr>
          <p:nvPr/>
        </p:nvPicPr>
        <p:blipFill>
          <a:blip r:embed="rId2"/>
          <a:stretch>
            <a:fillRect/>
          </a:stretch>
        </p:blipFill>
        <p:spPr>
          <a:xfrm>
            <a:off x="470770" y="433339"/>
            <a:ext cx="11287034" cy="5165203"/>
          </a:xfrm>
          <a:prstGeom prst="rect">
            <a:avLst/>
          </a:prstGeom>
        </p:spPr>
      </p:pic>
    </p:spTree>
    <p:extLst>
      <p:ext uri="{BB962C8B-B14F-4D97-AF65-F5344CB8AC3E}">
        <p14:creationId xmlns:p14="http://schemas.microsoft.com/office/powerpoint/2010/main" val="80263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πρόταση του Δαρείου…</a:t>
            </a:r>
            <a:endParaRPr lang="el-GR" dirty="0"/>
          </a:p>
        </p:txBody>
      </p:sp>
      <p:sp>
        <p:nvSpPr>
          <p:cNvPr id="3" name="Θέση περιεχομένου 2"/>
          <p:cNvSpPr>
            <a:spLocks noGrp="1"/>
          </p:cNvSpPr>
          <p:nvPr>
            <p:ph idx="1"/>
          </p:nvPr>
        </p:nvSpPr>
        <p:spPr/>
        <p:txBody>
          <a:bodyPr/>
          <a:lstStyle/>
          <a:p>
            <a:r>
              <a:rPr lang="el-GR" dirty="0" smtClean="0"/>
              <a:t>Ο Δαρείος μετά τον πόλεμο με τον Μ. Αλέξανδρο στην Ισσό του πρόσφερε 10.000 τάλαντα για να ελευθερώσει την οικογένειά του από την αιχμαλωσία. Επίσης, του πρόσφερε όλη τη χώρα από τον Ευφράτη ποταμό μέχρι το Αιγαίο ενώ πρότεινε να παντρευτεί ο Αλέξανδρος την κόρη του ώστε να γίνουν σύμμαχοι. </a:t>
            </a:r>
          </a:p>
          <a:p>
            <a:r>
              <a:rPr lang="el-GR" dirty="0" smtClean="0"/>
              <a:t>Ο Αλέξανδρος παρά τις υποθέσεις των στρατιωτών του ότι θα δεχτεί, τους διέψευσε και αρνήθηκε τις προτάσεις του Δαρείου. Του απάντησε πως δεν έχει ανάγκη από χρήματα και θέλει να κατακτήσει ολόκληρη τη χώρα και όχι ένα μέρος της. </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5550" y="5062447"/>
            <a:ext cx="2886075" cy="1581150"/>
          </a:xfrm>
          <a:prstGeom prst="rect">
            <a:avLst/>
          </a:prstGeom>
        </p:spPr>
      </p:pic>
    </p:spTree>
    <p:extLst>
      <p:ext uri="{BB962C8B-B14F-4D97-AF65-F5344CB8AC3E}">
        <p14:creationId xmlns:p14="http://schemas.microsoft.com/office/powerpoint/2010/main" val="18218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διοίκηση του απέραντου κράτους…</a:t>
            </a:r>
            <a:endParaRPr lang="el-GR" dirty="0"/>
          </a:p>
        </p:txBody>
      </p:sp>
      <p:sp>
        <p:nvSpPr>
          <p:cNvPr id="3" name="Θέση περιεχομένου 2"/>
          <p:cNvSpPr>
            <a:spLocks noGrp="1"/>
          </p:cNvSpPr>
          <p:nvPr>
            <p:ph idx="1"/>
          </p:nvPr>
        </p:nvSpPr>
        <p:spPr>
          <a:xfrm>
            <a:off x="1154954" y="2603500"/>
            <a:ext cx="8929325" cy="1088606"/>
          </a:xfrm>
        </p:spPr>
        <p:txBody>
          <a:bodyPr>
            <a:noAutofit/>
          </a:bodyPr>
          <a:lstStyle/>
          <a:p>
            <a:pPr marL="0" indent="0">
              <a:lnSpc>
                <a:spcPct val="170000"/>
              </a:lnSpc>
              <a:buNone/>
            </a:pPr>
            <a:r>
              <a:rPr lang="el-GR" sz="2000" dirty="0" smtClean="0"/>
              <a:t>Ο Μ. Αλέξανδρος για να διοικήσει το απέραντο κράτος με τόσους διαφορετικούς λαούς, χρησιμοποίησε και Πέρσες αξιωματούχους.</a:t>
            </a:r>
            <a:endParaRPr lang="el-GR" sz="2000" dirty="0"/>
          </a:p>
        </p:txBody>
      </p:sp>
      <p:sp>
        <p:nvSpPr>
          <p:cNvPr id="4" name="TextBox 3"/>
          <p:cNvSpPr txBox="1"/>
          <p:nvPr/>
        </p:nvSpPr>
        <p:spPr>
          <a:xfrm>
            <a:off x="1154954" y="3769743"/>
            <a:ext cx="8929325" cy="1938992"/>
          </a:xfrm>
          <a:prstGeom prst="rect">
            <a:avLst/>
          </a:prstGeom>
          <a:noFill/>
        </p:spPr>
        <p:txBody>
          <a:bodyPr wrap="square" rtlCol="0">
            <a:spAutoFit/>
          </a:bodyPr>
          <a:lstStyle/>
          <a:p>
            <a:pPr>
              <a:lnSpc>
                <a:spcPct val="150000"/>
              </a:lnSpc>
            </a:pPr>
            <a:r>
              <a:rPr lang="el-GR" sz="2000" dirty="0" smtClean="0"/>
              <a:t>Μάλιστα, η συμπεριφορά του άρχισε να αλλάζει ζητώντας από τους στρατιώτες τους να τον προσκυνούν, επηρεασμένος από τις συνήθειες των βασιλιάδων της Περσίας.</a:t>
            </a:r>
          </a:p>
          <a:p>
            <a:pPr>
              <a:lnSpc>
                <a:spcPct val="150000"/>
              </a:lnSpc>
            </a:pPr>
            <a:endParaRPr lang="el-GR" sz="2000"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3750" y="4839261"/>
            <a:ext cx="3057525" cy="1495425"/>
          </a:xfrm>
          <a:prstGeom prst="rect">
            <a:avLst/>
          </a:prstGeom>
        </p:spPr>
      </p:pic>
      <p:sp>
        <p:nvSpPr>
          <p:cNvPr id="7" name="TextBox 6"/>
          <p:cNvSpPr txBox="1"/>
          <p:nvPr/>
        </p:nvSpPr>
        <p:spPr>
          <a:xfrm>
            <a:off x="1061049" y="5425136"/>
            <a:ext cx="7401464" cy="707886"/>
          </a:xfrm>
          <a:prstGeom prst="rect">
            <a:avLst/>
          </a:prstGeom>
          <a:noFill/>
        </p:spPr>
        <p:txBody>
          <a:bodyPr wrap="square" rtlCol="0">
            <a:spAutoFit/>
          </a:bodyPr>
          <a:lstStyle/>
          <a:p>
            <a:r>
              <a:rPr lang="el-GR" sz="2000" dirty="0" smtClean="0"/>
              <a:t>Οι στρατιώτες του βέβαια απογοητεύτηκαν και στεναχωρήθηκαν</a:t>
            </a:r>
            <a:r>
              <a:rPr lang="el-GR" dirty="0" smtClean="0"/>
              <a:t>.</a:t>
            </a:r>
            <a:endParaRPr lang="el-GR" dirty="0"/>
          </a:p>
        </p:txBody>
      </p:sp>
    </p:spTree>
    <p:extLst>
      <p:ext uri="{BB962C8B-B14F-4D97-AF65-F5344CB8AC3E}">
        <p14:creationId xmlns:p14="http://schemas.microsoft.com/office/powerpoint/2010/main" val="294644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κατάκτηση του κόσμου…</a:t>
            </a:r>
            <a:endParaRPr lang="el-GR" dirty="0"/>
          </a:p>
        </p:txBody>
      </p:sp>
      <p:sp>
        <p:nvSpPr>
          <p:cNvPr id="3" name="Θέση περιεχομένου 2"/>
          <p:cNvSpPr>
            <a:spLocks noGrp="1"/>
          </p:cNvSpPr>
          <p:nvPr>
            <p:ph idx="1"/>
          </p:nvPr>
        </p:nvSpPr>
        <p:spPr>
          <a:xfrm>
            <a:off x="1090708" y="2129047"/>
            <a:ext cx="8825659" cy="829813"/>
          </a:xfrm>
        </p:spPr>
        <p:txBody>
          <a:bodyPr>
            <a:noAutofit/>
          </a:bodyPr>
          <a:lstStyle/>
          <a:p>
            <a:pPr marL="0" indent="0">
              <a:lnSpc>
                <a:spcPct val="150000"/>
              </a:lnSpc>
              <a:buNone/>
            </a:pPr>
            <a:r>
              <a:rPr lang="el-GR" sz="2000" dirty="0" smtClean="0"/>
              <a:t>Επιθυμία του Μ. Αλέξανδρου έπειτα από τόσες νίκες ήταν να φτάσει την άκρη του κόσμου.  </a:t>
            </a:r>
            <a:endParaRPr lang="el-GR" sz="2000" dirty="0"/>
          </a:p>
        </p:txBody>
      </p:sp>
      <p:sp>
        <p:nvSpPr>
          <p:cNvPr id="4" name="TextBox 3"/>
          <p:cNvSpPr txBox="1"/>
          <p:nvPr/>
        </p:nvSpPr>
        <p:spPr>
          <a:xfrm>
            <a:off x="1154954" y="3178704"/>
            <a:ext cx="9264770" cy="707886"/>
          </a:xfrm>
          <a:prstGeom prst="rect">
            <a:avLst/>
          </a:prstGeom>
          <a:noFill/>
        </p:spPr>
        <p:txBody>
          <a:bodyPr wrap="square" rtlCol="0">
            <a:spAutoFit/>
          </a:bodyPr>
          <a:lstStyle/>
          <a:p>
            <a:r>
              <a:rPr lang="el-GR" sz="2000" dirty="0" smtClean="0"/>
              <a:t>Έτσι συνέχισε απτόητος ως τον παραπόταμο του Ινδού ποταμού, τον </a:t>
            </a:r>
            <a:r>
              <a:rPr lang="el-GR" sz="2000" dirty="0" err="1" smtClean="0"/>
              <a:t>Ύφαση</a:t>
            </a:r>
            <a:r>
              <a:rPr lang="el-GR" sz="2000" dirty="0" smtClean="0"/>
              <a:t>. </a:t>
            </a:r>
            <a:endParaRPr lang="el-GR" sz="2000" dirty="0"/>
          </a:p>
        </p:txBody>
      </p:sp>
      <p:pic>
        <p:nvPicPr>
          <p:cNvPr id="5" name="Εικόνα 4"/>
          <p:cNvPicPr>
            <a:picLocks noChangeAspect="1"/>
          </p:cNvPicPr>
          <p:nvPr/>
        </p:nvPicPr>
        <p:blipFill>
          <a:blip r:embed="rId2"/>
          <a:stretch>
            <a:fillRect/>
          </a:stretch>
        </p:blipFill>
        <p:spPr>
          <a:xfrm>
            <a:off x="3864635" y="3614468"/>
            <a:ext cx="6432738" cy="3243532"/>
          </a:xfrm>
          <a:prstGeom prst="rect">
            <a:avLst/>
          </a:prstGeom>
        </p:spPr>
      </p:pic>
    </p:spTree>
    <p:extLst>
      <p:ext uri="{BB962C8B-B14F-4D97-AF65-F5344CB8AC3E}">
        <p14:creationId xmlns:p14="http://schemas.microsoft.com/office/powerpoint/2010/main" val="397755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7004649" cy="4115231"/>
          </a:xfrm>
          <a:prstGeom prst="rect">
            <a:avLst/>
          </a:prstGeom>
        </p:spPr>
      </p:pic>
      <p:sp>
        <p:nvSpPr>
          <p:cNvPr id="3" name="TextBox 2"/>
          <p:cNvSpPr txBox="1"/>
          <p:nvPr/>
        </p:nvSpPr>
        <p:spPr>
          <a:xfrm>
            <a:off x="7349706" y="1052423"/>
            <a:ext cx="4528868" cy="2948179"/>
          </a:xfrm>
          <a:prstGeom prst="rect">
            <a:avLst/>
          </a:prstGeom>
          <a:noFill/>
        </p:spPr>
        <p:txBody>
          <a:bodyPr wrap="square" rtlCol="0">
            <a:spAutoFit/>
          </a:bodyPr>
          <a:lstStyle/>
          <a:p>
            <a:pPr>
              <a:lnSpc>
                <a:spcPct val="150000"/>
              </a:lnSpc>
            </a:pPr>
            <a:r>
              <a:rPr lang="el-GR" dirty="0"/>
              <a:t>Κατά την άφιξη τους στον </a:t>
            </a:r>
            <a:r>
              <a:rPr lang="el-GR" dirty="0" err="1"/>
              <a:t>Ύφαση</a:t>
            </a:r>
            <a:r>
              <a:rPr lang="el-GR" dirty="0"/>
              <a:t> παραπόταμο, οι στρατιώτες, κουρασμένοι από τις ατελείωτες πορείες και τους πολέμους αλλά και πικραμένοι από τη συμπεριφορά του βασιλιά τους αρνήθηκαν να συνεχίσουν. </a:t>
            </a:r>
          </a:p>
        </p:txBody>
      </p:sp>
      <p:sp>
        <p:nvSpPr>
          <p:cNvPr id="4" name="TextBox 3"/>
          <p:cNvSpPr txBox="1"/>
          <p:nvPr/>
        </p:nvSpPr>
        <p:spPr>
          <a:xfrm>
            <a:off x="715992" y="4865298"/>
            <a:ext cx="10593238" cy="369332"/>
          </a:xfrm>
          <a:prstGeom prst="rect">
            <a:avLst/>
          </a:prstGeom>
          <a:noFill/>
        </p:spPr>
        <p:txBody>
          <a:bodyPr wrap="square" rtlCol="0">
            <a:spAutoFit/>
          </a:bodyPr>
          <a:lstStyle/>
          <a:p>
            <a:r>
              <a:rPr lang="el-GR" dirty="0" smtClean="0"/>
              <a:t>Ο </a:t>
            </a:r>
            <a:r>
              <a:rPr lang="el-GR" dirty="0"/>
              <a:t>Μ. Αλέξανδρος δείχνοντας κατανόηση στα παράπονά τους αποφάσισε να γυρίσουν πίσω.</a:t>
            </a:r>
          </a:p>
        </p:txBody>
      </p:sp>
    </p:spTree>
    <p:extLst>
      <p:ext uri="{BB962C8B-B14F-4D97-AF65-F5344CB8AC3E}">
        <p14:creationId xmlns:p14="http://schemas.microsoft.com/office/powerpoint/2010/main" val="366313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μεγάλη απόφαση της επιστροφής…</a:t>
            </a:r>
            <a:endParaRPr lang="el-GR" dirty="0"/>
          </a:p>
        </p:txBody>
      </p:sp>
      <p:sp>
        <p:nvSpPr>
          <p:cNvPr id="3" name="Θέση περιεχομένου 2"/>
          <p:cNvSpPr>
            <a:spLocks noGrp="1"/>
          </p:cNvSpPr>
          <p:nvPr>
            <p:ph idx="1"/>
          </p:nvPr>
        </p:nvSpPr>
        <p:spPr>
          <a:xfrm>
            <a:off x="947920" y="2206685"/>
            <a:ext cx="10611476" cy="4297632"/>
          </a:xfrm>
        </p:spPr>
        <p:txBody>
          <a:bodyPr>
            <a:normAutofit fontScale="92500" lnSpcReduction="10000"/>
          </a:bodyPr>
          <a:lstStyle/>
          <a:p>
            <a:pPr marL="0" indent="0">
              <a:lnSpc>
                <a:spcPct val="150000"/>
              </a:lnSpc>
              <a:buNone/>
            </a:pPr>
            <a:r>
              <a:rPr lang="el-GR" dirty="0"/>
              <a:t>Ό</a:t>
            </a:r>
            <a:r>
              <a:rPr lang="el-GR" dirty="0" smtClean="0"/>
              <a:t>ταν ο Αλέξανδρος και το στράτευμά του κατασκήνωναν στην &lt;&lt;Πέτρα του </a:t>
            </a:r>
            <a:r>
              <a:rPr lang="el-GR" dirty="0" err="1" smtClean="0"/>
              <a:t>Αόρνου</a:t>
            </a:r>
            <a:r>
              <a:rPr lang="el-GR" dirty="0" smtClean="0"/>
              <a:t>&gt;&gt;, εκείνος τους ανακοίνωσε την πρόθεσή του να προχωρήσει στο εσωτερικό της Ινδίας και κάλεσε όσους επιθυμούν να τον ακολουθήσουν με προθυμία. Στους υπόλοιπους διέταξε να γυρίσουν στην πατρίδα ως δειλοί που εγκατέλειψαν τον βασιλιά τους. </a:t>
            </a:r>
          </a:p>
          <a:p>
            <a:pPr marL="0" indent="0">
              <a:lnSpc>
                <a:spcPct val="150000"/>
              </a:lnSpc>
              <a:buNone/>
            </a:pPr>
            <a:r>
              <a:rPr lang="el-GR" dirty="0" smtClean="0"/>
              <a:t>Για τρεις μέρες όμως, δεν τον πλησίασε κανένας σύντροφος του, όλοι ήθελαν να σταματήσει η εκστρατεία. Έτσι ο Μ. Αλέξανδρος, συνειδητοποιώντας ότι οι στρατιώτες ήταν σταθεροί στις απόψεις τους, αποφάσισε να επιστρέψουν. </a:t>
            </a:r>
          </a:p>
          <a:p>
            <a:pPr marL="0" indent="0">
              <a:lnSpc>
                <a:spcPct val="150000"/>
              </a:lnSpc>
              <a:buNone/>
            </a:pPr>
            <a:r>
              <a:rPr lang="el-GR" dirty="0" smtClean="0"/>
              <a:t>Τότε, όλοι συγκινήθηκαν και χειροκρότησαν τον βασιλιά τους που δέχτηκε να ηττηθεί μόνο από αυτούς.</a:t>
            </a:r>
          </a:p>
          <a:p>
            <a:pPr marL="0" indent="0">
              <a:lnSpc>
                <a:spcPct val="150000"/>
              </a:lnSpc>
              <a:buNone/>
            </a:pPr>
            <a:r>
              <a:rPr lang="el-GR" dirty="0" err="1" smtClean="0"/>
              <a:t>Αρριανός</a:t>
            </a:r>
            <a:r>
              <a:rPr lang="el-GR" dirty="0" smtClean="0"/>
              <a:t>, Αλεξάνδρου Ανάβαση</a:t>
            </a:r>
            <a:endParaRPr lang="el-GR" dirty="0"/>
          </a:p>
        </p:txBody>
      </p:sp>
    </p:spTree>
    <p:extLst>
      <p:ext uri="{BB962C8B-B14F-4D97-AF65-F5344CB8AC3E}">
        <p14:creationId xmlns:p14="http://schemas.microsoft.com/office/powerpoint/2010/main" val="86469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416" y="1669211"/>
            <a:ext cx="7988060" cy="4572000"/>
          </a:xfrm>
          <a:prstGeom prst="rect">
            <a:avLst/>
          </a:prstGeom>
        </p:spPr>
      </p:pic>
      <p:sp>
        <p:nvSpPr>
          <p:cNvPr id="5" name="TextBox 4"/>
          <p:cNvSpPr txBox="1"/>
          <p:nvPr/>
        </p:nvSpPr>
        <p:spPr>
          <a:xfrm>
            <a:off x="1690777" y="724619"/>
            <a:ext cx="8609163" cy="769441"/>
          </a:xfrm>
          <a:prstGeom prst="rect">
            <a:avLst/>
          </a:prstGeom>
          <a:noFill/>
        </p:spPr>
        <p:txBody>
          <a:bodyPr wrap="square" rtlCol="0">
            <a:spAutoFit/>
          </a:bodyPr>
          <a:lstStyle/>
          <a:p>
            <a:r>
              <a:rPr lang="el-GR" sz="4400" b="1" dirty="0" smtClean="0"/>
              <a:t>Η επιστροφή…</a:t>
            </a:r>
            <a:endParaRPr lang="el-GR" sz="4400" b="1" dirty="0"/>
          </a:p>
        </p:txBody>
      </p:sp>
    </p:spTree>
    <p:extLst>
      <p:ext uri="{BB962C8B-B14F-4D97-AF65-F5344CB8AC3E}">
        <p14:creationId xmlns:p14="http://schemas.microsoft.com/office/powerpoint/2010/main" val="158704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219</TotalTime>
  <Words>939</Words>
  <Application>Microsoft Office PowerPoint</Application>
  <PresentationFormat>Ευρεία οθόνη</PresentationFormat>
  <Paragraphs>70</Paragraphs>
  <Slides>17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17</vt:i4>
      </vt:variant>
    </vt:vector>
  </HeadingPairs>
  <TitlesOfParts>
    <vt:vector size="21" baseType="lpstr">
      <vt:lpstr>Arial</vt:lpstr>
      <vt:lpstr>Century Gothic</vt:lpstr>
      <vt:lpstr>Wingdings 3</vt:lpstr>
      <vt:lpstr>Αίθουσα συσκέψεων "Ιόν"</vt:lpstr>
      <vt:lpstr>Κεφάλαιο 32  Η πορεία προς την Ινδία. Το τέλος της εκστρατείας.</vt:lpstr>
      <vt:lpstr>Η μάχη στα Γαυγάμηλα (331π.Χ.)…</vt:lpstr>
      <vt:lpstr>Παρουσίαση του PowerPoint</vt:lpstr>
      <vt:lpstr>Η πρόταση του Δαρείου…</vt:lpstr>
      <vt:lpstr>Η διοίκηση του απέραντου κράτους…</vt:lpstr>
      <vt:lpstr>Η κατάκτηση του κόσμου…</vt:lpstr>
      <vt:lpstr>Παρουσίαση του PowerPoint</vt:lpstr>
      <vt:lpstr>Η μεγάλη απόφαση της επιστροφής…</vt:lpstr>
      <vt:lpstr>Παρουσίαση του PowerPoint</vt:lpstr>
      <vt:lpstr>Παρουσίαση του PowerPoint</vt:lpstr>
      <vt:lpstr>Το παράδειγμα του βασιλιά…</vt:lpstr>
      <vt:lpstr>Γιατί ο Μ. Αλέξανδρος άλλαξε συμπεριφορά;</vt:lpstr>
      <vt:lpstr>Πώς κρίνεις την απόφαση του Μ. Αλέξανδρου να μη συνεχίσει την εκστρατεία;</vt:lpstr>
      <vt:lpstr>Παρουσίαση του PowerPoint</vt:lpstr>
      <vt:lpstr>Παρουσίαση του PowerPoint</vt:lpstr>
      <vt:lpstr>Παρουσίαση του PowerPoint</vt:lpstr>
      <vt:lpstr>Παρουσίαση του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Κεφάλαιο 32  Η πορεία προς την Ινδία. Το τέλος της εκστρατείας.</dc:title>
  <dc:creator>christina antoniadou</dc:creator>
  <cp:lastModifiedBy>christina antoniadou</cp:lastModifiedBy>
  <cp:revision>23</cp:revision>
  <dcterms:created xsi:type="dcterms:W3CDTF">2020-04-12T21:32:56Z</dcterms:created>
  <dcterms:modified xsi:type="dcterms:W3CDTF">2020-04-13T10:50:40Z</dcterms:modified>
</cp:coreProperties>
</file>