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0" r:id="rId4"/>
    <p:sldId id="259" r:id="rId5"/>
    <p:sldId id="256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5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7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14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72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28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87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36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95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99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59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08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97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30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64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84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15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0002B9-18B3-4775-B997-7FF25DCBDA18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BBEC-2C4F-44D2-A919-E654884A4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66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sch.gr/karage/askiseisglossas_d/omoixeslexeis_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9847" y="556235"/>
            <a:ext cx="10568229" cy="3368784"/>
          </a:xfrm>
        </p:spPr>
        <p:txBody>
          <a:bodyPr/>
          <a:lstStyle/>
          <a:p>
            <a:pPr algn="ctr"/>
            <a:r>
              <a:rPr lang="el-GR" dirty="0" smtClean="0"/>
              <a:t>13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Όλου του κόσμου τα παιδιά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l="64741" t="14088" r="3986" b="50189"/>
          <a:stretch/>
        </p:blipFill>
        <p:spPr>
          <a:xfrm>
            <a:off x="2716885" y="2725947"/>
            <a:ext cx="6254152" cy="401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Σύνθετες λέξεις με τη «</a:t>
            </a:r>
            <a:r>
              <a:rPr lang="el-GR" b="1" dirty="0" smtClean="0"/>
              <a:t>γη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500332" y="2596551"/>
            <a:ext cx="5270740" cy="100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560717" y="3856008"/>
            <a:ext cx="7090913" cy="1121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7101" y="1336926"/>
            <a:ext cx="8946541" cy="4195481"/>
          </a:xfrm>
        </p:spPr>
        <p:txBody>
          <a:bodyPr/>
          <a:lstStyle/>
          <a:p>
            <a:r>
              <a:rPr lang="el-GR" dirty="0"/>
              <a:t>Η λέξη </a:t>
            </a:r>
            <a:r>
              <a:rPr lang="el-GR" b="1" dirty="0"/>
              <a:t>γη </a:t>
            </a:r>
            <a:r>
              <a:rPr lang="el-GR" dirty="0"/>
              <a:t>όταν ενώνεται με άλλες λέξεις, κάποιες φορές</a:t>
            </a:r>
          </a:p>
          <a:p>
            <a:pPr marL="0" indent="0">
              <a:buNone/>
            </a:pPr>
            <a:r>
              <a:rPr lang="el-GR" dirty="0"/>
              <a:t>γράφεται διαφορετικά</a:t>
            </a:r>
            <a:r>
              <a:rPr lang="el-GR" dirty="0" smtClean="0"/>
              <a:t>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• Όταν είναι α΄ συνθετικό γίνεται </a:t>
            </a:r>
            <a:r>
              <a:rPr lang="el-GR" dirty="0" err="1"/>
              <a:t>γεω</a:t>
            </a:r>
            <a:r>
              <a:rPr lang="el-GR" dirty="0"/>
              <a:t> –</a:t>
            </a:r>
          </a:p>
          <a:p>
            <a:pPr marL="0" indent="0">
              <a:buNone/>
            </a:pPr>
            <a:r>
              <a:rPr lang="el-GR" dirty="0"/>
              <a:t>π.χ. </a:t>
            </a:r>
            <a:r>
              <a:rPr lang="el-GR" b="1" dirty="0" smtClean="0"/>
              <a:t>γεω</a:t>
            </a:r>
            <a:r>
              <a:rPr lang="el-GR" dirty="0" smtClean="0"/>
              <a:t>γραφία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• Όταν </a:t>
            </a:r>
            <a:r>
              <a:rPr lang="el-GR" dirty="0" smtClean="0"/>
              <a:t>είναι </a:t>
            </a:r>
            <a:r>
              <a:rPr lang="el-GR" dirty="0"/>
              <a:t>β΄ συνθετικό γίνεται –</a:t>
            </a:r>
            <a:r>
              <a:rPr lang="el-GR" dirty="0" err="1"/>
              <a:t>γειος</a:t>
            </a:r>
            <a:r>
              <a:rPr lang="el-GR" dirty="0"/>
              <a:t>, -γεια, -</a:t>
            </a:r>
            <a:r>
              <a:rPr lang="el-GR" dirty="0" err="1"/>
              <a:t>γειο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π.χ. ο υπό</a:t>
            </a:r>
            <a:r>
              <a:rPr lang="el-GR" b="1" dirty="0"/>
              <a:t>γειος</a:t>
            </a:r>
            <a:r>
              <a:rPr lang="el-GR" dirty="0"/>
              <a:t>, η υπό</a:t>
            </a:r>
            <a:r>
              <a:rPr lang="el-GR" b="1" dirty="0"/>
              <a:t>γεια</a:t>
            </a:r>
            <a:r>
              <a:rPr lang="el-GR" dirty="0"/>
              <a:t>, το υπό</a:t>
            </a:r>
            <a:r>
              <a:rPr lang="el-GR" b="1" dirty="0"/>
              <a:t>γειο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21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3585" t="35723" r="40283" b="21132"/>
          <a:stretch/>
        </p:blipFill>
        <p:spPr>
          <a:xfrm>
            <a:off x="353683" y="224286"/>
            <a:ext cx="11789972" cy="62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είσαι</a:t>
            </a:r>
            <a:r>
              <a:rPr lang="en-US" dirty="0" smtClean="0"/>
              <a:t>; To </a:t>
            </a:r>
            <a:r>
              <a:rPr lang="el-GR" dirty="0" smtClean="0"/>
              <a:t>όνομά σου είναι μοναδικό…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657105"/>
          </a:xfrm>
        </p:spPr>
        <p:txBody>
          <a:bodyPr/>
          <a:lstStyle/>
          <a:p>
            <a:r>
              <a:rPr lang="el-GR" dirty="0" smtClean="0"/>
              <a:t>Μπορεί να σημαίνει κάτι στη γλώσσα που μιλάς ή στη γλώσσα της θρησκείας σου ή του πολιτισμού σου.</a:t>
            </a:r>
          </a:p>
          <a:p>
            <a:r>
              <a:rPr lang="el-GR" dirty="0" smtClean="0"/>
              <a:t>Το όνομά σου σε συνδέει με τα μέλη της οικογένειάς σου.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Είναι μέρος του εαυτού σου. Ο κόσμος δείχνει ότι σε σέβεται προσπαθώντας να λέει σωστά το όνομά σου.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4796287"/>
            <a:ext cx="945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Διάβασε στο τετράδιο εργασιών την άσκηση 1 και μετά γράψε λίγα λόγια για το όνομά σου.</a:t>
            </a:r>
          </a:p>
          <a:p>
            <a:r>
              <a:rPr lang="el-GR" dirty="0" smtClean="0"/>
              <a:t>Έπειτα διάλεξε έναν φίλο σου και γράψε 2 σημεία που μοιάζετε και 2 που διαφέρετε (άσκηση 2).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65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το σπίτι…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Ανάγνωση το ποίημα, μπορείς να το ηχογραφήσεις και να μου το στείλεις…</a:t>
            </a:r>
          </a:p>
          <a:p>
            <a:r>
              <a:rPr lang="el-GR" dirty="0" smtClean="0"/>
              <a:t>Αντιγραφή τις 2 τελευταίες στροφές του ποιήματος με όμορφα καθαρά γράμματα.</a:t>
            </a:r>
          </a:p>
          <a:p>
            <a:r>
              <a:rPr lang="el-GR" dirty="0"/>
              <a:t>Μ</a:t>
            </a:r>
            <a:r>
              <a:rPr lang="el-GR" dirty="0" smtClean="0"/>
              <a:t>αθαίνω καλά τη θεωρία (ομώνυμα/παρώνυμα/γη). </a:t>
            </a:r>
          </a:p>
          <a:p>
            <a:r>
              <a:rPr lang="el-GR" dirty="0" smtClean="0"/>
              <a:t>Ορθογραφία</a:t>
            </a:r>
            <a:r>
              <a:rPr lang="en-US" dirty="0" smtClean="0"/>
              <a:t>: </a:t>
            </a:r>
            <a:r>
              <a:rPr lang="el-GR" dirty="0" smtClean="0"/>
              <a:t>υπόγεια, προσγείωση, απογείωση, γεωπόνος, γεωγραφία δικαίωμα, ισόγειο, φύλλο, φύλο, όμως, ώμος, λύπη, λείπει, ευωδιαστά (μαθαίνουμε και τη σημασία τους)</a:t>
            </a:r>
          </a:p>
          <a:p>
            <a:r>
              <a:rPr lang="el-GR" dirty="0" smtClean="0"/>
              <a:t>Οικογένεια λέξεων με τη λέξη «γη» (γράφουμε λέξεις και μαθαίνουμε και τη σημασία τους)</a:t>
            </a:r>
          </a:p>
          <a:p>
            <a:r>
              <a:rPr lang="el-GR" dirty="0" smtClean="0"/>
              <a:t>Άσκηση</a:t>
            </a:r>
            <a:r>
              <a:rPr lang="en-US" dirty="0" smtClean="0"/>
              <a:t> </a:t>
            </a:r>
            <a:r>
              <a:rPr lang="el-GR" dirty="0" smtClean="0"/>
              <a:t>στο διαδίκτυο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://users.sch.gr</a:t>
            </a:r>
            <a:r>
              <a:rPr lang="en-US">
                <a:hlinkClick r:id="rId2"/>
              </a:rPr>
              <a:t>//</a:t>
            </a:r>
            <a:r>
              <a:rPr lang="en-US" smtClean="0">
                <a:hlinkClick r:id="rId2"/>
              </a:rPr>
              <a:t>karage/askiseisglossas_d/omoixeslexeis_1.htm</a:t>
            </a:r>
            <a:endParaRPr lang="el-GR" dirty="0" smtClean="0"/>
          </a:p>
          <a:p>
            <a:r>
              <a:rPr lang="el-GR" dirty="0" smtClean="0"/>
              <a:t>Έκθεση ( γράφω ένα </a:t>
            </a:r>
            <a:r>
              <a:rPr lang="el-GR" dirty="0" err="1" smtClean="0"/>
              <a:t>επιχειρηματολογικό</a:t>
            </a:r>
            <a:r>
              <a:rPr lang="el-GR" dirty="0" smtClean="0"/>
              <a:t> κείμενο για τη διαφορετικότητα), το σχεδιάγραμμα θα το ανεβάσω στην ιστοσελίδα μας.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9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1011" y="452717"/>
            <a:ext cx="5409823" cy="6094731"/>
          </a:xfrm>
        </p:spPr>
        <p:txBody>
          <a:bodyPr/>
          <a:lstStyle/>
          <a:p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>1. Με τι παρομοιάζει ο ποιητής τα παιδιά τα παιδιά που έχουν διαφορετικό χρώμα και τα παιδιά που μιλούν διαφορετική γλώσσα</a:t>
            </a:r>
            <a:r>
              <a:rPr lang="en-US" sz="2000" dirty="0" smtClean="0">
                <a:latin typeface="Trebuchet MS" panose="020B0603020202020204" pitchFamily="34" charset="0"/>
              </a:rPr>
              <a:t>;</a:t>
            </a:r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>2. </a:t>
            </a:r>
            <a:r>
              <a:rPr lang="el-GR" sz="2000" dirty="0" smtClean="0">
                <a:latin typeface="Trebuchet MS" panose="020B0603020202020204" pitchFamily="34" charset="0"/>
                <a:hlinkClick r:id="rId2" action="ppaction://hlinksldjump"/>
              </a:rPr>
              <a:t>Τι λαχταρούν όλα τα πλάσματα της γης</a:t>
            </a:r>
            <a:r>
              <a:rPr lang="en-US" sz="2000" dirty="0" smtClean="0">
                <a:latin typeface="Trebuchet MS" panose="020B0603020202020204" pitchFamily="34" charset="0"/>
                <a:hlinkClick r:id="rId2" action="ppaction://hlinksldjump"/>
              </a:rPr>
              <a:t>;</a:t>
            </a:r>
            <a:br>
              <a:rPr lang="en-US" sz="2000" dirty="0" smtClean="0">
                <a:latin typeface="Trebuchet MS" panose="020B0603020202020204" pitchFamily="34" charset="0"/>
                <a:hlinkClick r:id="rId2" action="ppaction://hlinksldjump"/>
              </a:rPr>
            </a:br>
            <a:r>
              <a:rPr lang="en-US" sz="2000" dirty="0">
                <a:latin typeface="Trebuchet MS" panose="020B0603020202020204" pitchFamily="34" charset="0"/>
              </a:rPr>
              <a:t/>
            </a:r>
            <a:br>
              <a:rPr lang="en-US" sz="2000" dirty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>3. Ποια εικόνα του ποιήματος σου άρεσε περισσότερο</a:t>
            </a:r>
            <a:r>
              <a:rPr lang="en-US" sz="2000" dirty="0" smtClean="0">
                <a:latin typeface="Trebuchet MS" panose="020B0603020202020204" pitchFamily="34" charset="0"/>
              </a:rPr>
              <a:t>;</a:t>
            </a:r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r>
              <a:rPr lang="el-GR" sz="2000" dirty="0">
                <a:latin typeface="Trebuchet MS" panose="020B0603020202020204" pitchFamily="34" charset="0"/>
              </a:rPr>
              <a:t/>
            </a:r>
            <a:br>
              <a:rPr lang="el-GR" sz="2000" dirty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>4. Ποια είναι τα χαρακτηριστικά ενός ποιήματος</a:t>
            </a:r>
            <a:r>
              <a:rPr lang="en-US" sz="2000" dirty="0" smtClean="0">
                <a:latin typeface="Trebuchet MS" panose="020B0603020202020204" pitchFamily="34" charset="0"/>
              </a:rPr>
              <a:t>;</a:t>
            </a:r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r>
              <a:rPr lang="el-GR" sz="2000" dirty="0" smtClean="0">
                <a:latin typeface="Trebuchet MS" panose="020B0603020202020204" pitchFamily="34" charset="0"/>
              </a:rPr>
              <a:t/>
            </a:r>
            <a:br>
              <a:rPr lang="el-GR" sz="2000" dirty="0" smtClean="0">
                <a:latin typeface="Trebuchet MS" panose="020B0603020202020204" pitchFamily="34" charset="0"/>
              </a:rPr>
            </a:br>
            <a:endParaRPr lang="el-GR" sz="2000" dirty="0">
              <a:latin typeface="Trebuchet MS" panose="020B0603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25401" t="29434" r="46014" b="11823"/>
          <a:stretch/>
        </p:blipFill>
        <p:spPr>
          <a:xfrm>
            <a:off x="172527" y="198408"/>
            <a:ext cx="4468484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938" y="603849"/>
            <a:ext cx="849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Κατανομή του ποιήματος σε στροφές με σταθερό αριθμό στίχων </a:t>
            </a:r>
            <a:br>
              <a:rPr lang="el-GR" dirty="0" smtClean="0">
                <a:latin typeface="Trebuchet MS" panose="020B0603020202020204" pitchFamily="34" charset="0"/>
              </a:rPr>
            </a:b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55938" y="2578648"/>
            <a:ext cx="871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Ρυθμός και ύπαρξη </a:t>
            </a:r>
            <a:r>
              <a:rPr lang="el-GR" dirty="0" smtClean="0">
                <a:latin typeface="Trebuchet MS" panose="020B0603020202020204" pitchFamily="34" charset="0"/>
                <a:hlinkClick r:id="rId2" action="ppaction://hlinksldjump"/>
              </a:rPr>
              <a:t>ομοιοκαταληξίας.</a:t>
            </a:r>
            <a:br>
              <a:rPr lang="el-GR" dirty="0" smtClean="0">
                <a:latin typeface="Trebuchet MS" panose="020B0603020202020204" pitchFamily="34" charset="0"/>
                <a:hlinkClick r:id="rId2" action="ppaction://hlinksldjump"/>
              </a:rPr>
            </a:b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155938" y="1567277"/>
            <a:ext cx="856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Ποιητικό λεξιλόγιο, χρήση ποιητικών εικόνων, μουσικός τόνος. </a:t>
            </a:r>
            <a:br>
              <a:rPr lang="el-GR" dirty="0" smtClean="0">
                <a:latin typeface="Trebuchet MS" panose="020B0603020202020204" pitchFamily="34" charset="0"/>
              </a:rPr>
            </a:b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164564" y="3511601"/>
            <a:ext cx="8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Νοηματική αλληλουχία.</a:t>
            </a:r>
            <a:br>
              <a:rPr lang="el-GR" dirty="0" smtClean="0">
                <a:latin typeface="Trebuchet MS" panose="020B0603020202020204" pitchFamily="34" charset="0"/>
              </a:rPr>
            </a:b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164564" y="4444554"/>
            <a:ext cx="8039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Λυρισμός: έκφραση συναισθημάτων.</a:t>
            </a:r>
            <a:br>
              <a:rPr lang="el-GR" dirty="0" smtClean="0">
                <a:latin typeface="Trebuchet MS" panose="020B0603020202020204" pitchFamily="34" charset="0"/>
              </a:rPr>
            </a:br>
            <a:r>
              <a:rPr lang="en-US" sz="2400" dirty="0" smtClean="0">
                <a:latin typeface="Trebuchet MS" panose="020B0603020202020204" pitchFamily="34" charset="0"/>
              </a:rPr>
              <a:t/>
            </a:r>
            <a:br>
              <a:rPr lang="en-US" sz="2400" dirty="0" smtClean="0">
                <a:latin typeface="Trebuchet MS" panose="020B0603020202020204" pitchFamily="34" charset="0"/>
              </a:rPr>
            </a:b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268083" y="5348377"/>
            <a:ext cx="94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Trebuchet MS" panose="020B0603020202020204" pitchFamily="34" charset="0"/>
              </a:rPr>
              <a:t>Τι ομοιοκαταληξία έχουν οι στίχοι στο ποίημά μας</a:t>
            </a:r>
            <a:r>
              <a:rPr lang="en-US" sz="3200" dirty="0" smtClean="0">
                <a:latin typeface="Trebuchet MS" panose="020B0603020202020204" pitchFamily="34" charset="0"/>
              </a:rPr>
              <a:t>;</a:t>
            </a:r>
            <a:endParaRPr lang="el-GR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l="12595" t="18743" r="24292" b="8302"/>
          <a:stretch/>
        </p:blipFill>
        <p:spPr>
          <a:xfrm>
            <a:off x="94890" y="94889"/>
            <a:ext cx="5572664" cy="452886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l="13585" t="33333" r="25071" b="5786"/>
          <a:stretch/>
        </p:blipFill>
        <p:spPr>
          <a:xfrm>
            <a:off x="5825705" y="448573"/>
            <a:ext cx="6366295" cy="417518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/>
          <a:srcRect l="15425" t="42264" r="25566" b="22265"/>
          <a:stretch/>
        </p:blipFill>
        <p:spPr>
          <a:xfrm>
            <a:off x="3036499" y="4942934"/>
            <a:ext cx="6150634" cy="1673526"/>
          </a:xfrm>
          <a:prstGeom prst="rect">
            <a:avLst/>
          </a:prstGeom>
        </p:spPr>
      </p:pic>
      <p:sp>
        <p:nvSpPr>
          <p:cNvPr id="6" name="Κουμπί ενέργειας: Πίσω ή Προηγούμενο 5">
            <a:hlinkClick r:id="" action="ppaction://hlinkshowjump?jump=previousslide" highlightClick="1"/>
          </p:cNvPr>
          <p:cNvSpPr/>
          <p:nvPr/>
        </p:nvSpPr>
        <p:spPr>
          <a:xfrm>
            <a:off x="9998015" y="5287992"/>
            <a:ext cx="1561381" cy="101791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6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62690" t="23145" r="5117" b="38742"/>
          <a:stretch/>
        </p:blipFill>
        <p:spPr>
          <a:xfrm>
            <a:off x="0" y="0"/>
            <a:ext cx="9652959" cy="6428235"/>
          </a:xfrm>
          <a:prstGeom prst="rect">
            <a:avLst/>
          </a:prstGeom>
        </p:spPr>
      </p:pic>
      <p:sp>
        <p:nvSpPr>
          <p:cNvPr id="5" name="Κουμπί ενέργειας: Πίσω ή Προηγούμενο 4">
            <a:hlinkClick r:id="rId3" action="ppaction://hlinksldjump" highlightClick="1"/>
          </p:cNvPr>
          <p:cNvSpPr/>
          <p:nvPr/>
        </p:nvSpPr>
        <p:spPr>
          <a:xfrm>
            <a:off x="10118785" y="4494362"/>
            <a:ext cx="1699404" cy="8712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5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1322" y="1388854"/>
            <a:ext cx="9618532" cy="485954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Μπορείς να διορθώσεις τη φράση του </a:t>
            </a:r>
            <a:r>
              <a:rPr lang="el-GR" dirty="0" err="1" smtClean="0"/>
              <a:t>Ρασίμ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l-GR" b="1" dirty="0" smtClean="0"/>
              <a:t>«Το γάλα πείρα και τη μηλιά»</a:t>
            </a:r>
            <a:endParaRPr lang="el-GR" b="1" dirty="0"/>
          </a:p>
          <a:p>
            <a:pPr marL="0" indent="0" algn="ctr">
              <a:buNone/>
            </a:pPr>
            <a:r>
              <a:rPr lang="el-GR" sz="4400" b="1" dirty="0"/>
              <a:t>π</a:t>
            </a:r>
            <a:r>
              <a:rPr lang="el-GR" sz="4400" b="1" dirty="0" smtClean="0"/>
              <a:t>είρα – πήρα</a:t>
            </a:r>
          </a:p>
          <a:p>
            <a:pPr marL="0" indent="0">
              <a:buNone/>
            </a:pPr>
            <a:r>
              <a:rPr lang="el-GR" sz="2400" dirty="0" smtClean="0"/>
              <a:t>Οι δύο αυτές λέξεις που προφέρονται το ίδιο αλλά έχουν διαφορετική σημασία λέγονται</a:t>
            </a:r>
            <a:r>
              <a:rPr lang="el-GR" sz="2400" b="1" dirty="0" smtClean="0"/>
              <a:t> </a:t>
            </a:r>
            <a:r>
              <a:rPr lang="el-GR" sz="3600" b="1" u="sng" dirty="0" smtClean="0"/>
              <a:t>ομώνυμα ή ομόηχα.</a:t>
            </a:r>
            <a:endParaRPr lang="en-US" sz="3600" b="1" u="sng" dirty="0" smtClean="0"/>
          </a:p>
          <a:p>
            <a:pPr marL="0" indent="0">
              <a:buNone/>
            </a:pPr>
            <a:endParaRPr lang="el-GR" sz="3600" b="1" u="sng" dirty="0" smtClean="0"/>
          </a:p>
          <a:p>
            <a:pPr marL="0" indent="0">
              <a:buNone/>
            </a:pPr>
            <a:r>
              <a:rPr lang="el-GR" sz="2400" dirty="0" smtClean="0"/>
              <a:t>Γνωρίζεις άλλα ομώνυμα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 marL="0" indent="0" algn="ctr">
              <a:buNone/>
            </a:pPr>
            <a:endParaRPr lang="el-GR" sz="4400" b="1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4304581" y="2009955"/>
            <a:ext cx="1164566" cy="1293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640884" y="1825289"/>
            <a:ext cx="341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«Το γάλα </a:t>
            </a:r>
            <a:r>
              <a:rPr lang="el-GR" b="1" u="sng" dirty="0" smtClean="0"/>
              <a:t>πήρα</a:t>
            </a:r>
            <a:r>
              <a:rPr lang="el-GR" b="1" dirty="0" smtClean="0"/>
              <a:t> και </a:t>
            </a:r>
            <a:r>
              <a:rPr lang="el-GR" b="1" smtClean="0"/>
              <a:t>τη </a:t>
            </a:r>
            <a:r>
              <a:rPr lang="el-GR" b="1" smtClean="0"/>
              <a:t>μιλιά</a:t>
            </a:r>
            <a:r>
              <a:rPr lang="el-GR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124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56476"/>
              </p:ext>
            </p:extLst>
          </p:nvPr>
        </p:nvGraphicFramePr>
        <p:xfrm>
          <a:off x="224286" y="172530"/>
          <a:ext cx="3045126" cy="65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371"/>
                <a:gridCol w="1552755"/>
              </a:tblGrid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διάλειμμα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διάλυμα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σήκω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σύκο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κλίμα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κλήμα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κριτικός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Κρητικός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λίρα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λύρα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λιμός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λοιμός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κλείνω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κλίνω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Φύλλο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φίλο, φύλο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ψηλός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ψιλός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πάλι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πάλη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λείπει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λύπη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όμως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ώμος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νοίκι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νίκη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χίλια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χείλια</a:t>
                      </a:r>
                      <a:endParaRPr lang="el-GR" dirty="0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r>
                        <a:rPr lang="el-GR" dirty="0" smtClean="0"/>
                        <a:t>φιλί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φυλή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Επεξήγηση με σύννεφο 7"/>
          <p:cNvSpPr/>
          <p:nvPr/>
        </p:nvSpPr>
        <p:spPr>
          <a:xfrm>
            <a:off x="4891177" y="897147"/>
            <a:ext cx="6478438" cy="4546121"/>
          </a:xfrm>
          <a:prstGeom prst="cloudCallout">
            <a:avLst>
              <a:gd name="adj1" fmla="val -48662"/>
              <a:gd name="adj2" fmla="val 51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/>
              <a:t>Ομώνυμα (ή ομόηχα)</a:t>
            </a:r>
            <a:r>
              <a:rPr lang="el-GR" dirty="0" smtClean="0"/>
              <a:t>, είναι οι λέξεις που προφέρονται το ίδιο αλλά έχουν διαφορετική σημασία!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7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3868" t="19748" r="40283" b="38491"/>
          <a:stretch/>
        </p:blipFill>
        <p:spPr>
          <a:xfrm>
            <a:off x="23906" y="500332"/>
            <a:ext cx="11802802" cy="60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181" y="914400"/>
            <a:ext cx="1011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α</a:t>
            </a:r>
            <a:r>
              <a:rPr lang="el-GR" sz="4000" dirty="0" smtClean="0"/>
              <a:t>μυγδαλιές - αμυγδαλές</a:t>
            </a:r>
            <a:endParaRPr lang="el-G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9125" y="2104845"/>
            <a:ext cx="1054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rebuchet MS" panose="020B0603020202020204" pitchFamily="34" charset="0"/>
              </a:rPr>
              <a:t>Οι παραπάνω λέξεις είναι ομώνυμα</a:t>
            </a:r>
            <a:r>
              <a:rPr lang="en-US" sz="2800" dirty="0" smtClean="0">
                <a:latin typeface="Trebuchet MS" panose="020B0603020202020204" pitchFamily="34" charset="0"/>
              </a:rPr>
              <a:t>; </a:t>
            </a:r>
            <a:endParaRPr lang="el-GR" sz="2800" dirty="0" smtClean="0">
              <a:latin typeface="Trebuchet MS" panose="020B0603020202020204" pitchFamily="34" charset="0"/>
            </a:endParaRPr>
          </a:p>
          <a:p>
            <a:endParaRPr lang="el-GR" sz="2800" dirty="0">
              <a:latin typeface="Trebuchet MS" panose="020B0603020202020204" pitchFamily="34" charset="0"/>
            </a:endParaRPr>
          </a:p>
          <a:p>
            <a:endParaRPr lang="el-GR" sz="2800" dirty="0" smtClean="0">
              <a:latin typeface="Trebuchet MS" panose="020B0603020202020204" pitchFamily="34" charset="0"/>
            </a:endParaRPr>
          </a:p>
        </p:txBody>
      </p:sp>
      <p:sp>
        <p:nvSpPr>
          <p:cNvPr id="6" name="Επεξήγηση με σύννεφο 5"/>
          <p:cNvSpPr/>
          <p:nvPr/>
        </p:nvSpPr>
        <p:spPr>
          <a:xfrm>
            <a:off x="5499340" y="2734574"/>
            <a:ext cx="5865962" cy="3071004"/>
          </a:xfrm>
          <a:prstGeom prst="cloudCallout">
            <a:avLst>
              <a:gd name="adj1" fmla="val -25686"/>
              <a:gd name="adj2" fmla="val -77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Οι λέξεις που μοιάζουν στην προφορά αλλά έχουν διαφορετική σημασία λέγονται </a:t>
            </a:r>
            <a:r>
              <a:rPr lang="el-GR" sz="2800" b="1" dirty="0" smtClean="0"/>
              <a:t>παρώνυμα.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9125" y="2797342"/>
            <a:ext cx="480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Έχουν παρόμοια προφορά όχι ίδια…</a:t>
            </a:r>
            <a:endParaRPr lang="el-GR" dirty="0">
              <a:latin typeface="Trebuchet MS" panose="020B0603020202020204" pitchFamily="34" charset="0"/>
            </a:endParaRPr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48153"/>
              </p:ext>
            </p:extLst>
          </p:nvPr>
        </p:nvGraphicFramePr>
        <p:xfrm>
          <a:off x="1281501" y="3290338"/>
          <a:ext cx="296269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7578"/>
                <a:gridCol w="147511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γέρος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γερός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νόμος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νομός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τεχνικός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τεχνητός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σχόλιο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χώρος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χορός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πίνω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πεινώ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παίρνω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περνώ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σφήκα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σφίγγα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αμαρτωλός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αρματολός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3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459</Words>
  <Application>Microsoft Office PowerPoint</Application>
  <PresentationFormat>Ευρεία οθόνη</PresentationFormat>
  <Paragraphs>94</Paragraphs>
  <Slides>13</Slides>
  <Notes>0</Notes>
  <HiddenSlides>3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Trebuchet MS</vt:lpstr>
      <vt:lpstr>Wingdings 3</vt:lpstr>
      <vt:lpstr>Ιόν</vt:lpstr>
      <vt:lpstr>13η ενότητα  Όλου του κόσμου τα παιδιά</vt:lpstr>
      <vt:lpstr> 1. Με τι παρομοιάζει ο ποιητής τα παιδιά τα παιδιά που έχουν διαφορετικό χρώμα και τα παιδιά που μιλούν διαφορετική γλώσσα;  2. Τι λαχταρούν όλα τα πλάσματα της γης;  3. Ποια εικόνα του ποιήματος σου άρεσε περισσότερο;  4. Ποια είναι τα χαρακτηριστικά ενός ποιήματος;   </vt:lpstr>
      <vt:lpstr>Παρουσίαση του PowerPoint</vt:lpstr>
      <vt:lpstr>Παρουσίαση του PowerPoint</vt:lpstr>
      <vt:lpstr>Παρουσίαση του PowerPoint</vt:lpstr>
      <vt:lpstr>Άσκηση 4</vt:lpstr>
      <vt:lpstr>Παρουσίαση του PowerPoint</vt:lpstr>
      <vt:lpstr>Παρουσίαση του PowerPoint</vt:lpstr>
      <vt:lpstr>Παρουσίαση του PowerPoint</vt:lpstr>
      <vt:lpstr>Σύνθετες λέξεις με τη «γη»</vt:lpstr>
      <vt:lpstr>Παρουσίαση του PowerPoint</vt:lpstr>
      <vt:lpstr>Ποιος είσαι; To όνομά σου είναι μοναδικό…</vt:lpstr>
      <vt:lpstr>Για το σπίτι…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13η ενότητα  Όλου του κόσμου τα παιδιά</dc:title>
  <dc:creator>christina antoniadou</dc:creator>
  <cp:lastModifiedBy>christina antoniadou</cp:lastModifiedBy>
  <cp:revision>21</cp:revision>
  <dcterms:created xsi:type="dcterms:W3CDTF">2020-04-23T16:04:52Z</dcterms:created>
  <dcterms:modified xsi:type="dcterms:W3CDTF">2020-04-24T10:41:22Z</dcterms:modified>
</cp:coreProperties>
</file>