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61" r:id="rId6"/>
    <p:sldId id="269" r:id="rId7"/>
    <p:sldId id="264" r:id="rId8"/>
    <p:sldId id="262" r:id="rId9"/>
    <p:sldId id="263" r:id="rId10"/>
    <p:sldId id="265" r:id="rId11"/>
    <p:sldId id="267" r:id="rId12"/>
    <p:sldId id="268"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l-GR" smtClean="0"/>
              <a:t>Στυλ κύριου τίτλου</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AF239A9A-B4B0-4B32-B8CD-2E25E95134C4}" type="datetimeFigureOut">
              <a:rPr lang="en-US" dirty="0"/>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F25518A9-B687-4302-9395-2322403C6656}" type="datetimeFigureOut">
              <a:rPr lang="en-US" dirty="0"/>
              <a:t>4/23/2020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l-GR" smtClean="0"/>
              <a:t>Στυλ κύριου τίτλου</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1A99A684-0CB7-41E9-A4DF-5D1C2CA5BF6F}" type="datetimeFigureOut">
              <a:rPr lang="en-US" dirty="0"/>
              <a:t>4/23/2020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l-GR" smtClean="0"/>
              <a:t>Στυλ κύριου τίτλου</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FEDD7C35-9E19-4518-A4B2-3B09CD8CC756}" type="datetimeFigureOut">
              <a:rPr lang="en-US" dirty="0"/>
              <a:t>4/23/2020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l-GR" smtClean="0"/>
              <a:t>Στυλ κύριου τίτλου</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26196DA8-8897-4DDF-BFB6-5D83863C837A}" type="datetimeFigureOut">
              <a:rPr lang="en-US" dirty="0"/>
              <a:t>4/23/2020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l-GR" smtClean="0"/>
              <a:t>Στυλ κύριου τίτλου</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3" name="Date Placeholder 2"/>
          <p:cNvSpPr>
            <a:spLocks noGrp="1"/>
          </p:cNvSpPr>
          <p:nvPr>
            <p:ph type="dt" sz="half" idx="10"/>
          </p:nvPr>
        </p:nvSpPr>
        <p:spPr/>
        <p:txBody>
          <a:bodyPr/>
          <a:lstStyle/>
          <a:p>
            <a:fld id="{DCBBA708-C5F0-412D-90E2-1919F0D196AE}" type="datetimeFigureOut">
              <a:rPr lang="en-US" dirty="0"/>
              <a:t>4/23/2020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l-GR" smtClean="0"/>
              <a:t>Στυλ κύριου τίτλου</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3" name="Date Placeholder 2"/>
          <p:cNvSpPr>
            <a:spLocks noGrp="1"/>
          </p:cNvSpPr>
          <p:nvPr>
            <p:ph type="dt" sz="half" idx="10"/>
          </p:nvPr>
        </p:nvSpPr>
        <p:spPr/>
        <p:txBody>
          <a:bodyPr/>
          <a:lstStyle/>
          <a:p>
            <a:fld id="{A9C8F8FA-EF43-4642-9368-3F4E33039BD9}" type="datetimeFigureOut">
              <a:rPr lang="en-US" dirty="0"/>
              <a:t>4/23/2020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6B61E721-B01C-4D5D-A3CA-2E5518383F10}" type="datetimeFigureOut">
              <a:rPr lang="en-US" dirty="0"/>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513FEF9-69D0-4F8C-A336-59491FBEDC47}" type="datetimeFigureOut">
              <a:rPr lang="en-US" dirty="0"/>
              <a:t>4/23/2020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A91E21DC-8981-44E6-BC8C-2BA8F673FFBB}" type="datetimeFigureOut">
              <a:rPr lang="en-US" dirty="0"/>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l-GR" smtClean="0"/>
              <a:t>Στυλ κύριου τίτλου</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AEB9C5D3-0140-4E75-8D7F-C0623D06DFD7}" type="datetimeFigureOut">
              <a:rPr lang="en-US" dirty="0"/>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3A5666F9-5B40-48E0-8DFD-99EF944CDD22}" type="datetimeFigureOut">
              <a:rPr lang="en-US" dirty="0"/>
              <a:t>4/23/2020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80322" y="3030008"/>
            <a:ext cx="4698355" cy="2906179"/>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5594123" y="3030008"/>
            <a:ext cx="4700059" cy="2906179"/>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2A698D6B-2C72-4E21-9893-A649C6E2A47D}" type="datetimeFigureOut">
              <a:rPr lang="en-US" dirty="0"/>
              <a:t>4/23/2020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C86811C9-A66C-49F0-970E-F7B68D9109A0}" type="datetimeFigureOut">
              <a:rPr lang="en-US" dirty="0"/>
              <a:t>4/23/2020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C01AE78-96A2-4A23-B183-3B6DB4374FE7}" type="datetimeFigureOut">
              <a:rPr lang="en-US" dirty="0"/>
              <a:t>4/23/2020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l-GR" smtClean="0"/>
              <a:t>Στυλ κύριου τίτλου</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73AE0757-B101-4811-9189-10EB2F458E2D}" type="datetimeFigureOut">
              <a:rPr lang="en-US" dirty="0"/>
              <a:t>4/23/2020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7EBDC078-589F-40E3-816C-EE21D62B5BBA}" type="datetimeFigureOut">
              <a:rPr lang="en-US" dirty="0"/>
              <a:t>4/23/2020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7004436-CA73-4D53-89B4-2A5C7347BF2F}" type="datetimeFigureOut">
              <a:rPr lang="en-US" dirty="0"/>
              <a:t>4/23/2020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video" Target="https://www.youtube.com/embed/o_E5O4BAzGw" TargetMode="Externa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el.wikipedia.org/w/index.php?title=%CE%A3%CE%B1%CF%81%CE%BB_%CE%9B%CE%B5%CE%BC%CF%80%CF%81%CE%AD%CE%BD&amp;action=edit&amp;redlink=1" TargetMode="External"/><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el.wikipedia.org/w/index.php?title=%CE%A3%CE%B1%CF%81%CE%BB_%CE%9B%CE%B5%CE%BC%CF%80%CF%81%CE%AD%CE%BD&amp;action=edit&amp;redlink=1"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hyperlink" Target="https://el.wikipedia.org/wiki/%CE%93%CF%8C%CF%81%CE%B4%CE%B9%CE%BF%CF%82_%CE%B4%CE%B5%CF%83%CE%BC%CF%8C%CF%82" TargetMode="External"/><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hyperlink" Target="https://el.wikipedia.org/w/index.php?title=%CE%96%CE%B1%CE%BD_%CE%A3%CE%B9%CE%BC%CF%8C%CE%BD_%CE%9C%CF%80%CE%B1%CF%81%CF%84%CE%B5%CE%BB%CE%B5%CE%BC%CF%8D&amp;action=edit&amp;redlink=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hyperlink" Target="https://el.wikipedia.org/wiki/%CE%9A%CF%8C%CF%81%CE%B9%CE%BD%CE%B8%CE%BF%CF%82" TargetMode="External"/><Relationship Id="rId4" Type="http://schemas.openxmlformats.org/officeDocument/2006/relationships/hyperlink" Target="https://el.wikipedia.org/wiki/%CE%94%CE%B9%CE%BF%CE%B3%CE%AD%CE%BD%CE%B7%CF%82"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l.wikipedia.org/wiki/%CE%94%CE%B1%CF%81%CE%B5%CE%AF%CE%BF%CF%82_%CE%93'" TargetMode="Externa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hyperlink" Target="https://el.wikipedia.org/w/index.php?title=%CE%91%CF%81%CF%87%CE%B1%CE%B9%CE%BF%CE%BB%CE%BF%CE%B3%CE%B9%CE%BA%CF%8C_%CE%9C%CE%BF%CF%85%CF%83%CE%B5%CE%AF%CE%BF_%CE%9D%CE%AC%CF%80%CE%BF%CE%BB%CE%B7%CF%82&amp;action=edit&amp;redlink=1" TargetMode="External"/><Relationship Id="rId5" Type="http://schemas.openxmlformats.org/officeDocument/2006/relationships/hyperlink" Target="https://el.wikipedia.org/wiki/%CE%A0%CE%BF%CE%BC%CF%80%CE%B7%CE%AF%CE%B1" TargetMode="External"/><Relationship Id="rId4" Type="http://schemas.openxmlformats.org/officeDocument/2006/relationships/hyperlink" Target="https://el.wikipedia.org/wiki/%CE%9C%CE%AC%CF%87%CE%B7_%CF%84%CE%B7%CF%82_%CE%99%CF%83%CF%83%CE%BF%CF%8D"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el.wikipedia.org/wiki/%CE%9C%CE%AC%CF%87%CE%B7_%CF%84%CE%BF%CF%85_%CE%93%CF%81%CE%B1%CE%BD%CE%B9%CE%BA%CE%BF%CF%8D" TargetMode="External"/><Relationship Id="rId7" Type="http://schemas.openxmlformats.org/officeDocument/2006/relationships/hyperlink" Target="https://el.wikipedia.org/wiki/%CE%9B%CE%BF%CF%8D%CE%B2%CF%81%CE%BF" TargetMode="Externa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hyperlink" Target="https://el.wikipedia.org/w/index.php?title=%CE%A3%CE%B1%CF%81%CE%BB_%CE%9B%CE%B5_%CE%9C%CF%80%CF%81%CE%B1%CE%BD&amp;action=edit&amp;redlink=1" TargetMode="External"/><Relationship Id="rId5" Type="http://schemas.openxmlformats.org/officeDocument/2006/relationships/hyperlink" Target="https://el.wikipedia.org/w/index.php?title=%CE%A3%CF%80%CE%B9%CE%B8%CF%81%CE%B9%CE%B4%CE%AC%CF%84%CE%B7%CF%82&amp;action=edit&amp;redlink=1" TargetMode="External"/><Relationship Id="rId4" Type="http://schemas.openxmlformats.org/officeDocument/2006/relationships/hyperlink" Target="https://el.wikipedia.org/wiki/%CE%9A%CE%BB%CE%B5%CE%AF%CF%84%CE%BF%CF%82_%CE%BF_%CE%9C%CE%AD%CE%BB%CE%B1%CF%82"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el.wikipedia.org/wiki/%CE%91%CE%BB%CE%AD%CE%BE%CE%B1%CE%BD%CE%B4%CF%81%CE%BF%CF%82_%CE%BF_%CE%9C%CE%AD%CE%B3%CE%B1%CF%82" TargetMode="External"/><Relationship Id="rId2" Type="http://schemas.openxmlformats.org/officeDocument/2006/relationships/hyperlink" Target="https://www.slideshare.net/kostaslo/ss-11969281?from_action=save"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el.wikipedia.org/wiki/323_%CF%80.%CE%A7." TargetMode="Externa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el.wikipedia.org/wiki/%CE%86%CE%BC%CF%89%CE%BD" TargetMode="External"/><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hyperlink" Target="https://el.wikipedia.org/wiki/%CE%A4%CE%B5%CF%84%CF%81%CE%AC%CE%B4%CF%81%CE%B1%CF%87%CE%BC%CE%BF" TargetMode="External"/><Relationship Id="rId5" Type="http://schemas.openxmlformats.org/officeDocument/2006/relationships/hyperlink" Target="https://el.wikipedia.org/wiki/%CE%A3%CF%84%CE%B1%CF%84%CE%AE%CF%81%CE%B1%CF%82" TargetMode="Externa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224286" y="2750962"/>
            <a:ext cx="8867954" cy="1268947"/>
          </a:xfrm>
        </p:spPr>
        <p:txBody>
          <a:bodyPr/>
          <a:lstStyle/>
          <a:p>
            <a:r>
              <a:rPr lang="el-GR" dirty="0" smtClean="0"/>
              <a:t>ΚΕΦΑΛΑΙΟ 33</a:t>
            </a:r>
            <a:endParaRPr lang="el-GR" dirty="0"/>
          </a:p>
        </p:txBody>
      </p:sp>
      <p:sp>
        <p:nvSpPr>
          <p:cNvPr id="3" name="Υπότιτλος 2"/>
          <p:cNvSpPr>
            <a:spLocks noGrp="1"/>
          </p:cNvSpPr>
          <p:nvPr>
            <p:ph type="subTitle" idx="1"/>
          </p:nvPr>
        </p:nvSpPr>
        <p:spPr>
          <a:xfrm>
            <a:off x="1335929" y="4394039"/>
            <a:ext cx="8144134" cy="1117687"/>
          </a:xfrm>
        </p:spPr>
        <p:txBody>
          <a:bodyPr>
            <a:normAutofit/>
          </a:bodyPr>
          <a:lstStyle/>
          <a:p>
            <a:pPr algn="ctr"/>
            <a:r>
              <a:rPr lang="el-GR" sz="4000" b="1" dirty="0" smtClean="0"/>
              <a:t>Ο θάνατος του Μ. Αλέξανδρου</a:t>
            </a:r>
            <a:endParaRPr lang="el-GR" sz="4000" b="1" dirty="0"/>
          </a:p>
        </p:txBody>
      </p:sp>
      <p:pic>
        <p:nvPicPr>
          <p:cNvPr id="6146" name="Picture 2" descr="https://upload.wikimedia.org/wikipedia/commons/thumb/9/99/%CE%91%CE%BB%CE%B5%CE%BE%CE%B1%CE%BD%CE%B4%CF%81%CE%BF%CF%82_%CE%BF_%CE%9C%CE%B5%CE%B3%CE%B1%CF%82_-_Alexander_The_Great_-_Alejandro_Magno_1256.jpg/220px-%CE%91%CE%BB%CE%B5%CE%BE%CE%B1%CE%BD%CE%B4%CF%81%CE%BF%CF%82_%CE%BF_%CE%9C%CE%B5%CE%B3%CE%B1%CF%82_-_Alexander_The_Great_-_Alejandro_Magno_12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413" y="606523"/>
            <a:ext cx="2095500" cy="360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5068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0"/>
            <a:ext cx="12192000" cy="6924973"/>
          </a:xfrm>
          <a:prstGeom prst="rect">
            <a:avLst/>
          </a:prstGeom>
        </p:spPr>
        <p:txBody>
          <a:bodyPr wrap="square">
            <a:spAutoFit/>
          </a:bodyPr>
          <a:lstStyle/>
          <a:p>
            <a:r>
              <a:rPr lang="el-GR" sz="2400" dirty="0" smtClean="0">
                <a:solidFill>
                  <a:schemeClr val="bg1"/>
                </a:solidFill>
              </a:rPr>
              <a:t>Η γοργόνα</a:t>
            </a:r>
            <a:r>
              <a:rPr lang="el-GR" sz="2400" dirty="0"/>
              <a:t/>
            </a:r>
            <a:br>
              <a:rPr lang="el-GR" sz="2400" dirty="0"/>
            </a:br>
            <a:r>
              <a:rPr lang="el-GR" sz="1400" dirty="0"/>
              <a:t/>
            </a:r>
            <a:br>
              <a:rPr lang="el-GR" sz="1400" dirty="0"/>
            </a:br>
            <a:r>
              <a:rPr lang="el-GR" sz="1400" dirty="0">
                <a:solidFill>
                  <a:srgbClr val="222222"/>
                </a:solidFill>
              </a:rPr>
              <a:t>Όταν ο </a:t>
            </a:r>
            <a:r>
              <a:rPr lang="el-GR" sz="1400" dirty="0" err="1">
                <a:solidFill>
                  <a:srgbClr val="222222"/>
                </a:solidFill>
              </a:rPr>
              <a:t>Mέγας</a:t>
            </a:r>
            <a:r>
              <a:rPr lang="el-GR" sz="1400" dirty="0">
                <a:solidFill>
                  <a:srgbClr val="222222"/>
                </a:solidFill>
              </a:rPr>
              <a:t> </a:t>
            </a:r>
            <a:r>
              <a:rPr lang="el-GR" sz="1400" dirty="0" err="1">
                <a:solidFill>
                  <a:srgbClr val="222222"/>
                </a:solidFill>
              </a:rPr>
              <a:t>Aλέξανδρος</a:t>
            </a:r>
            <a:r>
              <a:rPr lang="el-GR" sz="1400" dirty="0">
                <a:solidFill>
                  <a:srgbClr val="222222"/>
                </a:solidFill>
              </a:rPr>
              <a:t> πολέμησε κι έκαμε δικό του τον κόσμο, φώναξε τους σοφούς και τους ρώτησε</a:t>
            </a:r>
            <a:r>
              <a:rPr lang="el-GR" sz="1400" dirty="0" smtClean="0">
                <a:solidFill>
                  <a:srgbClr val="222222"/>
                </a:solidFill>
              </a:rPr>
              <a:t>:</a:t>
            </a:r>
            <a:r>
              <a:rPr lang="el-GR" sz="1400" dirty="0"/>
              <a:t/>
            </a:r>
            <a:br>
              <a:rPr lang="el-GR" sz="1400" dirty="0"/>
            </a:br>
            <a:r>
              <a:rPr lang="el-GR" sz="1400" dirty="0">
                <a:solidFill>
                  <a:srgbClr val="222222"/>
                </a:solidFill>
              </a:rPr>
              <a:t>«Πώς θα μπορέσω να ζήσω πολλά χρόνια; Ήθελα να κάμω πολλά καλά στον κόσμο».</a:t>
            </a:r>
            <a:r>
              <a:rPr lang="el-GR" sz="1400" dirty="0"/>
              <a:t/>
            </a:r>
            <a:br>
              <a:rPr lang="el-GR" sz="1400" dirty="0"/>
            </a:br>
            <a:r>
              <a:rPr lang="el-GR" sz="1400" dirty="0">
                <a:solidFill>
                  <a:srgbClr val="222222"/>
                </a:solidFill>
              </a:rPr>
              <a:t>«</a:t>
            </a:r>
            <a:r>
              <a:rPr lang="el-GR" sz="1400" dirty="0" err="1">
                <a:solidFill>
                  <a:srgbClr val="222222"/>
                </a:solidFill>
              </a:rPr>
              <a:t>Bρίσκεται</a:t>
            </a:r>
            <a:r>
              <a:rPr lang="el-GR" sz="1400" dirty="0">
                <a:solidFill>
                  <a:srgbClr val="222222"/>
                </a:solidFill>
              </a:rPr>
              <a:t> τρόπος» αποκρίθηκαν οι σοφοί, «μα είναι κάπως δύσκολος</a:t>
            </a:r>
            <a:r>
              <a:rPr lang="el-GR" sz="1400" dirty="0" smtClean="0">
                <a:solidFill>
                  <a:srgbClr val="222222"/>
                </a:solidFill>
              </a:rPr>
              <a:t>».</a:t>
            </a:r>
            <a:r>
              <a:rPr lang="el-GR" sz="1400" dirty="0"/>
              <a:t/>
            </a:r>
            <a:br>
              <a:rPr lang="el-GR" sz="1400" dirty="0"/>
            </a:br>
            <a:r>
              <a:rPr lang="el-GR" sz="1400" dirty="0">
                <a:solidFill>
                  <a:srgbClr val="222222"/>
                </a:solidFill>
              </a:rPr>
              <a:t>«Δε σας ρώτησα» είπε ο βασιλιάς </a:t>
            </a:r>
            <a:r>
              <a:rPr lang="el-GR" sz="1400" dirty="0" err="1">
                <a:solidFill>
                  <a:srgbClr val="222222"/>
                </a:solidFill>
              </a:rPr>
              <a:t>Aλέξανδρος</a:t>
            </a:r>
            <a:r>
              <a:rPr lang="el-GR" sz="1400" dirty="0">
                <a:solidFill>
                  <a:srgbClr val="222222"/>
                </a:solidFill>
              </a:rPr>
              <a:t>, «να μου πείτε αν είναι δύσκολος· ποιος είναι θέλω να μάθω».</a:t>
            </a:r>
            <a:r>
              <a:rPr lang="el-GR" sz="1400" dirty="0"/>
              <a:t/>
            </a:r>
            <a:br>
              <a:rPr lang="el-GR" sz="1400" dirty="0"/>
            </a:br>
            <a:r>
              <a:rPr lang="el-GR" sz="1400" dirty="0">
                <a:solidFill>
                  <a:srgbClr val="222222"/>
                </a:solidFill>
              </a:rPr>
              <a:t>«</a:t>
            </a:r>
            <a:r>
              <a:rPr lang="el-GR" sz="1400" dirty="0" err="1">
                <a:solidFill>
                  <a:srgbClr val="222222"/>
                </a:solidFill>
              </a:rPr>
              <a:t>Nα</a:t>
            </a:r>
            <a:r>
              <a:rPr lang="el-GR" sz="1400" dirty="0">
                <a:solidFill>
                  <a:srgbClr val="222222"/>
                </a:solidFill>
              </a:rPr>
              <a:t> βρεις το αθάνατο νερό» του είπαν οι σοφοί.</a:t>
            </a:r>
            <a:r>
              <a:rPr lang="el-GR" sz="1400" dirty="0"/>
              <a:t/>
            </a:r>
            <a:br>
              <a:rPr lang="el-GR" sz="1400" dirty="0"/>
            </a:br>
            <a:r>
              <a:rPr lang="el-GR" sz="1400" dirty="0">
                <a:solidFill>
                  <a:srgbClr val="222222"/>
                </a:solidFill>
              </a:rPr>
              <a:t>«</a:t>
            </a:r>
            <a:r>
              <a:rPr lang="el-GR" sz="1400" dirty="0" err="1">
                <a:solidFill>
                  <a:srgbClr val="222222"/>
                </a:solidFill>
              </a:rPr>
              <a:t>Kαι</a:t>
            </a:r>
            <a:r>
              <a:rPr lang="el-GR" sz="1400" dirty="0">
                <a:solidFill>
                  <a:srgbClr val="222222"/>
                </a:solidFill>
              </a:rPr>
              <a:t> πού είναι αυτό το αθάνατο νερό</a:t>
            </a:r>
            <a:r>
              <a:rPr lang="el-GR" sz="1400" dirty="0" smtClean="0">
                <a:solidFill>
                  <a:srgbClr val="222222"/>
                </a:solidFill>
              </a:rPr>
              <a:t>;»</a:t>
            </a:r>
            <a:r>
              <a:rPr lang="el-GR" sz="1400" dirty="0"/>
              <a:t/>
            </a:r>
            <a:br>
              <a:rPr lang="el-GR" sz="1400" dirty="0"/>
            </a:br>
            <a:r>
              <a:rPr lang="el-GR" sz="1400" dirty="0">
                <a:solidFill>
                  <a:srgbClr val="222222"/>
                </a:solidFill>
              </a:rPr>
              <a:t>«</a:t>
            </a:r>
            <a:r>
              <a:rPr lang="el-GR" sz="1400" dirty="0" err="1">
                <a:solidFill>
                  <a:srgbClr val="222222"/>
                </a:solidFill>
              </a:rPr>
              <a:t>Aνάμεσα</a:t>
            </a:r>
            <a:r>
              <a:rPr lang="el-GR" sz="1400" dirty="0">
                <a:solidFill>
                  <a:srgbClr val="222222"/>
                </a:solidFill>
              </a:rPr>
              <a:t> σε δυο βουνά. </a:t>
            </a:r>
            <a:r>
              <a:rPr lang="el-GR" sz="1400" dirty="0" err="1">
                <a:solidFill>
                  <a:srgbClr val="222222"/>
                </a:solidFill>
              </a:rPr>
              <a:t>Mα</a:t>
            </a:r>
            <a:r>
              <a:rPr lang="el-GR" sz="1400" dirty="0">
                <a:solidFill>
                  <a:srgbClr val="222222"/>
                </a:solidFill>
              </a:rPr>
              <a:t> τόσο γρήγορα ανοιγοκλείνουν, που και το πιο γοργόφτερο πουλί δεν προφταίνει να περάσει. Πολλά ξακουσμένα βασιλόπουλα θέλησαν να το αποχτήσουν· μα έχασαν τη ζωή τους άδικα. Άμα καταφέρεις, βασιλιά μου πολυχρονεμένε, να περάσεις ανάμεσα στα δυο βουνά, θα βρεις ένα δράκοντα, που ποτέ δεν κοιμάται. </a:t>
            </a:r>
            <a:r>
              <a:rPr lang="el-GR" sz="1400" dirty="0" err="1">
                <a:solidFill>
                  <a:srgbClr val="222222"/>
                </a:solidFill>
              </a:rPr>
              <a:t>Aν</a:t>
            </a:r>
            <a:r>
              <a:rPr lang="el-GR" sz="1400" dirty="0">
                <a:solidFill>
                  <a:srgbClr val="222222"/>
                </a:solidFill>
              </a:rPr>
              <a:t> σκοτώσεις τον δράκοντα, θα το πάρεις</a:t>
            </a:r>
            <a:r>
              <a:rPr lang="el-GR" sz="1400" dirty="0" smtClean="0">
                <a:solidFill>
                  <a:srgbClr val="222222"/>
                </a:solidFill>
              </a:rPr>
              <a:t>».</a:t>
            </a:r>
            <a:r>
              <a:rPr lang="el-GR" sz="1400" dirty="0"/>
              <a:t/>
            </a:r>
            <a:br>
              <a:rPr lang="el-GR" sz="1400" dirty="0"/>
            </a:br>
            <a:r>
              <a:rPr lang="el-GR" sz="1400" dirty="0" smtClean="0">
                <a:solidFill>
                  <a:srgbClr val="222222"/>
                </a:solidFill>
              </a:rPr>
              <a:t>Όταν </a:t>
            </a:r>
            <a:r>
              <a:rPr lang="el-GR" sz="1400" dirty="0">
                <a:solidFill>
                  <a:srgbClr val="222222"/>
                </a:solidFill>
              </a:rPr>
              <a:t>το άκουσε ο βασιλιάς </a:t>
            </a:r>
            <a:r>
              <a:rPr lang="el-GR" sz="1400" dirty="0" err="1">
                <a:solidFill>
                  <a:srgbClr val="222222"/>
                </a:solidFill>
              </a:rPr>
              <a:t>Aλέξανδρος</a:t>
            </a:r>
            <a:r>
              <a:rPr lang="el-GR" sz="1400" dirty="0">
                <a:solidFill>
                  <a:srgbClr val="222222"/>
                </a:solidFill>
              </a:rPr>
              <a:t>, πρόσταξε αμέσως να σελώσουν το άλογό του, τον </a:t>
            </a:r>
            <a:r>
              <a:rPr lang="el-GR" sz="1400" dirty="0" err="1">
                <a:solidFill>
                  <a:srgbClr val="222222"/>
                </a:solidFill>
              </a:rPr>
              <a:t>Bουκεφάλα</a:t>
            </a:r>
            <a:r>
              <a:rPr lang="el-GR" sz="1400" dirty="0">
                <a:solidFill>
                  <a:srgbClr val="222222"/>
                </a:solidFill>
              </a:rPr>
              <a:t>. Φτερά δεν είχε, μα πετούσε σαν πουλί. </a:t>
            </a:r>
            <a:r>
              <a:rPr lang="el-GR" sz="1400" dirty="0" err="1">
                <a:solidFill>
                  <a:srgbClr val="222222"/>
                </a:solidFill>
              </a:rPr>
              <a:t>Kαβαλίκεψε</a:t>
            </a:r>
            <a:r>
              <a:rPr lang="el-GR" sz="1400" dirty="0">
                <a:solidFill>
                  <a:srgbClr val="222222"/>
                </a:solidFill>
              </a:rPr>
              <a:t> και σε λίγο έφτασε στο μέρος που του είχαν πει οι σοφοί. Στέκεται και βλέπει τα βουνά ν’ </a:t>
            </a:r>
            <a:r>
              <a:rPr lang="el-GR" sz="1400" dirty="0" err="1">
                <a:solidFill>
                  <a:srgbClr val="222222"/>
                </a:solidFill>
              </a:rPr>
              <a:t>ανοιγοσφαλούν</a:t>
            </a:r>
            <a:r>
              <a:rPr lang="el-GR" sz="1400" dirty="0">
                <a:solidFill>
                  <a:srgbClr val="222222"/>
                </a:solidFill>
              </a:rPr>
              <a:t> αδιάκοπα και τόσο γρήγορα, που ούτε πουλί δεν μπορούσε να περάσει. </a:t>
            </a:r>
            <a:r>
              <a:rPr lang="el-GR" sz="1400" dirty="0" err="1">
                <a:solidFill>
                  <a:srgbClr val="222222"/>
                </a:solidFill>
              </a:rPr>
              <a:t>Mα</a:t>
            </a:r>
            <a:r>
              <a:rPr lang="el-GR" sz="1400" dirty="0">
                <a:solidFill>
                  <a:srgbClr val="222222"/>
                </a:solidFill>
              </a:rPr>
              <a:t> ο βασιλιάς δεν τα χάνει. Δίνει μια βιτσιά και πέρασε ανέγγιχτος ανάμεσα στα δυο βουνά. Σκότωσε έπειτα το δράκοντα και πήρε το γυαλί, που είχε μέσα το αθάνατο νερό</a:t>
            </a:r>
            <a:r>
              <a:rPr lang="el-GR" sz="1400" dirty="0" smtClean="0">
                <a:solidFill>
                  <a:srgbClr val="222222"/>
                </a:solidFill>
              </a:rPr>
              <a:t>.</a:t>
            </a:r>
            <a:r>
              <a:rPr lang="el-GR" sz="1400" dirty="0"/>
              <a:t/>
            </a:r>
            <a:br>
              <a:rPr lang="el-GR" sz="1400" dirty="0"/>
            </a:br>
            <a:r>
              <a:rPr lang="el-GR" sz="1400" dirty="0">
                <a:solidFill>
                  <a:srgbClr val="222222"/>
                </a:solidFill>
              </a:rPr>
              <a:t>Άμα γύρισε στο παλάτι του, ξέχασε να πει στην αδερφή του τι είχε μέσα στο γυαλί. Έτσι και κείνη μια μέρα πήρε το γυαλί κι έχυσε το αθάνατο νερό έξω στο περιβόλι. </a:t>
            </a:r>
            <a:r>
              <a:rPr lang="el-GR" sz="1400" dirty="0" err="1">
                <a:solidFill>
                  <a:srgbClr val="222222"/>
                </a:solidFill>
              </a:rPr>
              <a:t>Tο</a:t>
            </a:r>
            <a:r>
              <a:rPr lang="el-GR" sz="1400" dirty="0">
                <a:solidFill>
                  <a:srgbClr val="222222"/>
                </a:solidFill>
              </a:rPr>
              <a:t> νερό έπεσε σε μια </a:t>
            </a:r>
            <a:r>
              <a:rPr lang="el-GR" sz="1400" dirty="0" err="1">
                <a:solidFill>
                  <a:srgbClr val="222222"/>
                </a:solidFill>
              </a:rPr>
              <a:t>αγριοκρεμμυδιά</a:t>
            </a:r>
            <a:r>
              <a:rPr lang="el-GR" sz="1400" dirty="0">
                <a:solidFill>
                  <a:srgbClr val="222222"/>
                </a:solidFill>
              </a:rPr>
              <a:t>, κι από τότε αυτό το φυτό δεν μαραίνεται ποτέ</a:t>
            </a:r>
            <a:r>
              <a:rPr lang="el-GR" sz="1400" dirty="0" smtClean="0">
                <a:solidFill>
                  <a:srgbClr val="222222"/>
                </a:solidFill>
              </a:rPr>
              <a:t>.</a:t>
            </a:r>
            <a:r>
              <a:rPr lang="el-GR" sz="1400" dirty="0"/>
              <a:t/>
            </a:r>
            <a:br>
              <a:rPr lang="el-GR" sz="1400" dirty="0"/>
            </a:br>
            <a:r>
              <a:rPr lang="el-GR" sz="1400" dirty="0">
                <a:solidFill>
                  <a:srgbClr val="222222"/>
                </a:solidFill>
              </a:rPr>
              <a:t>Όταν έμαθε η βασιλοπούλα το κακό που έκαμε, ήταν απαρηγόρητη</a:t>
            </a:r>
            <a:r>
              <a:rPr lang="el-GR" sz="1400" dirty="0" smtClean="0">
                <a:solidFill>
                  <a:srgbClr val="222222"/>
                </a:solidFill>
              </a:rPr>
              <a:t>.</a:t>
            </a:r>
            <a:r>
              <a:rPr lang="el-GR" sz="1400" dirty="0"/>
              <a:t/>
            </a:r>
            <a:br>
              <a:rPr lang="el-GR" sz="1400" dirty="0"/>
            </a:br>
            <a:r>
              <a:rPr lang="el-GR" sz="1400" dirty="0">
                <a:solidFill>
                  <a:srgbClr val="222222"/>
                </a:solidFill>
              </a:rPr>
              <a:t>«Θεέ μου!» λέει, «δε θέλω να πιστέψω, πως μια μέρα θα πεθάνει ο αδερφός μου. Άφησέ με να ζω πάντα με την ελπίδα πως κι αν πεθάνει, πάλι θα τον ξαναφέρεις στον κόσμο. Ποιος ξέρει αν δεν έρθουν δύσκολα χρόνια για την πατρίδα μου</a:t>
            </a:r>
            <a:r>
              <a:rPr lang="el-GR" sz="1400" dirty="0" smtClean="0">
                <a:solidFill>
                  <a:srgbClr val="222222"/>
                </a:solidFill>
              </a:rPr>
              <a:t>;»</a:t>
            </a:r>
            <a:r>
              <a:rPr lang="el-GR" sz="1400" dirty="0"/>
              <a:t/>
            </a:r>
            <a:br>
              <a:rPr lang="el-GR" sz="1400" dirty="0"/>
            </a:br>
            <a:r>
              <a:rPr lang="el-GR" sz="1400" dirty="0" err="1">
                <a:solidFill>
                  <a:srgbClr val="222222"/>
                </a:solidFill>
              </a:rPr>
              <a:t>Aμέσως</a:t>
            </a:r>
            <a:r>
              <a:rPr lang="el-GR" sz="1400" dirty="0">
                <a:solidFill>
                  <a:srgbClr val="222222"/>
                </a:solidFill>
              </a:rPr>
              <a:t> η αδερφή του βασιλιά έγινε από τη μέση και κάτω ψάρι και πήδηξε στη θάλασσα. Έγινε Γοργόνα! </a:t>
            </a:r>
            <a:r>
              <a:rPr lang="el-GR" sz="1400" dirty="0" err="1">
                <a:solidFill>
                  <a:srgbClr val="222222"/>
                </a:solidFill>
              </a:rPr>
              <a:t>Aπό</a:t>
            </a:r>
            <a:r>
              <a:rPr lang="el-GR" sz="1400" dirty="0">
                <a:solidFill>
                  <a:srgbClr val="222222"/>
                </a:solidFill>
              </a:rPr>
              <a:t> τότε γυρίζει πάντα στη θάλασσα κι άμα δει κανένα καράβι, τρέχει και το ρωτά</a:t>
            </a:r>
            <a:r>
              <a:rPr lang="el-GR" sz="1400" dirty="0" smtClean="0">
                <a:solidFill>
                  <a:srgbClr val="222222"/>
                </a:solidFill>
              </a:rPr>
              <a:t>:</a:t>
            </a:r>
            <a:r>
              <a:rPr lang="el-GR" sz="1400" dirty="0"/>
              <a:t/>
            </a:r>
            <a:br>
              <a:rPr lang="el-GR" sz="1400" dirty="0"/>
            </a:br>
            <a:r>
              <a:rPr lang="el-GR" sz="1400" dirty="0">
                <a:solidFill>
                  <a:srgbClr val="222222"/>
                </a:solidFill>
              </a:rPr>
              <a:t>«</a:t>
            </a:r>
            <a:r>
              <a:rPr lang="el-GR" sz="1400" dirty="0" err="1">
                <a:solidFill>
                  <a:srgbClr val="222222"/>
                </a:solidFill>
              </a:rPr>
              <a:t>Kαράβι</a:t>
            </a:r>
            <a:r>
              <a:rPr lang="el-GR" sz="1400" dirty="0">
                <a:solidFill>
                  <a:srgbClr val="222222"/>
                </a:solidFill>
              </a:rPr>
              <a:t>, καραβάκι· ζει ο βασιλιάς </a:t>
            </a:r>
            <a:r>
              <a:rPr lang="el-GR" sz="1400" dirty="0" err="1">
                <a:solidFill>
                  <a:srgbClr val="222222"/>
                </a:solidFill>
              </a:rPr>
              <a:t>Aλέξανδρος</a:t>
            </a:r>
            <a:r>
              <a:rPr lang="el-GR" sz="1400" dirty="0" smtClean="0">
                <a:solidFill>
                  <a:srgbClr val="222222"/>
                </a:solidFill>
              </a:rPr>
              <a:t>;»</a:t>
            </a:r>
            <a:r>
              <a:rPr lang="el-GR" sz="1400" dirty="0"/>
              <a:t/>
            </a:r>
            <a:br>
              <a:rPr lang="el-GR" sz="1400" dirty="0"/>
            </a:br>
            <a:r>
              <a:rPr lang="el-GR" sz="1400" dirty="0" err="1">
                <a:solidFill>
                  <a:srgbClr val="222222"/>
                </a:solidFill>
              </a:rPr>
              <a:t>Aλίμονο</a:t>
            </a:r>
            <a:r>
              <a:rPr lang="el-GR" sz="1400" dirty="0">
                <a:solidFill>
                  <a:srgbClr val="222222"/>
                </a:solidFill>
              </a:rPr>
              <a:t> στον καραβοκύρη που θα της πει πως πέθανε.</a:t>
            </a:r>
            <a:r>
              <a:rPr lang="el-GR" sz="1400" dirty="0"/>
              <a:t/>
            </a:r>
            <a:br>
              <a:rPr lang="el-GR" sz="1400" dirty="0"/>
            </a:br>
            <a:r>
              <a:rPr lang="el-GR" sz="1400" dirty="0">
                <a:solidFill>
                  <a:srgbClr val="222222"/>
                </a:solidFill>
              </a:rPr>
              <a:t>H Γοργόνα αναταράζει τα νερά, σηκώνει βουνά τα κύματα και χάνεται το καράβι</a:t>
            </a:r>
            <a:r>
              <a:rPr lang="el-GR" sz="1400" dirty="0" smtClean="0">
                <a:solidFill>
                  <a:srgbClr val="222222"/>
                </a:solidFill>
              </a:rPr>
              <a:t>.</a:t>
            </a:r>
            <a:r>
              <a:rPr lang="el-GR" sz="1400" dirty="0"/>
              <a:t/>
            </a:r>
            <a:br>
              <a:rPr lang="el-GR" sz="1400" dirty="0"/>
            </a:br>
            <a:r>
              <a:rPr lang="el-GR" sz="1400" dirty="0" err="1">
                <a:solidFill>
                  <a:srgbClr val="222222"/>
                </a:solidFill>
              </a:rPr>
              <a:t>Mα</a:t>
            </a:r>
            <a:r>
              <a:rPr lang="el-GR" sz="1400" dirty="0">
                <a:solidFill>
                  <a:srgbClr val="222222"/>
                </a:solidFill>
              </a:rPr>
              <a:t> ο έξυπνος καραβοκύρης αν πει: «</a:t>
            </a:r>
            <a:r>
              <a:rPr lang="el-GR" sz="1400" dirty="0" err="1">
                <a:solidFill>
                  <a:srgbClr val="222222"/>
                </a:solidFill>
              </a:rPr>
              <a:t>Zει</a:t>
            </a:r>
            <a:r>
              <a:rPr lang="el-GR" sz="1400" dirty="0">
                <a:solidFill>
                  <a:srgbClr val="222222"/>
                </a:solidFill>
              </a:rPr>
              <a:t>, κυρά μου, ο βασιλιάς </a:t>
            </a:r>
            <a:r>
              <a:rPr lang="el-GR" sz="1400" dirty="0" err="1">
                <a:solidFill>
                  <a:srgbClr val="222222"/>
                </a:solidFill>
              </a:rPr>
              <a:t>Aλέξανδρος</a:t>
            </a:r>
            <a:r>
              <a:rPr lang="el-GR" sz="1400" dirty="0">
                <a:solidFill>
                  <a:srgbClr val="222222"/>
                </a:solidFill>
              </a:rPr>
              <a:t>. </a:t>
            </a:r>
            <a:r>
              <a:rPr lang="el-GR" sz="1400" dirty="0" err="1">
                <a:solidFill>
                  <a:srgbClr val="222222"/>
                </a:solidFill>
              </a:rPr>
              <a:t>Zει</a:t>
            </a:r>
            <a:r>
              <a:rPr lang="el-GR" sz="1400" dirty="0">
                <a:solidFill>
                  <a:srgbClr val="222222"/>
                </a:solidFill>
              </a:rPr>
              <a:t> και βασιλεύει, και τον κόσμο κυριεύει!». </a:t>
            </a:r>
            <a:r>
              <a:rPr lang="el-GR" sz="1400" dirty="0" err="1">
                <a:solidFill>
                  <a:srgbClr val="222222"/>
                </a:solidFill>
              </a:rPr>
              <a:t>Tότε</a:t>
            </a:r>
            <a:r>
              <a:rPr lang="el-GR" sz="1400" dirty="0">
                <a:solidFill>
                  <a:srgbClr val="222222"/>
                </a:solidFill>
              </a:rPr>
              <a:t> η Γοργόνα λάμπει από τη χαρά της. </a:t>
            </a:r>
            <a:r>
              <a:rPr lang="el-GR" sz="1400" dirty="0" err="1">
                <a:solidFill>
                  <a:srgbClr val="222222"/>
                </a:solidFill>
              </a:rPr>
              <a:t>Aπλώνει</a:t>
            </a:r>
            <a:r>
              <a:rPr lang="el-GR" sz="1400" dirty="0">
                <a:solidFill>
                  <a:srgbClr val="222222"/>
                </a:solidFill>
              </a:rPr>
              <a:t> τα ξανθά της μαλλιά και τα κύματα ησυχάζουν αμέσως. Γελούν τα πέλαγα και τ’ ακρογιάλια, κι οι ναύτες από τα καράβια τους ακούνε μαγεμένοι τη φωνή της Γοργόνας, που ξαναλέει τραγουδιστά</a:t>
            </a:r>
            <a:r>
              <a:rPr lang="el-GR" sz="1400" dirty="0" smtClean="0">
                <a:solidFill>
                  <a:srgbClr val="222222"/>
                </a:solidFill>
              </a:rPr>
              <a:t>:</a:t>
            </a:r>
            <a:r>
              <a:rPr lang="el-GR" sz="1400" dirty="0"/>
              <a:t/>
            </a:r>
            <a:br>
              <a:rPr lang="el-GR" sz="1400" dirty="0"/>
            </a:br>
            <a:r>
              <a:rPr lang="el-GR" sz="1400" dirty="0">
                <a:solidFill>
                  <a:srgbClr val="222222"/>
                </a:solidFill>
              </a:rPr>
              <a:t>«</a:t>
            </a:r>
            <a:r>
              <a:rPr lang="el-GR" sz="1400" dirty="0" err="1">
                <a:solidFill>
                  <a:srgbClr val="222222"/>
                </a:solidFill>
              </a:rPr>
              <a:t>Zει</a:t>
            </a:r>
            <a:r>
              <a:rPr lang="el-GR" sz="1400" dirty="0">
                <a:solidFill>
                  <a:srgbClr val="222222"/>
                </a:solidFill>
              </a:rPr>
              <a:t> ο βασιλιάς </a:t>
            </a:r>
            <a:r>
              <a:rPr lang="el-GR" sz="1400" dirty="0" err="1" smtClean="0">
                <a:solidFill>
                  <a:srgbClr val="222222"/>
                </a:solidFill>
              </a:rPr>
              <a:t>Aλέξανδρος</a:t>
            </a:r>
            <a:r>
              <a:rPr lang="el-GR" sz="1400" dirty="0" smtClean="0"/>
              <a:t> </a:t>
            </a:r>
            <a:r>
              <a:rPr lang="el-GR" sz="1400" dirty="0" smtClean="0">
                <a:solidFill>
                  <a:srgbClr val="222222"/>
                </a:solidFill>
              </a:rPr>
              <a:t>ζει </a:t>
            </a:r>
            <a:r>
              <a:rPr lang="el-GR" sz="1400" dirty="0">
                <a:solidFill>
                  <a:srgbClr val="222222"/>
                </a:solidFill>
              </a:rPr>
              <a:t>και </a:t>
            </a:r>
            <a:r>
              <a:rPr lang="el-GR" sz="1400" dirty="0" smtClean="0">
                <a:solidFill>
                  <a:srgbClr val="222222"/>
                </a:solidFill>
              </a:rPr>
              <a:t>βασιλεύει</a:t>
            </a:r>
            <a:r>
              <a:rPr lang="el-GR" sz="1400" dirty="0" smtClean="0"/>
              <a:t> </a:t>
            </a:r>
            <a:r>
              <a:rPr lang="el-GR" sz="1400" dirty="0" smtClean="0">
                <a:solidFill>
                  <a:srgbClr val="222222"/>
                </a:solidFill>
              </a:rPr>
              <a:t>και </a:t>
            </a:r>
            <a:r>
              <a:rPr lang="el-GR" sz="1400" dirty="0">
                <a:solidFill>
                  <a:srgbClr val="222222"/>
                </a:solidFill>
              </a:rPr>
              <a:t>τον κόσμο κυριεύει</a:t>
            </a:r>
            <a:r>
              <a:rPr lang="el-GR" sz="1400" dirty="0" smtClean="0">
                <a:solidFill>
                  <a:srgbClr val="222222"/>
                </a:solidFill>
              </a:rPr>
              <a:t>!...»</a:t>
            </a:r>
            <a:r>
              <a:rPr lang="el-GR" sz="1400" b="1" dirty="0">
                <a:solidFill>
                  <a:srgbClr val="222222"/>
                </a:solidFill>
              </a:rPr>
              <a:t> </a:t>
            </a:r>
            <a:r>
              <a:rPr lang="el-GR" sz="1400" b="1" dirty="0" smtClean="0">
                <a:solidFill>
                  <a:srgbClr val="222222"/>
                </a:solidFill>
              </a:rPr>
              <a:t>					</a:t>
            </a:r>
          </a:p>
          <a:p>
            <a:r>
              <a:rPr lang="el-GR" sz="1400" dirty="0"/>
              <a:t/>
            </a:r>
            <a:br>
              <a:rPr lang="el-GR" sz="1400" dirty="0"/>
            </a:br>
            <a:r>
              <a:rPr lang="el-GR" sz="1400" b="1" dirty="0">
                <a:solidFill>
                  <a:srgbClr val="222222"/>
                </a:solidFill>
              </a:rPr>
              <a:t>Ανδρέας Καρκαβίτσας, Η Γοργόνα</a:t>
            </a:r>
            <a:endParaRPr lang="el-GR" sz="1400" dirty="0"/>
          </a:p>
        </p:txBody>
      </p:sp>
    </p:spTree>
    <p:extLst>
      <p:ext uri="{BB962C8B-B14F-4D97-AF65-F5344CB8AC3E}">
        <p14:creationId xmlns:p14="http://schemas.microsoft.com/office/powerpoint/2010/main" val="420539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Θέατρο σκιών</a:t>
            </a:r>
            <a:br>
              <a:rPr lang="el-GR" dirty="0"/>
            </a:br>
            <a:endParaRPr lang="el-GR" dirty="0"/>
          </a:p>
        </p:txBody>
      </p:sp>
      <p:sp>
        <p:nvSpPr>
          <p:cNvPr id="3" name="Ορθογώνιο 2"/>
          <p:cNvSpPr/>
          <p:nvPr/>
        </p:nvSpPr>
        <p:spPr>
          <a:xfrm>
            <a:off x="4376468" y="2905997"/>
            <a:ext cx="6096000" cy="1477328"/>
          </a:xfrm>
          <a:prstGeom prst="rect">
            <a:avLst/>
          </a:prstGeom>
        </p:spPr>
        <p:txBody>
          <a:bodyPr>
            <a:spAutoFit/>
          </a:bodyPr>
          <a:lstStyle/>
          <a:p>
            <a:r>
              <a:rPr lang="el-GR" dirty="0">
                <a:solidFill>
                  <a:schemeClr val="bg1"/>
                </a:solidFill>
              </a:rPr>
              <a:t>Ο Αλέξανδρος πρωταγωνιστεί σε αρκετά έργα του θεάτρου σκιών</a:t>
            </a:r>
            <a:r>
              <a:rPr lang="en-US" dirty="0">
                <a:solidFill>
                  <a:schemeClr val="bg1"/>
                </a:solidFill>
              </a:rPr>
              <a:t>: </a:t>
            </a:r>
            <a:r>
              <a:rPr lang="el-GR" dirty="0">
                <a:solidFill>
                  <a:schemeClr val="bg1"/>
                </a:solidFill>
              </a:rPr>
              <a:t>Ο Μεγαλέξανδρος και το καταραμένο φίδι</a:t>
            </a:r>
            <a:endParaRPr lang="en-US" dirty="0">
              <a:solidFill>
                <a:schemeClr val="bg1"/>
              </a:solidFill>
            </a:endParaRPr>
          </a:p>
          <a:p>
            <a:r>
              <a:rPr lang="el-GR" dirty="0">
                <a:solidFill>
                  <a:schemeClr val="bg1"/>
                </a:solidFill>
              </a:rPr>
              <a:t>Στα έργα αυτά παρουσιάζεται ως αρχαίος πολεμιστής με χιτώνα, θώρακα και περικεφαλαία.</a:t>
            </a:r>
          </a:p>
        </p:txBody>
      </p:sp>
      <p:pic>
        <p:nvPicPr>
          <p:cNvPr id="4" name="Εικόνα 3"/>
          <p:cNvPicPr>
            <a:picLocks noChangeAspect="1"/>
          </p:cNvPicPr>
          <p:nvPr/>
        </p:nvPicPr>
        <p:blipFill rotWithShape="1">
          <a:blip r:embed="rId3"/>
          <a:srcRect l="16627" t="43396" r="63844" b="16227"/>
          <a:stretch/>
        </p:blipFill>
        <p:spPr>
          <a:xfrm>
            <a:off x="957532" y="2562046"/>
            <a:ext cx="2380890" cy="2769080"/>
          </a:xfrm>
          <a:prstGeom prst="rect">
            <a:avLst/>
          </a:prstGeom>
        </p:spPr>
      </p:pic>
      <p:pic>
        <p:nvPicPr>
          <p:cNvPr id="5" name="o_E5O4BAzGw"/>
          <p:cNvPicPr>
            <a:picLocks noRot="1" noChangeAspect="1"/>
          </p:cNvPicPr>
          <p:nvPr>
            <a:videoFile r:link="rId1"/>
          </p:nvPr>
        </p:nvPicPr>
        <p:blipFill>
          <a:blip r:embed="rId4"/>
          <a:stretch>
            <a:fillRect/>
          </a:stretch>
        </p:blipFill>
        <p:spPr>
          <a:xfrm>
            <a:off x="4163683" y="4574157"/>
            <a:ext cx="3657600" cy="2057400"/>
          </a:xfrm>
          <a:prstGeom prst="rect">
            <a:avLst/>
          </a:prstGeom>
        </p:spPr>
      </p:pic>
    </p:spTree>
    <p:extLst>
      <p:ext uri="{BB962C8B-B14F-4D97-AF65-F5344CB8AC3E}">
        <p14:creationId xmlns:p14="http://schemas.microsoft.com/office/powerpoint/2010/main" val="236619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Απόσπασμα από ποίημα του Καβάφη</a:t>
            </a:r>
            <a:endParaRPr lang="el-GR" dirty="0"/>
          </a:p>
        </p:txBody>
      </p:sp>
      <p:sp>
        <p:nvSpPr>
          <p:cNvPr id="3" name="TextBox 2"/>
          <p:cNvSpPr txBox="1"/>
          <p:nvPr/>
        </p:nvSpPr>
        <p:spPr>
          <a:xfrm>
            <a:off x="1854679" y="2717321"/>
            <a:ext cx="8108830" cy="3139321"/>
          </a:xfrm>
          <a:prstGeom prst="rect">
            <a:avLst/>
          </a:prstGeom>
          <a:noFill/>
        </p:spPr>
        <p:txBody>
          <a:bodyPr wrap="square" rtlCol="0">
            <a:spAutoFit/>
          </a:bodyPr>
          <a:lstStyle/>
          <a:p>
            <a:r>
              <a:rPr lang="el-GR" b="1" u="sng" dirty="0" smtClean="0">
                <a:solidFill>
                  <a:schemeClr val="bg1"/>
                </a:solidFill>
              </a:rPr>
              <a:t>Στα 200 π. Χ.</a:t>
            </a:r>
          </a:p>
          <a:p>
            <a:pPr algn="ctr"/>
            <a:endParaRPr lang="el-GR" b="1" u="sng" dirty="0" smtClean="0">
              <a:solidFill>
                <a:schemeClr val="bg1"/>
              </a:solidFill>
            </a:endParaRPr>
          </a:p>
          <a:p>
            <a:r>
              <a:rPr lang="el-GR" dirty="0" smtClean="0">
                <a:solidFill>
                  <a:schemeClr val="bg1"/>
                </a:solidFill>
              </a:rPr>
              <a:t>Κι απ’ την θαυμάσια </a:t>
            </a:r>
            <a:r>
              <a:rPr lang="el-GR" dirty="0" err="1" smtClean="0">
                <a:solidFill>
                  <a:schemeClr val="bg1"/>
                </a:solidFill>
              </a:rPr>
              <a:t>πανελλήνιαν</a:t>
            </a:r>
            <a:r>
              <a:rPr lang="el-GR" dirty="0" smtClean="0">
                <a:solidFill>
                  <a:schemeClr val="bg1"/>
                </a:solidFill>
              </a:rPr>
              <a:t> εκστρατεία,</a:t>
            </a:r>
          </a:p>
          <a:p>
            <a:r>
              <a:rPr lang="el-GR" dirty="0">
                <a:solidFill>
                  <a:schemeClr val="bg1"/>
                </a:solidFill>
              </a:rPr>
              <a:t>τ</a:t>
            </a:r>
            <a:r>
              <a:rPr lang="el-GR" dirty="0" smtClean="0">
                <a:solidFill>
                  <a:schemeClr val="bg1"/>
                </a:solidFill>
              </a:rPr>
              <a:t>ην νικηφόρα, την περίλαμπρη,</a:t>
            </a:r>
          </a:p>
          <a:p>
            <a:r>
              <a:rPr lang="el-GR" dirty="0">
                <a:solidFill>
                  <a:schemeClr val="bg1"/>
                </a:solidFill>
              </a:rPr>
              <a:t>τ</a:t>
            </a:r>
            <a:r>
              <a:rPr lang="el-GR" dirty="0" smtClean="0">
                <a:solidFill>
                  <a:schemeClr val="bg1"/>
                </a:solidFill>
              </a:rPr>
              <a:t>ην περιλάλητη, την δοξασμένη</a:t>
            </a:r>
          </a:p>
          <a:p>
            <a:r>
              <a:rPr lang="el-GR" dirty="0">
                <a:solidFill>
                  <a:schemeClr val="bg1"/>
                </a:solidFill>
              </a:rPr>
              <a:t>ω</a:t>
            </a:r>
            <a:r>
              <a:rPr lang="el-GR" dirty="0" smtClean="0">
                <a:solidFill>
                  <a:schemeClr val="bg1"/>
                </a:solidFill>
              </a:rPr>
              <a:t>ς άλλη δεν δοξάστηκε καμιά,</a:t>
            </a:r>
          </a:p>
          <a:p>
            <a:r>
              <a:rPr lang="el-GR" dirty="0">
                <a:solidFill>
                  <a:schemeClr val="bg1"/>
                </a:solidFill>
              </a:rPr>
              <a:t>τ</a:t>
            </a:r>
            <a:r>
              <a:rPr lang="el-GR" dirty="0" smtClean="0">
                <a:solidFill>
                  <a:schemeClr val="bg1"/>
                </a:solidFill>
              </a:rPr>
              <a:t>ην απαράμιλλη, </a:t>
            </a:r>
            <a:r>
              <a:rPr lang="el-GR" dirty="0" err="1" smtClean="0">
                <a:solidFill>
                  <a:schemeClr val="bg1"/>
                </a:solidFill>
              </a:rPr>
              <a:t>βγήκαμ</a:t>
            </a:r>
            <a:r>
              <a:rPr lang="el-GR" dirty="0" smtClean="0">
                <a:solidFill>
                  <a:schemeClr val="bg1"/>
                </a:solidFill>
              </a:rPr>
              <a:t>’ εμείς</a:t>
            </a:r>
          </a:p>
          <a:p>
            <a:r>
              <a:rPr lang="el-GR" dirty="0">
                <a:solidFill>
                  <a:schemeClr val="bg1"/>
                </a:solidFill>
              </a:rPr>
              <a:t>ε</a:t>
            </a:r>
            <a:r>
              <a:rPr lang="el-GR" dirty="0" smtClean="0">
                <a:solidFill>
                  <a:schemeClr val="bg1"/>
                </a:solidFill>
              </a:rPr>
              <a:t>λληνικός καινούριος κόσμος μέγας.</a:t>
            </a:r>
          </a:p>
          <a:p>
            <a:endParaRPr lang="el-GR" dirty="0">
              <a:solidFill>
                <a:schemeClr val="bg1"/>
              </a:solidFill>
            </a:endParaRPr>
          </a:p>
          <a:p>
            <a:r>
              <a:rPr lang="el-GR" dirty="0" smtClean="0">
                <a:solidFill>
                  <a:schemeClr val="bg1"/>
                </a:solidFill>
              </a:rPr>
              <a:t>Και την </a:t>
            </a:r>
            <a:r>
              <a:rPr lang="el-GR" dirty="0" err="1" smtClean="0">
                <a:solidFill>
                  <a:schemeClr val="bg1"/>
                </a:solidFill>
              </a:rPr>
              <a:t>κοινήν</a:t>
            </a:r>
            <a:r>
              <a:rPr lang="el-GR" dirty="0" smtClean="0">
                <a:solidFill>
                  <a:schemeClr val="bg1"/>
                </a:solidFill>
              </a:rPr>
              <a:t> λαλιά</a:t>
            </a:r>
          </a:p>
          <a:p>
            <a:r>
              <a:rPr lang="el-GR" dirty="0">
                <a:solidFill>
                  <a:schemeClr val="bg1"/>
                </a:solidFill>
              </a:rPr>
              <a:t>ω</a:t>
            </a:r>
            <a:r>
              <a:rPr lang="el-GR" dirty="0" smtClean="0">
                <a:solidFill>
                  <a:schemeClr val="bg1"/>
                </a:solidFill>
              </a:rPr>
              <a:t>ς μέσα στην Βακτριανή την </a:t>
            </a:r>
            <a:r>
              <a:rPr lang="el-GR" dirty="0" err="1" smtClean="0">
                <a:solidFill>
                  <a:schemeClr val="bg1"/>
                </a:solidFill>
              </a:rPr>
              <a:t>πήγαμεν</a:t>
            </a:r>
            <a:r>
              <a:rPr lang="el-GR" dirty="0" smtClean="0">
                <a:solidFill>
                  <a:schemeClr val="bg1"/>
                </a:solidFill>
              </a:rPr>
              <a:t>, ως τους Ινδούς.</a:t>
            </a:r>
            <a:endParaRPr lang="el-GR" dirty="0">
              <a:solidFill>
                <a:schemeClr val="bg1"/>
              </a:solidFill>
            </a:endParaRPr>
          </a:p>
        </p:txBody>
      </p:sp>
      <p:sp>
        <p:nvSpPr>
          <p:cNvPr id="4" name="TextBox 3"/>
          <p:cNvSpPr txBox="1"/>
          <p:nvPr/>
        </p:nvSpPr>
        <p:spPr>
          <a:xfrm>
            <a:off x="7427343" y="6064370"/>
            <a:ext cx="3985403" cy="369332"/>
          </a:xfrm>
          <a:prstGeom prst="rect">
            <a:avLst/>
          </a:prstGeom>
          <a:noFill/>
        </p:spPr>
        <p:txBody>
          <a:bodyPr wrap="square" rtlCol="0">
            <a:spAutoFit/>
          </a:bodyPr>
          <a:lstStyle/>
          <a:p>
            <a:r>
              <a:rPr lang="el-GR" dirty="0" smtClean="0">
                <a:solidFill>
                  <a:schemeClr val="bg1"/>
                </a:solidFill>
              </a:rPr>
              <a:t>Βακτριανή= ιστορική περιοχή</a:t>
            </a:r>
            <a:endParaRPr lang="el-GR" dirty="0">
              <a:solidFill>
                <a:schemeClr val="bg1"/>
              </a:solidFill>
            </a:endParaRPr>
          </a:p>
        </p:txBody>
      </p:sp>
    </p:spTree>
    <p:extLst>
      <p:ext uri="{BB962C8B-B14F-4D97-AF65-F5344CB8AC3E}">
        <p14:creationId xmlns:p14="http://schemas.microsoft.com/office/powerpoint/2010/main" val="50200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Έργα τέχνης </a:t>
            </a:r>
            <a:endParaRPr lang="el-GR" dirty="0"/>
          </a:p>
        </p:txBody>
      </p:sp>
      <p:pic>
        <p:nvPicPr>
          <p:cNvPr id="3" name="Εικόνα 2"/>
          <p:cNvPicPr>
            <a:picLocks noChangeAspect="1"/>
          </p:cNvPicPr>
          <p:nvPr/>
        </p:nvPicPr>
        <p:blipFill rotWithShape="1">
          <a:blip r:embed="rId2"/>
          <a:srcRect l="27099" t="27171" r="29387" b="19748"/>
          <a:stretch/>
        </p:blipFill>
        <p:spPr>
          <a:xfrm>
            <a:off x="182006" y="1949570"/>
            <a:ext cx="7607647" cy="5220207"/>
          </a:xfrm>
          <a:prstGeom prst="rect">
            <a:avLst/>
          </a:prstGeom>
        </p:spPr>
      </p:pic>
    </p:spTree>
    <p:extLst>
      <p:ext uri="{BB962C8B-B14F-4D97-AF65-F5344CB8AC3E}">
        <p14:creationId xmlns:p14="http://schemas.microsoft.com/office/powerpoint/2010/main" val="295949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16698" t="18742" r="17854" b="8176"/>
          <a:stretch/>
        </p:blipFill>
        <p:spPr>
          <a:xfrm>
            <a:off x="207034" y="94891"/>
            <a:ext cx="10644996" cy="6686208"/>
          </a:xfrm>
          <a:prstGeom prst="rect">
            <a:avLst/>
          </a:prstGeom>
        </p:spPr>
      </p:pic>
    </p:spTree>
    <p:extLst>
      <p:ext uri="{BB962C8B-B14F-4D97-AF65-F5344CB8AC3E}">
        <p14:creationId xmlns:p14="http://schemas.microsoft.com/office/powerpoint/2010/main" val="293043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16981" t="18491" r="17783" b="9057"/>
          <a:stretch/>
        </p:blipFill>
        <p:spPr>
          <a:xfrm>
            <a:off x="0" y="-1"/>
            <a:ext cx="11024558" cy="6887361"/>
          </a:xfrm>
          <a:prstGeom prst="rect">
            <a:avLst/>
          </a:prstGeom>
        </p:spPr>
      </p:pic>
    </p:spTree>
    <p:extLst>
      <p:ext uri="{BB962C8B-B14F-4D97-AF65-F5344CB8AC3E}">
        <p14:creationId xmlns:p14="http://schemas.microsoft.com/office/powerpoint/2010/main" val="18981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16698" t="12201" r="18773" b="14466"/>
          <a:stretch/>
        </p:blipFill>
        <p:spPr>
          <a:xfrm>
            <a:off x="0" y="-1"/>
            <a:ext cx="10757140" cy="6876549"/>
          </a:xfrm>
          <a:prstGeom prst="rect">
            <a:avLst/>
          </a:prstGeom>
        </p:spPr>
      </p:pic>
    </p:spTree>
    <p:extLst>
      <p:ext uri="{BB962C8B-B14F-4D97-AF65-F5344CB8AC3E}">
        <p14:creationId xmlns:p14="http://schemas.microsoft.com/office/powerpoint/2010/main" val="313620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4246" t="17358" r="5825" b="15346"/>
          <a:stretch/>
        </p:blipFill>
        <p:spPr>
          <a:xfrm>
            <a:off x="517585" y="120770"/>
            <a:ext cx="10964174" cy="4615132"/>
          </a:xfrm>
          <a:prstGeom prst="rect">
            <a:avLst/>
          </a:prstGeom>
        </p:spPr>
      </p:pic>
      <p:sp>
        <p:nvSpPr>
          <p:cNvPr id="3" name="TextBox 2"/>
          <p:cNvSpPr txBox="1"/>
          <p:nvPr/>
        </p:nvSpPr>
        <p:spPr>
          <a:xfrm>
            <a:off x="1224951" y="5486400"/>
            <a:ext cx="7151298" cy="369332"/>
          </a:xfrm>
          <a:prstGeom prst="rect">
            <a:avLst/>
          </a:prstGeom>
          <a:noFill/>
        </p:spPr>
        <p:txBody>
          <a:bodyPr wrap="square" rtlCol="0">
            <a:spAutoFit/>
          </a:bodyPr>
          <a:lstStyle/>
          <a:p>
            <a:r>
              <a:rPr lang="el-GR" dirty="0" smtClean="0">
                <a:solidFill>
                  <a:schemeClr val="bg1"/>
                </a:solidFill>
              </a:rPr>
              <a:t>Αλέξανδρος εναντίον Δαρείου, </a:t>
            </a:r>
            <a:r>
              <a:rPr lang="el-GR" dirty="0" err="1" smtClean="0">
                <a:solidFill>
                  <a:schemeClr val="bg1"/>
                </a:solidFill>
              </a:rPr>
              <a:t>Πιέτρο</a:t>
            </a:r>
            <a:r>
              <a:rPr lang="el-GR" dirty="0" smtClean="0">
                <a:solidFill>
                  <a:schemeClr val="bg1"/>
                </a:solidFill>
              </a:rPr>
              <a:t> ντα </a:t>
            </a:r>
            <a:r>
              <a:rPr lang="el-GR" dirty="0" err="1" smtClean="0">
                <a:solidFill>
                  <a:schemeClr val="bg1"/>
                </a:solidFill>
              </a:rPr>
              <a:t>Κορτόνα</a:t>
            </a:r>
            <a:r>
              <a:rPr lang="el-GR" dirty="0" smtClean="0">
                <a:solidFill>
                  <a:schemeClr val="bg1"/>
                </a:solidFill>
              </a:rPr>
              <a:t> (1644-1650)</a:t>
            </a:r>
            <a:endParaRPr lang="el-GR" dirty="0">
              <a:solidFill>
                <a:schemeClr val="bg1"/>
              </a:solidFill>
            </a:endParaRPr>
          </a:p>
        </p:txBody>
      </p:sp>
    </p:spTree>
    <p:extLst>
      <p:ext uri="{BB962C8B-B14F-4D97-AF65-F5344CB8AC3E}">
        <p14:creationId xmlns:p14="http://schemas.microsoft.com/office/powerpoint/2010/main" val="23661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17830" t="12453" r="18915" b="17233"/>
          <a:stretch/>
        </p:blipFill>
        <p:spPr>
          <a:xfrm>
            <a:off x="345056" y="345056"/>
            <a:ext cx="7712015" cy="4822167"/>
          </a:xfrm>
          <a:prstGeom prst="rect">
            <a:avLst/>
          </a:prstGeom>
        </p:spPr>
      </p:pic>
      <p:sp>
        <p:nvSpPr>
          <p:cNvPr id="3" name="Ορθογώνιο 2"/>
          <p:cNvSpPr/>
          <p:nvPr/>
        </p:nvSpPr>
        <p:spPr>
          <a:xfrm>
            <a:off x="934528" y="5469473"/>
            <a:ext cx="8123207" cy="369332"/>
          </a:xfrm>
          <a:prstGeom prst="rect">
            <a:avLst/>
          </a:prstGeom>
        </p:spPr>
        <p:txBody>
          <a:bodyPr wrap="square">
            <a:spAutoFit/>
          </a:bodyPr>
          <a:lstStyle/>
          <a:p>
            <a:r>
              <a:rPr lang="el-GR" dirty="0">
                <a:solidFill>
                  <a:srgbClr val="222222"/>
                </a:solidFill>
                <a:latin typeface="Arial" panose="020B0604020202020204" pitchFamily="34" charset="0"/>
              </a:rPr>
              <a:t>Η οικογένεια του Δαρείου ικετεύοντας τον Αλέξανδρο, </a:t>
            </a:r>
            <a:r>
              <a:rPr lang="el-GR" dirty="0">
                <a:solidFill>
                  <a:srgbClr val="A55858"/>
                </a:solidFill>
                <a:latin typeface="Arial" panose="020B0604020202020204" pitchFamily="34" charset="0"/>
                <a:hlinkClick r:id="rId3" tooltip="Σαρλ Λεμπρέν (δεν έχει γραφτεί ακόμα)"/>
              </a:rPr>
              <a:t>Σαρλ </a:t>
            </a:r>
            <a:r>
              <a:rPr lang="el-GR" dirty="0" err="1">
                <a:solidFill>
                  <a:srgbClr val="A55858"/>
                </a:solidFill>
                <a:latin typeface="Arial" panose="020B0604020202020204" pitchFamily="34" charset="0"/>
                <a:hlinkClick r:id="rId3" tooltip="Σαρλ Λεμπρέν (δεν έχει γραφτεί ακόμα)"/>
              </a:rPr>
              <a:t>Λεμπρέν</a:t>
            </a:r>
            <a:r>
              <a:rPr lang="el-GR" dirty="0">
                <a:solidFill>
                  <a:srgbClr val="222222"/>
                </a:solidFill>
                <a:latin typeface="Arial" panose="020B0604020202020204" pitchFamily="34" charset="0"/>
              </a:rPr>
              <a:t> 1661</a:t>
            </a:r>
            <a:endParaRPr lang="el-GR" dirty="0"/>
          </a:p>
        </p:txBody>
      </p:sp>
    </p:spTree>
    <p:extLst>
      <p:ext uri="{BB962C8B-B14F-4D97-AF65-F5344CB8AC3E}">
        <p14:creationId xmlns:p14="http://schemas.microsoft.com/office/powerpoint/2010/main" val="51090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18043" t="13081" r="19056" b="21762"/>
          <a:stretch/>
        </p:blipFill>
        <p:spPr>
          <a:xfrm>
            <a:off x="250166" y="163901"/>
            <a:ext cx="8471140" cy="4935941"/>
          </a:xfrm>
          <a:prstGeom prst="rect">
            <a:avLst/>
          </a:prstGeom>
        </p:spPr>
      </p:pic>
      <p:sp>
        <p:nvSpPr>
          <p:cNvPr id="3" name="Ορθογώνιο 2"/>
          <p:cNvSpPr/>
          <p:nvPr/>
        </p:nvSpPr>
        <p:spPr>
          <a:xfrm>
            <a:off x="623977" y="5409088"/>
            <a:ext cx="7338204" cy="369332"/>
          </a:xfrm>
          <a:prstGeom prst="rect">
            <a:avLst/>
          </a:prstGeom>
        </p:spPr>
        <p:txBody>
          <a:bodyPr wrap="square">
            <a:spAutoFit/>
          </a:bodyPr>
          <a:lstStyle/>
          <a:p>
            <a:r>
              <a:rPr lang="el-GR" dirty="0">
                <a:solidFill>
                  <a:srgbClr val="222222"/>
                </a:solidFill>
                <a:latin typeface="Arial" panose="020B0604020202020204" pitchFamily="34" charset="0"/>
              </a:rPr>
              <a:t>Η είσοδος του Αλεξάνδρου στη Βαβυλώνα, </a:t>
            </a:r>
            <a:r>
              <a:rPr lang="el-GR" dirty="0">
                <a:solidFill>
                  <a:srgbClr val="A55858"/>
                </a:solidFill>
                <a:latin typeface="Arial" panose="020B0604020202020204" pitchFamily="34" charset="0"/>
                <a:hlinkClick r:id="rId3" tooltip="Σαρλ Λεμπρέν (δεν έχει γραφτεί ακόμα)"/>
              </a:rPr>
              <a:t>Σαρλ </a:t>
            </a:r>
            <a:r>
              <a:rPr lang="el-GR" dirty="0" err="1">
                <a:solidFill>
                  <a:srgbClr val="A55858"/>
                </a:solidFill>
                <a:latin typeface="Arial" panose="020B0604020202020204" pitchFamily="34" charset="0"/>
                <a:hlinkClick r:id="rId3" tooltip="Σαρλ Λεμπρέν (δεν έχει γραφτεί ακόμα)"/>
              </a:rPr>
              <a:t>Λεμπρέν</a:t>
            </a:r>
            <a:r>
              <a:rPr lang="el-GR" dirty="0">
                <a:solidFill>
                  <a:srgbClr val="222222"/>
                </a:solidFill>
                <a:latin typeface="Arial" panose="020B0604020202020204" pitchFamily="34" charset="0"/>
              </a:rPr>
              <a:t> 1665</a:t>
            </a:r>
            <a:endParaRPr lang="el-GR" dirty="0"/>
          </a:p>
        </p:txBody>
      </p:sp>
    </p:spTree>
    <p:extLst>
      <p:ext uri="{BB962C8B-B14F-4D97-AF65-F5344CB8AC3E}">
        <p14:creationId xmlns:p14="http://schemas.microsoft.com/office/powerpoint/2010/main" val="282644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Από τα Σούσα στη Βαβυλώνα</a:t>
            </a:r>
            <a:endParaRPr lang="el-GR" dirty="0"/>
          </a:p>
        </p:txBody>
      </p:sp>
      <p:sp>
        <p:nvSpPr>
          <p:cNvPr id="3" name="TextBox 2"/>
          <p:cNvSpPr txBox="1"/>
          <p:nvPr/>
        </p:nvSpPr>
        <p:spPr>
          <a:xfrm>
            <a:off x="966158" y="2622430"/>
            <a:ext cx="5348378" cy="2031325"/>
          </a:xfrm>
          <a:prstGeom prst="rect">
            <a:avLst/>
          </a:prstGeom>
          <a:noFill/>
        </p:spPr>
        <p:txBody>
          <a:bodyPr wrap="square" rtlCol="0">
            <a:spAutoFit/>
          </a:bodyPr>
          <a:lstStyle/>
          <a:p>
            <a:pPr marL="285750" indent="-285750">
              <a:buFont typeface="Arial" panose="020B0604020202020204" pitchFamily="34" charset="0"/>
              <a:buChar char="•"/>
            </a:pPr>
            <a:r>
              <a:rPr lang="el-GR" dirty="0" smtClean="0">
                <a:solidFill>
                  <a:schemeClr val="bg1"/>
                </a:solidFill>
              </a:rPr>
              <a:t>Ο Μ. Αλέξανδρος πηγαίνει στη Βαβυλώνα, την οποία θέλει να κάνει πρωτεύουσα του απέραντου κράτους του. </a:t>
            </a:r>
          </a:p>
          <a:p>
            <a:pPr marL="285750" indent="-285750">
              <a:buFont typeface="Arial" panose="020B0604020202020204" pitchFamily="34" charset="0"/>
              <a:buChar char="•"/>
            </a:pPr>
            <a:endParaRPr lang="el-GR" dirty="0">
              <a:solidFill>
                <a:schemeClr val="bg1"/>
              </a:solidFill>
            </a:endParaRPr>
          </a:p>
          <a:p>
            <a:pPr marL="285750" indent="-285750">
              <a:buFont typeface="Arial" panose="020B0604020202020204" pitchFamily="34" charset="0"/>
              <a:buChar char="•"/>
            </a:pPr>
            <a:r>
              <a:rPr lang="el-GR" dirty="0" smtClean="0">
                <a:solidFill>
                  <a:schemeClr val="bg1"/>
                </a:solidFill>
              </a:rPr>
              <a:t>Εκεί τον τίμησαν αντιπρόσωποι από διάφορα μέρη και από ελληνικές πόλεις που τον στεφάνωσαν με χρυσά στεφάνια.</a:t>
            </a:r>
            <a:endParaRPr lang="el-GR" dirty="0">
              <a:solidFill>
                <a:schemeClr val="bg1"/>
              </a:solidFill>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0088" y="1954345"/>
            <a:ext cx="3153494" cy="2184087"/>
          </a:xfrm>
          <a:prstGeom prst="rect">
            <a:avLst/>
          </a:prstGeom>
        </p:spPr>
      </p:pic>
      <p:pic>
        <p:nvPicPr>
          <p:cNvPr id="5" name="Εικόνα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6538" y="1500007"/>
            <a:ext cx="1733550" cy="2638425"/>
          </a:xfrm>
          <a:prstGeom prst="rect">
            <a:avLst/>
          </a:prstGeom>
        </p:spPr>
      </p:pic>
      <p:pic>
        <p:nvPicPr>
          <p:cNvPr id="6" name="Εικόνα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6538" y="4138432"/>
            <a:ext cx="4887044" cy="2719568"/>
          </a:xfrm>
          <a:prstGeom prst="rect">
            <a:avLst/>
          </a:prstGeom>
        </p:spPr>
      </p:pic>
      <p:sp>
        <p:nvSpPr>
          <p:cNvPr id="7" name="TextBox 6"/>
          <p:cNvSpPr txBox="1"/>
          <p:nvPr/>
        </p:nvSpPr>
        <p:spPr>
          <a:xfrm>
            <a:off x="1472062" y="5938968"/>
            <a:ext cx="5184476" cy="646331"/>
          </a:xfrm>
          <a:prstGeom prst="rect">
            <a:avLst/>
          </a:prstGeom>
          <a:noFill/>
        </p:spPr>
        <p:txBody>
          <a:bodyPr wrap="square" rtlCol="0">
            <a:spAutoFit/>
          </a:bodyPr>
          <a:lstStyle/>
          <a:p>
            <a:pPr marL="285750" indent="-285750">
              <a:buFont typeface="Arial" panose="020B0604020202020204" pitchFamily="34" charset="0"/>
              <a:buChar char="•"/>
            </a:pPr>
            <a:r>
              <a:rPr lang="el-GR" dirty="0" smtClean="0"/>
              <a:t>Οι κρεμαστοί κήποι της Βαβυλώνας, ένα από τα εφτά θαύματα του κόσμου</a:t>
            </a:r>
            <a:endParaRPr lang="el-GR" dirty="0"/>
          </a:p>
        </p:txBody>
      </p:sp>
      <p:sp>
        <p:nvSpPr>
          <p:cNvPr id="8" name="TextBox 7"/>
          <p:cNvSpPr txBox="1"/>
          <p:nvPr/>
        </p:nvSpPr>
        <p:spPr>
          <a:xfrm>
            <a:off x="6656538" y="885920"/>
            <a:ext cx="5313872" cy="369332"/>
          </a:xfrm>
          <a:prstGeom prst="rect">
            <a:avLst/>
          </a:prstGeom>
          <a:noFill/>
        </p:spPr>
        <p:txBody>
          <a:bodyPr wrap="square" rtlCol="0">
            <a:spAutoFit/>
          </a:bodyPr>
          <a:lstStyle/>
          <a:p>
            <a:r>
              <a:rPr lang="el-GR" dirty="0" smtClean="0"/>
              <a:t>    Οι </a:t>
            </a:r>
            <a:r>
              <a:rPr lang="el-GR" dirty="0"/>
              <a:t>πύλες της εισόδου της αρχαίας Βαβυλώνας</a:t>
            </a:r>
          </a:p>
        </p:txBody>
      </p:sp>
    </p:spTree>
    <p:extLst>
      <p:ext uri="{BB962C8B-B14F-4D97-AF65-F5344CB8AC3E}">
        <p14:creationId xmlns:p14="http://schemas.microsoft.com/office/powerpoint/2010/main" val="271563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2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par>
                                <p:cTn id="28" presetID="6" presetClass="entr" presetSubtype="16"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ircle(in)">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22924" t="12705" r="24647" b="21636"/>
          <a:stretch/>
        </p:blipFill>
        <p:spPr>
          <a:xfrm>
            <a:off x="500332" y="250167"/>
            <a:ext cx="6392174" cy="4502989"/>
          </a:xfrm>
          <a:prstGeom prst="rect">
            <a:avLst/>
          </a:prstGeom>
        </p:spPr>
      </p:pic>
      <p:sp>
        <p:nvSpPr>
          <p:cNvPr id="3" name="Ορθογώνιο 2"/>
          <p:cNvSpPr/>
          <p:nvPr/>
        </p:nvSpPr>
        <p:spPr>
          <a:xfrm>
            <a:off x="934529" y="5399507"/>
            <a:ext cx="8019690" cy="923330"/>
          </a:xfrm>
          <a:prstGeom prst="rect">
            <a:avLst/>
          </a:prstGeom>
        </p:spPr>
        <p:txBody>
          <a:bodyPr wrap="square">
            <a:spAutoFit/>
          </a:bodyPr>
          <a:lstStyle/>
          <a:p>
            <a:r>
              <a:rPr lang="el-GR" dirty="0">
                <a:solidFill>
                  <a:srgbClr val="222222"/>
                </a:solidFill>
                <a:latin typeface="Arial" panose="020B0604020202020204" pitchFamily="34" charset="0"/>
              </a:rPr>
              <a:t>Ο Αλέξανδρος κόβει τον </a:t>
            </a:r>
            <a:r>
              <a:rPr lang="el-GR" dirty="0">
                <a:solidFill>
                  <a:srgbClr val="0B0080"/>
                </a:solidFill>
                <a:latin typeface="Arial" panose="020B0604020202020204" pitchFamily="34" charset="0"/>
                <a:hlinkClick r:id="rId3" tooltip="Γόρδιος δεσμός"/>
              </a:rPr>
              <a:t>γόρδιο δεσμό</a:t>
            </a:r>
            <a:r>
              <a:rPr lang="el-GR" dirty="0">
                <a:solidFill>
                  <a:srgbClr val="222222"/>
                </a:solidFill>
                <a:latin typeface="Arial" panose="020B0604020202020204" pitchFamily="34" charset="0"/>
              </a:rPr>
              <a:t>, </a:t>
            </a:r>
            <a:r>
              <a:rPr lang="el-GR" dirty="0">
                <a:solidFill>
                  <a:srgbClr val="A55858"/>
                </a:solidFill>
                <a:latin typeface="Arial" panose="020B0604020202020204" pitchFamily="34" charset="0"/>
                <a:hlinkClick r:id="rId4" tooltip="Ζαν Σιμόν Μπαρτελεμύ (δεν έχει γραφτεί ακόμα)"/>
              </a:rPr>
              <a:t>Ζαν Σιμόν </a:t>
            </a:r>
            <a:r>
              <a:rPr lang="el-GR" dirty="0" err="1">
                <a:solidFill>
                  <a:srgbClr val="A55858"/>
                </a:solidFill>
                <a:latin typeface="Arial" panose="020B0604020202020204" pitchFamily="34" charset="0"/>
                <a:hlinkClick r:id="rId4" tooltip="Ζαν Σιμόν Μπαρτελεμύ (δεν έχει γραφτεί ακόμα)"/>
              </a:rPr>
              <a:t>Μπαρτελεμύ</a:t>
            </a:r>
            <a:r>
              <a:rPr lang="el-GR" dirty="0">
                <a:solidFill>
                  <a:srgbClr val="222222"/>
                </a:solidFill>
                <a:latin typeface="Arial" panose="020B0604020202020204" pitchFamily="34" charset="0"/>
              </a:rPr>
              <a:t>, 18ος αιώνας</a:t>
            </a:r>
          </a:p>
          <a:p>
            <a:r>
              <a:rPr lang="el-GR" dirty="0">
                <a:solidFill>
                  <a:srgbClr val="222222"/>
                </a:solidFill>
                <a:latin typeface="Arial" panose="020B0604020202020204" pitchFamily="34" charset="0"/>
              </a:rPr>
              <a:t/>
            </a:r>
            <a:br>
              <a:rPr lang="el-GR" dirty="0">
                <a:solidFill>
                  <a:srgbClr val="222222"/>
                </a:solidFill>
                <a:latin typeface="Arial" panose="020B0604020202020204" pitchFamily="34" charset="0"/>
              </a:rPr>
            </a:br>
            <a:endParaRPr lang="el-GR" dirty="0"/>
          </a:p>
        </p:txBody>
      </p:sp>
    </p:spTree>
    <p:extLst>
      <p:ext uri="{BB962C8B-B14F-4D97-AF65-F5344CB8AC3E}">
        <p14:creationId xmlns:p14="http://schemas.microsoft.com/office/powerpoint/2010/main" val="204623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28868" t="18491" r="31085" b="22012"/>
          <a:stretch/>
        </p:blipFill>
        <p:spPr>
          <a:xfrm>
            <a:off x="258791" y="379561"/>
            <a:ext cx="4882551" cy="4080295"/>
          </a:xfrm>
          <a:prstGeom prst="rect">
            <a:avLst/>
          </a:prstGeom>
        </p:spPr>
      </p:pic>
      <p:sp>
        <p:nvSpPr>
          <p:cNvPr id="3" name="Ορθογώνιο 2"/>
          <p:cNvSpPr/>
          <p:nvPr/>
        </p:nvSpPr>
        <p:spPr>
          <a:xfrm>
            <a:off x="5529652" y="1441413"/>
            <a:ext cx="4997330" cy="369332"/>
          </a:xfrm>
          <a:prstGeom prst="rect">
            <a:avLst/>
          </a:prstGeom>
        </p:spPr>
        <p:txBody>
          <a:bodyPr wrap="none">
            <a:spAutoFit/>
          </a:bodyPr>
          <a:lstStyle/>
          <a:p>
            <a:r>
              <a:rPr lang="el-GR" dirty="0">
                <a:solidFill>
                  <a:srgbClr val="222222"/>
                </a:solidFill>
                <a:latin typeface="Arial" panose="020B0604020202020204" pitchFamily="34" charset="0"/>
              </a:rPr>
              <a:t>Χρυσό μετάλλιο που απεικονίζει τον Αλέξανδρο</a:t>
            </a:r>
            <a:endParaRPr lang="el-GR" dirty="0"/>
          </a:p>
        </p:txBody>
      </p:sp>
      <p:pic>
        <p:nvPicPr>
          <p:cNvPr id="4" name="Εικόνα 3"/>
          <p:cNvPicPr>
            <a:picLocks noChangeAspect="1"/>
          </p:cNvPicPr>
          <p:nvPr/>
        </p:nvPicPr>
        <p:blipFill rotWithShape="1">
          <a:blip r:embed="rId3"/>
          <a:srcRect l="18750" t="12829" r="20189" b="15598"/>
          <a:stretch/>
        </p:blipFill>
        <p:spPr>
          <a:xfrm>
            <a:off x="5460521" y="2505974"/>
            <a:ext cx="6366294" cy="4197476"/>
          </a:xfrm>
          <a:prstGeom prst="rect">
            <a:avLst/>
          </a:prstGeom>
        </p:spPr>
      </p:pic>
      <p:sp>
        <p:nvSpPr>
          <p:cNvPr id="5" name="Ορθογώνιο 4"/>
          <p:cNvSpPr/>
          <p:nvPr/>
        </p:nvSpPr>
        <p:spPr>
          <a:xfrm>
            <a:off x="0" y="4943262"/>
            <a:ext cx="6096000" cy="646331"/>
          </a:xfrm>
          <a:prstGeom prst="rect">
            <a:avLst/>
          </a:prstGeom>
        </p:spPr>
        <p:txBody>
          <a:bodyPr>
            <a:spAutoFit/>
          </a:bodyPr>
          <a:lstStyle/>
          <a:p>
            <a:r>
              <a:rPr lang="el-GR" dirty="0">
                <a:solidFill>
                  <a:srgbClr val="222222"/>
                </a:solidFill>
                <a:latin typeface="Arial" panose="020B0604020202020204" pitchFamily="34" charset="0"/>
              </a:rPr>
              <a:t>Αλέξανδρος και </a:t>
            </a:r>
            <a:r>
              <a:rPr lang="el-GR" dirty="0">
                <a:solidFill>
                  <a:srgbClr val="0B0080"/>
                </a:solidFill>
                <a:latin typeface="Arial" panose="020B0604020202020204" pitchFamily="34" charset="0"/>
                <a:hlinkClick r:id="rId4" tooltip="Διογένης"/>
              </a:rPr>
              <a:t>Διογένης</a:t>
            </a:r>
            <a:r>
              <a:rPr lang="el-GR" dirty="0">
                <a:solidFill>
                  <a:srgbClr val="222222"/>
                </a:solidFill>
                <a:latin typeface="Arial" panose="020B0604020202020204" pitchFamily="34" charset="0"/>
              </a:rPr>
              <a:t>, ανδριάντες από μπρούτζο, Καλάμια, </a:t>
            </a:r>
            <a:r>
              <a:rPr lang="el-GR" u="sng" dirty="0">
                <a:solidFill>
                  <a:srgbClr val="FAA700"/>
                </a:solidFill>
                <a:latin typeface="Arial" panose="020B0604020202020204" pitchFamily="34" charset="0"/>
                <a:hlinkClick r:id="rId5" tooltip="Κόρινθος"/>
              </a:rPr>
              <a:t>Κόρινθος</a:t>
            </a:r>
            <a:endParaRPr lang="el-GR" dirty="0"/>
          </a:p>
        </p:txBody>
      </p:sp>
    </p:spTree>
    <p:extLst>
      <p:ext uri="{BB962C8B-B14F-4D97-AF65-F5344CB8AC3E}">
        <p14:creationId xmlns:p14="http://schemas.microsoft.com/office/powerpoint/2010/main" val="112873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17122" t="15472" r="17217" b="26415"/>
          <a:stretch/>
        </p:blipFill>
        <p:spPr>
          <a:xfrm>
            <a:off x="-1" y="0"/>
            <a:ext cx="10118785" cy="5037586"/>
          </a:xfrm>
          <a:prstGeom prst="rect">
            <a:avLst/>
          </a:prstGeom>
        </p:spPr>
      </p:pic>
      <p:sp>
        <p:nvSpPr>
          <p:cNvPr id="3" name="Ορθογώνιο 2"/>
          <p:cNvSpPr/>
          <p:nvPr/>
        </p:nvSpPr>
        <p:spPr>
          <a:xfrm>
            <a:off x="753373" y="5175697"/>
            <a:ext cx="10038272" cy="646331"/>
          </a:xfrm>
          <a:prstGeom prst="rect">
            <a:avLst/>
          </a:prstGeom>
        </p:spPr>
        <p:txBody>
          <a:bodyPr wrap="square">
            <a:spAutoFit/>
          </a:bodyPr>
          <a:lstStyle/>
          <a:p>
            <a:r>
              <a:rPr lang="el-GR" dirty="0">
                <a:solidFill>
                  <a:srgbClr val="222222"/>
                </a:solidFill>
                <a:latin typeface="Arial" panose="020B0604020202020204" pitchFamily="34" charset="0"/>
              </a:rPr>
              <a:t>Ο Αλέξανδρος νικά τον </a:t>
            </a:r>
            <a:r>
              <a:rPr lang="el-GR" dirty="0">
                <a:solidFill>
                  <a:srgbClr val="0B0080"/>
                </a:solidFill>
                <a:latin typeface="Arial" panose="020B0604020202020204" pitchFamily="34" charset="0"/>
                <a:hlinkClick r:id="rId3" tooltip="Δαρείος Γ'"/>
              </a:rPr>
              <a:t>Δαρείο</a:t>
            </a:r>
            <a:r>
              <a:rPr lang="el-GR" dirty="0">
                <a:solidFill>
                  <a:srgbClr val="222222"/>
                </a:solidFill>
                <a:latin typeface="Arial" panose="020B0604020202020204" pitchFamily="34" charset="0"/>
              </a:rPr>
              <a:t> στη </a:t>
            </a:r>
            <a:r>
              <a:rPr lang="el-GR" dirty="0">
                <a:solidFill>
                  <a:srgbClr val="0B0080"/>
                </a:solidFill>
                <a:latin typeface="Arial" panose="020B0604020202020204" pitchFamily="34" charset="0"/>
                <a:hlinkClick r:id="rId4" tooltip="Μάχη της Ισσού"/>
              </a:rPr>
              <a:t>μάχη της Ισσού</a:t>
            </a:r>
            <a:r>
              <a:rPr lang="el-GR" dirty="0">
                <a:solidFill>
                  <a:srgbClr val="222222"/>
                </a:solidFill>
                <a:latin typeface="Arial" panose="020B0604020202020204" pitchFamily="34" charset="0"/>
              </a:rPr>
              <a:t> Ψηφιδωτό από την </a:t>
            </a:r>
            <a:r>
              <a:rPr lang="el-GR" dirty="0">
                <a:solidFill>
                  <a:srgbClr val="0B0080"/>
                </a:solidFill>
                <a:latin typeface="Arial" panose="020B0604020202020204" pitchFamily="34" charset="0"/>
                <a:hlinkClick r:id="rId5" tooltip="Πομπηία"/>
              </a:rPr>
              <a:t>Πομπηία</a:t>
            </a:r>
            <a:r>
              <a:rPr lang="el-GR" dirty="0">
                <a:solidFill>
                  <a:srgbClr val="222222"/>
                </a:solidFill>
                <a:latin typeface="Arial" panose="020B0604020202020204" pitchFamily="34" charset="0"/>
              </a:rPr>
              <a:t>, αντίγραφο ελληνικού πρωτοτύπου, </a:t>
            </a:r>
            <a:r>
              <a:rPr lang="el-GR" u="sng" dirty="0">
                <a:solidFill>
                  <a:srgbClr val="A55858"/>
                </a:solidFill>
                <a:latin typeface="Arial" panose="020B0604020202020204" pitchFamily="34" charset="0"/>
                <a:hlinkClick r:id="rId6" tooltip="Αρχαιολογικό Μουσείο Νάπολης (δεν έχει γραφτεί ακόμα)"/>
              </a:rPr>
              <a:t>Αρχαιολογικό Μουσείο Νάπολης</a:t>
            </a:r>
            <a:endParaRPr lang="el-GR" dirty="0"/>
          </a:p>
        </p:txBody>
      </p:sp>
    </p:spTree>
    <p:extLst>
      <p:ext uri="{BB962C8B-B14F-4D97-AF65-F5344CB8AC3E}">
        <p14:creationId xmlns:p14="http://schemas.microsoft.com/office/powerpoint/2010/main" val="48249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7924" t="12578" r="5614" b="25157"/>
          <a:stretch/>
        </p:blipFill>
        <p:spPr>
          <a:xfrm>
            <a:off x="0" y="0"/>
            <a:ext cx="10541480" cy="4270075"/>
          </a:xfrm>
          <a:prstGeom prst="rect">
            <a:avLst/>
          </a:prstGeom>
        </p:spPr>
      </p:pic>
      <p:sp>
        <p:nvSpPr>
          <p:cNvPr id="3" name="Ορθογώνιο 2"/>
          <p:cNvSpPr/>
          <p:nvPr/>
        </p:nvSpPr>
        <p:spPr>
          <a:xfrm>
            <a:off x="960408" y="4890549"/>
            <a:ext cx="10090030" cy="923330"/>
          </a:xfrm>
          <a:prstGeom prst="rect">
            <a:avLst/>
          </a:prstGeom>
        </p:spPr>
        <p:txBody>
          <a:bodyPr wrap="square">
            <a:spAutoFit/>
          </a:bodyPr>
          <a:lstStyle/>
          <a:p>
            <a:r>
              <a:rPr lang="el-GR" dirty="0">
                <a:solidFill>
                  <a:srgbClr val="222222"/>
                </a:solidFill>
                <a:latin typeface="Arial" panose="020B0604020202020204" pitchFamily="34" charset="0"/>
              </a:rPr>
              <a:t>Αναπαράσταση της </a:t>
            </a:r>
            <a:r>
              <a:rPr lang="el-GR" u="sng" dirty="0">
                <a:solidFill>
                  <a:srgbClr val="FAA700"/>
                </a:solidFill>
                <a:latin typeface="Arial" panose="020B0604020202020204" pitchFamily="34" charset="0"/>
                <a:hlinkClick r:id="rId3" tooltip="Μάχη του Γρανικού"/>
              </a:rPr>
              <a:t>μάχης του </a:t>
            </a:r>
            <a:r>
              <a:rPr lang="el-GR" u="sng" dirty="0" err="1">
                <a:solidFill>
                  <a:srgbClr val="FAA700"/>
                </a:solidFill>
                <a:latin typeface="Arial" panose="020B0604020202020204" pitchFamily="34" charset="0"/>
                <a:hlinkClick r:id="rId3" tooltip="Μάχη του Γρανικού"/>
              </a:rPr>
              <a:t>Γρανικού</a:t>
            </a:r>
            <a:r>
              <a:rPr lang="el-GR" dirty="0">
                <a:solidFill>
                  <a:srgbClr val="222222"/>
                </a:solidFill>
                <a:latin typeface="Arial" panose="020B0604020202020204" pitchFamily="34" charset="0"/>
              </a:rPr>
              <a:t> όπου ο </a:t>
            </a:r>
            <a:r>
              <a:rPr lang="el-GR" dirty="0" err="1">
                <a:solidFill>
                  <a:srgbClr val="0B0080"/>
                </a:solidFill>
                <a:latin typeface="Arial" panose="020B0604020202020204" pitchFamily="34" charset="0"/>
                <a:hlinkClick r:id="rId4" tooltip="Κλείτος ο Μέλας"/>
              </a:rPr>
              <a:t>Κλείτος</a:t>
            </a:r>
            <a:r>
              <a:rPr lang="el-GR" dirty="0">
                <a:solidFill>
                  <a:srgbClr val="0B0080"/>
                </a:solidFill>
                <a:latin typeface="Arial" panose="020B0604020202020204" pitchFamily="34" charset="0"/>
                <a:hlinkClick r:id="rId4" tooltip="Κλείτος ο Μέλας"/>
              </a:rPr>
              <a:t> ο Μέλας</a:t>
            </a:r>
            <a:r>
              <a:rPr lang="el-GR" dirty="0">
                <a:solidFill>
                  <a:srgbClr val="222222"/>
                </a:solidFill>
                <a:latin typeface="Arial" panose="020B0604020202020204" pitchFamily="34" charset="0"/>
              </a:rPr>
              <a:t> διακρίνεται στο κέντρο δίπλα από τον Αλέξανδρο να τον σώζει από το χτύπημα του </a:t>
            </a:r>
            <a:r>
              <a:rPr lang="el-GR" dirty="0" err="1">
                <a:solidFill>
                  <a:srgbClr val="A55858"/>
                </a:solidFill>
                <a:latin typeface="Arial" panose="020B0604020202020204" pitchFamily="34" charset="0"/>
                <a:hlinkClick r:id="rId5" tooltip="Σπιθριδάτης (δεν έχει γραφτεί ακόμα)"/>
              </a:rPr>
              <a:t>Σπιθριδάτη</a:t>
            </a:r>
            <a:r>
              <a:rPr lang="el-GR" dirty="0">
                <a:solidFill>
                  <a:srgbClr val="222222"/>
                </a:solidFill>
                <a:latin typeface="Arial" panose="020B0604020202020204" pitchFamily="34" charset="0"/>
              </a:rPr>
              <a:t> - </a:t>
            </a:r>
            <a:r>
              <a:rPr lang="el-GR" dirty="0">
                <a:solidFill>
                  <a:srgbClr val="A55858"/>
                </a:solidFill>
                <a:latin typeface="Arial" panose="020B0604020202020204" pitchFamily="34" charset="0"/>
                <a:hlinkClick r:id="rId6" tooltip="Σαρλ Λε Μπραν (δεν έχει γραφτεί ακόμα)"/>
              </a:rPr>
              <a:t>Σαρλ </a:t>
            </a:r>
            <a:r>
              <a:rPr lang="el-GR" dirty="0" err="1">
                <a:solidFill>
                  <a:srgbClr val="A55858"/>
                </a:solidFill>
                <a:latin typeface="Arial" panose="020B0604020202020204" pitchFamily="34" charset="0"/>
                <a:hlinkClick r:id="rId6" tooltip="Σαρλ Λε Μπραν (δεν έχει γραφτεί ακόμα)"/>
              </a:rPr>
              <a:t>Λε</a:t>
            </a:r>
            <a:r>
              <a:rPr lang="el-GR" dirty="0">
                <a:solidFill>
                  <a:srgbClr val="A55858"/>
                </a:solidFill>
                <a:latin typeface="Arial" panose="020B0604020202020204" pitchFamily="34" charset="0"/>
                <a:hlinkClick r:id="rId6" tooltip="Σαρλ Λε Μπραν (δεν έχει γραφτεί ακόμα)"/>
              </a:rPr>
              <a:t> </a:t>
            </a:r>
            <a:r>
              <a:rPr lang="el-GR" dirty="0" err="1">
                <a:solidFill>
                  <a:srgbClr val="A55858"/>
                </a:solidFill>
                <a:latin typeface="Arial" panose="020B0604020202020204" pitchFamily="34" charset="0"/>
                <a:hlinkClick r:id="rId6" tooltip="Σαρλ Λε Μπραν (δεν έχει γραφτεί ακόμα)"/>
              </a:rPr>
              <a:t>Μπραν</a:t>
            </a:r>
            <a:r>
              <a:rPr lang="el-GR" dirty="0">
                <a:solidFill>
                  <a:srgbClr val="222222"/>
                </a:solidFill>
                <a:latin typeface="Arial" panose="020B0604020202020204" pitchFamily="34" charset="0"/>
              </a:rPr>
              <a:t>, 17ος αιώνας, </a:t>
            </a:r>
            <a:r>
              <a:rPr lang="el-GR" dirty="0">
                <a:solidFill>
                  <a:srgbClr val="0B0080"/>
                </a:solidFill>
                <a:latin typeface="Arial" panose="020B0604020202020204" pitchFamily="34" charset="0"/>
                <a:hlinkClick r:id="rId7" tooltip="Λούβρο"/>
              </a:rPr>
              <a:t>Λούβρο</a:t>
            </a:r>
            <a:endParaRPr lang="el-GR" dirty="0"/>
          </a:p>
        </p:txBody>
      </p:sp>
    </p:spTree>
    <p:extLst>
      <p:ext uri="{BB962C8B-B14F-4D97-AF65-F5344CB8AC3E}">
        <p14:creationId xmlns:p14="http://schemas.microsoft.com/office/powerpoint/2010/main" val="370539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a:srcRect l="11745" t="12705" r="12123" b="24654"/>
          <a:stretch/>
        </p:blipFill>
        <p:spPr>
          <a:xfrm>
            <a:off x="0" y="0"/>
            <a:ext cx="12208284" cy="5650302"/>
          </a:xfrm>
          <a:prstGeom prst="rect">
            <a:avLst/>
          </a:prstGeom>
        </p:spPr>
      </p:pic>
      <p:sp>
        <p:nvSpPr>
          <p:cNvPr id="3" name="TextBox 2"/>
          <p:cNvSpPr txBox="1"/>
          <p:nvPr/>
        </p:nvSpPr>
        <p:spPr>
          <a:xfrm>
            <a:off x="4968815" y="6003985"/>
            <a:ext cx="9100868" cy="707886"/>
          </a:xfrm>
          <a:prstGeom prst="rect">
            <a:avLst/>
          </a:prstGeom>
          <a:noFill/>
        </p:spPr>
        <p:txBody>
          <a:bodyPr wrap="square" rtlCol="0">
            <a:spAutoFit/>
          </a:bodyPr>
          <a:lstStyle/>
          <a:p>
            <a:r>
              <a:rPr lang="el-GR" sz="4000" dirty="0" smtClean="0">
                <a:solidFill>
                  <a:schemeClr val="bg1"/>
                </a:solidFill>
              </a:rPr>
              <a:t>ΤΕΛΟΣ</a:t>
            </a:r>
            <a:endParaRPr lang="el-GR" dirty="0">
              <a:solidFill>
                <a:schemeClr val="bg1"/>
              </a:solidFill>
            </a:endParaRPr>
          </a:p>
        </p:txBody>
      </p:sp>
    </p:spTree>
    <p:extLst>
      <p:ext uri="{BB962C8B-B14F-4D97-AF65-F5344CB8AC3E}">
        <p14:creationId xmlns:p14="http://schemas.microsoft.com/office/powerpoint/2010/main" val="364317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smtClean="0"/>
              <a:t>Δικτυογραφία</a:t>
            </a:r>
            <a:endParaRPr lang="el-GR" dirty="0"/>
          </a:p>
        </p:txBody>
      </p:sp>
      <p:sp>
        <p:nvSpPr>
          <p:cNvPr id="3" name="Ορθογώνιο 2"/>
          <p:cNvSpPr/>
          <p:nvPr/>
        </p:nvSpPr>
        <p:spPr>
          <a:xfrm>
            <a:off x="813759" y="2120393"/>
            <a:ext cx="6096000" cy="646331"/>
          </a:xfrm>
          <a:prstGeom prst="rect">
            <a:avLst/>
          </a:prstGeom>
        </p:spPr>
        <p:txBody>
          <a:bodyPr>
            <a:spAutoFit/>
          </a:bodyPr>
          <a:lstStyle/>
          <a:p>
            <a:r>
              <a:rPr lang="en-US" dirty="0">
                <a:hlinkClick r:id="rId2"/>
              </a:rPr>
              <a:t>https://www.slideshare.net/kostaslo/ss-11969281?from_action=save</a:t>
            </a:r>
            <a:endParaRPr lang="el-GR" dirty="0"/>
          </a:p>
        </p:txBody>
      </p:sp>
      <p:sp>
        <p:nvSpPr>
          <p:cNvPr id="4" name="Ορθογώνιο 3"/>
          <p:cNvSpPr/>
          <p:nvPr/>
        </p:nvSpPr>
        <p:spPr>
          <a:xfrm>
            <a:off x="874144" y="2766724"/>
            <a:ext cx="6096000" cy="923330"/>
          </a:xfrm>
          <a:prstGeom prst="rect">
            <a:avLst/>
          </a:prstGeom>
        </p:spPr>
        <p:txBody>
          <a:bodyPr>
            <a:spAutoFit/>
          </a:bodyPr>
          <a:lstStyle/>
          <a:p>
            <a:r>
              <a:rPr lang="en-US" dirty="0">
                <a:hlinkClick r:id="rId3"/>
              </a:rPr>
              <a:t>https://el.wikipedia.org/wiki/%CE%91%CE%BB%CE%AD%CE%BE%CE%B1%CE%BD%CE%B4%CF%81%CE%BF%CF%82_%CE%BF_%CE%9C%CE%AD%CE%B3%CE%B1%CF%82</a:t>
            </a:r>
            <a:endParaRPr lang="el-GR" dirty="0"/>
          </a:p>
        </p:txBody>
      </p:sp>
    </p:spTree>
    <p:extLst>
      <p:ext uri="{BB962C8B-B14F-4D97-AF65-F5344CB8AC3E}">
        <p14:creationId xmlns:p14="http://schemas.microsoft.com/office/powerpoint/2010/main" val="42829244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 θάνατος του Μ. Αλέξανδρου</a:t>
            </a:r>
            <a:endParaRPr lang="el-GR" dirty="0"/>
          </a:p>
        </p:txBody>
      </p:sp>
      <p:sp>
        <p:nvSpPr>
          <p:cNvPr id="3" name="TextBox 2"/>
          <p:cNvSpPr txBox="1"/>
          <p:nvPr/>
        </p:nvSpPr>
        <p:spPr>
          <a:xfrm>
            <a:off x="500332" y="2087592"/>
            <a:ext cx="8341743" cy="4801314"/>
          </a:xfrm>
          <a:prstGeom prst="rect">
            <a:avLst/>
          </a:prstGeom>
          <a:noFill/>
        </p:spPr>
        <p:txBody>
          <a:bodyPr wrap="square" rtlCol="0">
            <a:spAutoFit/>
          </a:bodyPr>
          <a:lstStyle/>
          <a:p>
            <a:pPr marL="285750" indent="-285750">
              <a:buFont typeface="Arial" panose="020B0604020202020204" pitchFamily="34" charset="0"/>
              <a:buChar char="•"/>
            </a:pPr>
            <a:r>
              <a:rPr lang="el-GR" dirty="0">
                <a:solidFill>
                  <a:schemeClr val="bg1"/>
                </a:solidFill>
              </a:rPr>
              <a:t>Ο Αλέξανδρος επέστρεψε </a:t>
            </a:r>
            <a:r>
              <a:rPr lang="el-GR" dirty="0" smtClean="0">
                <a:solidFill>
                  <a:schemeClr val="bg1"/>
                </a:solidFill>
              </a:rPr>
              <a:t>στη Βαβυλώνα</a:t>
            </a:r>
            <a:r>
              <a:rPr lang="el-GR" dirty="0">
                <a:solidFill>
                  <a:schemeClr val="bg1"/>
                </a:solidFill>
              </a:rPr>
              <a:t> </a:t>
            </a:r>
            <a:r>
              <a:rPr lang="el-GR" dirty="0" smtClean="0">
                <a:solidFill>
                  <a:schemeClr val="bg1"/>
                </a:solidFill>
              </a:rPr>
              <a:t>και </a:t>
            </a:r>
            <a:r>
              <a:rPr lang="el-GR" dirty="0">
                <a:solidFill>
                  <a:schemeClr val="bg1"/>
                </a:solidFill>
              </a:rPr>
              <a:t>άρχισε να οργανώνει τον </a:t>
            </a:r>
            <a:r>
              <a:rPr lang="el-GR" dirty="0" err="1">
                <a:solidFill>
                  <a:schemeClr val="bg1"/>
                </a:solidFill>
              </a:rPr>
              <a:t>περίπλου</a:t>
            </a:r>
            <a:r>
              <a:rPr lang="el-GR" dirty="0">
                <a:solidFill>
                  <a:schemeClr val="bg1"/>
                </a:solidFill>
              </a:rPr>
              <a:t> καθώς και την κατάκτηση της ηπειρωτικής </a:t>
            </a:r>
            <a:r>
              <a:rPr lang="el-GR" dirty="0" smtClean="0">
                <a:solidFill>
                  <a:schemeClr val="bg1"/>
                </a:solidFill>
              </a:rPr>
              <a:t>Αραβίας, </a:t>
            </a:r>
            <a:r>
              <a:rPr lang="el-GR" dirty="0">
                <a:solidFill>
                  <a:schemeClr val="bg1"/>
                </a:solidFill>
              </a:rPr>
              <a:t>και κατόπιν την εξερεύνηση των ακτών της </a:t>
            </a:r>
            <a:r>
              <a:rPr lang="el-GR" dirty="0" smtClean="0">
                <a:solidFill>
                  <a:schemeClr val="bg1"/>
                </a:solidFill>
              </a:rPr>
              <a:t>Βόρειας Αφρικής</a:t>
            </a:r>
            <a:r>
              <a:rPr lang="el-GR" dirty="0">
                <a:solidFill>
                  <a:schemeClr val="bg1"/>
                </a:solidFill>
              </a:rPr>
              <a:t> </a:t>
            </a:r>
            <a:r>
              <a:rPr lang="el-GR" dirty="0" smtClean="0">
                <a:solidFill>
                  <a:schemeClr val="bg1"/>
                </a:solidFill>
              </a:rPr>
              <a:t>(στην </a:t>
            </a:r>
            <a:r>
              <a:rPr lang="el-GR" dirty="0">
                <a:solidFill>
                  <a:schemeClr val="bg1"/>
                </a:solidFill>
              </a:rPr>
              <a:t>οποία είχε τη βάση του το ισχυρό κράτος της </a:t>
            </a:r>
            <a:r>
              <a:rPr lang="el-GR" dirty="0" err="1" smtClean="0">
                <a:solidFill>
                  <a:schemeClr val="bg1"/>
                </a:solidFill>
              </a:rPr>
              <a:t>Καρχηδόνας</a:t>
            </a:r>
            <a:r>
              <a:rPr lang="el-GR" dirty="0" smtClean="0">
                <a:solidFill>
                  <a:schemeClr val="bg1"/>
                </a:solidFill>
              </a:rPr>
              <a:t>), </a:t>
            </a:r>
            <a:r>
              <a:rPr lang="el-GR" dirty="0">
                <a:solidFill>
                  <a:schemeClr val="bg1"/>
                </a:solidFill>
              </a:rPr>
              <a:t>τη Σικελία </a:t>
            </a:r>
            <a:r>
              <a:rPr lang="el-GR" dirty="0" smtClean="0">
                <a:solidFill>
                  <a:schemeClr val="bg1"/>
                </a:solidFill>
              </a:rPr>
              <a:t>και την Ιταλία.</a:t>
            </a:r>
          </a:p>
          <a:p>
            <a:pPr marL="285750" indent="-285750">
              <a:buFont typeface="Arial" panose="020B0604020202020204" pitchFamily="34" charset="0"/>
              <a:buChar char="•"/>
            </a:pPr>
            <a:endParaRPr lang="el-GR" dirty="0" smtClean="0">
              <a:solidFill>
                <a:schemeClr val="bg1"/>
              </a:solidFill>
            </a:endParaRPr>
          </a:p>
          <a:p>
            <a:pPr marL="285750" indent="-285750">
              <a:buFont typeface="Arial" panose="020B0604020202020204" pitchFamily="34" charset="0"/>
              <a:buChar char="•"/>
            </a:pPr>
            <a:r>
              <a:rPr lang="el-GR" dirty="0">
                <a:solidFill>
                  <a:schemeClr val="bg1"/>
                </a:solidFill>
              </a:rPr>
              <a:t>Λίγο πριν την αναχώρηση για την Αραβία, στις </a:t>
            </a:r>
            <a:r>
              <a:rPr lang="el-GR" dirty="0" smtClean="0">
                <a:solidFill>
                  <a:schemeClr val="bg1"/>
                </a:solidFill>
              </a:rPr>
              <a:t>το</a:t>
            </a:r>
            <a:r>
              <a:rPr lang="el-GR" dirty="0">
                <a:solidFill>
                  <a:schemeClr val="bg1"/>
                </a:solidFill>
              </a:rPr>
              <a:t> </a:t>
            </a:r>
            <a:r>
              <a:rPr lang="el-GR" dirty="0">
                <a:solidFill>
                  <a:schemeClr val="bg1"/>
                </a:solidFill>
                <a:hlinkClick r:id="rId2" tooltip="323 π.Χ."/>
              </a:rPr>
              <a:t>323 π.Χ.</a:t>
            </a:r>
            <a:r>
              <a:rPr lang="el-GR" dirty="0">
                <a:solidFill>
                  <a:schemeClr val="bg1"/>
                </a:solidFill>
              </a:rPr>
              <a:t> συμμετείχε σε συμπόσιο έπειτα από το οποίο εκδήλωσε πυρετό, που διήρκεσε και τις επόμενες ημέρες αναγκάζοντάς τον να μεταθέσει την ημερομηνία αναχώρησης. </a:t>
            </a:r>
            <a:r>
              <a:rPr lang="el-GR" dirty="0" smtClean="0">
                <a:solidFill>
                  <a:schemeClr val="bg1"/>
                </a:solidFill>
              </a:rPr>
              <a:t>Μετά από μια σύντομη βελτίωση της υγείας του κατέρρευσε ξανά, χωρίς να μπορεί να περπατήσει ή να μιλήσει.</a:t>
            </a:r>
          </a:p>
          <a:p>
            <a:pPr marL="285750" indent="-285750">
              <a:buFont typeface="Arial" panose="020B0604020202020204" pitchFamily="34" charset="0"/>
              <a:buChar char="•"/>
            </a:pPr>
            <a:endParaRPr lang="el-GR" dirty="0" smtClean="0">
              <a:solidFill>
                <a:schemeClr val="bg1"/>
              </a:solidFill>
            </a:endParaRPr>
          </a:p>
          <a:p>
            <a:pPr marL="285750" indent="-285750">
              <a:buFont typeface="Arial" panose="020B0604020202020204" pitchFamily="34" charset="0"/>
              <a:buChar char="•"/>
            </a:pPr>
            <a:r>
              <a:rPr lang="el-GR" dirty="0" smtClean="0">
                <a:solidFill>
                  <a:schemeClr val="bg1"/>
                </a:solidFill>
              </a:rPr>
              <a:t>Ετοιμοθάνατος καθώς ήταν, ζήτησε να δει όλους τους στρατιώτες του που τον ακολούθησαν πιστά.</a:t>
            </a:r>
          </a:p>
          <a:p>
            <a:pPr marL="285750" indent="-285750">
              <a:buFont typeface="Arial" panose="020B0604020202020204" pitchFamily="34" charset="0"/>
              <a:buChar char="•"/>
            </a:pPr>
            <a:endParaRPr lang="el-GR" dirty="0" smtClean="0">
              <a:solidFill>
                <a:schemeClr val="bg1"/>
              </a:solidFill>
            </a:endParaRPr>
          </a:p>
          <a:p>
            <a:pPr marL="285750" indent="-285750">
              <a:buFont typeface="Arial" panose="020B0604020202020204" pitchFamily="34" charset="0"/>
              <a:buChar char="•"/>
            </a:pPr>
            <a:r>
              <a:rPr lang="el-GR" dirty="0" smtClean="0">
                <a:solidFill>
                  <a:schemeClr val="bg1"/>
                </a:solidFill>
              </a:rPr>
              <a:t>Πέθανε</a:t>
            </a:r>
            <a:r>
              <a:rPr lang="el-GR" dirty="0">
                <a:solidFill>
                  <a:schemeClr val="bg1"/>
                </a:solidFill>
              </a:rPr>
              <a:t> στη Βαβυλώνα, στο παλάτι του </a:t>
            </a:r>
            <a:r>
              <a:rPr lang="el-GR" dirty="0" err="1">
                <a:solidFill>
                  <a:schemeClr val="bg1"/>
                </a:solidFill>
              </a:rPr>
              <a:t>Ναβουχοδονόσορα</a:t>
            </a:r>
            <a:r>
              <a:rPr lang="el-GR" dirty="0">
                <a:solidFill>
                  <a:schemeClr val="bg1"/>
                </a:solidFill>
              </a:rPr>
              <a:t> Β' στις 10 Ιουνίου του 323 π.Χ., σε ηλικία 32 ετών και 11 μηνών. </a:t>
            </a:r>
            <a:endParaRPr lang="el-GR" dirty="0" smtClean="0">
              <a:solidFill>
                <a:schemeClr val="bg1"/>
              </a:solidFill>
            </a:endParaRPr>
          </a:p>
          <a:p>
            <a:pPr marL="285750" indent="-285750">
              <a:buFont typeface="Arial" panose="020B0604020202020204" pitchFamily="34" charset="0"/>
              <a:buChar char="•"/>
            </a:pPr>
            <a:endParaRPr lang="el-GR" dirty="0">
              <a:solidFill>
                <a:schemeClr val="bg1"/>
              </a:solidFill>
            </a:endParaRPr>
          </a:p>
        </p:txBody>
      </p:sp>
      <p:pic>
        <p:nvPicPr>
          <p:cNvPr id="5122" name="Picture 2" descr="https://upload.wikimedia.org/wikipedia/commons/thumb/6/62/Six_Greek_sculptors_%281915%29_%2814760675486%29.jpg/220px-Six_Greek_sculptors_%281915%29_%2814760675486%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0009" y="2551594"/>
            <a:ext cx="209550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p:cNvPicPr>
            <a:picLocks noChangeAspect="1"/>
          </p:cNvPicPr>
          <p:nvPr/>
        </p:nvPicPr>
        <p:blipFill rotWithShape="1">
          <a:blip r:embed="rId4"/>
          <a:srcRect l="27678" t="12955" r="33094" b="57389"/>
          <a:stretch/>
        </p:blipFill>
        <p:spPr>
          <a:xfrm>
            <a:off x="7220308" y="35800"/>
            <a:ext cx="5033135" cy="2051792"/>
          </a:xfrm>
          <a:prstGeom prst="rect">
            <a:avLst/>
          </a:prstGeom>
        </p:spPr>
      </p:pic>
    </p:spTree>
    <p:extLst>
      <p:ext uri="{BB962C8B-B14F-4D97-AF65-F5344CB8AC3E}">
        <p14:creationId xmlns:p14="http://schemas.microsoft.com/office/powerpoint/2010/main" val="313219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circle(in)">
                                      <p:cBhvr>
                                        <p:cTn id="17" dur="20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
            </a:r>
            <a:br>
              <a:rPr lang="el-GR" dirty="0" smtClean="0"/>
            </a:br>
            <a:r>
              <a:rPr lang="el-GR" dirty="0" smtClean="0"/>
              <a:t>Στον </a:t>
            </a:r>
            <a:r>
              <a:rPr lang="el-GR" dirty="0"/>
              <a:t>καλύτερο (τω </a:t>
            </a:r>
            <a:r>
              <a:rPr lang="el-GR" dirty="0" err="1"/>
              <a:t>κρατίστω</a:t>
            </a:r>
            <a:r>
              <a:rPr lang="el-GR" dirty="0"/>
              <a:t>)</a:t>
            </a:r>
            <a:r>
              <a:rPr lang="el-GR" dirty="0">
                <a:solidFill>
                  <a:schemeClr val="bg1"/>
                </a:solidFill>
              </a:rPr>
              <a:t/>
            </a:r>
            <a:br>
              <a:rPr lang="el-GR" dirty="0">
                <a:solidFill>
                  <a:schemeClr val="bg1"/>
                </a:solidFill>
              </a:rPr>
            </a:br>
            <a:endParaRPr lang="el-GR" dirty="0"/>
          </a:p>
        </p:txBody>
      </p:sp>
      <p:sp>
        <p:nvSpPr>
          <p:cNvPr id="3" name="Ορθογώνιο 2"/>
          <p:cNvSpPr/>
          <p:nvPr/>
        </p:nvSpPr>
        <p:spPr>
          <a:xfrm>
            <a:off x="138023" y="2209207"/>
            <a:ext cx="9144000" cy="3693319"/>
          </a:xfrm>
          <a:prstGeom prst="rect">
            <a:avLst/>
          </a:prstGeom>
        </p:spPr>
        <p:txBody>
          <a:bodyPr wrap="square">
            <a:spAutoFit/>
          </a:bodyPr>
          <a:lstStyle/>
          <a:p>
            <a:pPr marL="285750" indent="-285750">
              <a:buFont typeface="Arial" panose="020B0604020202020204" pitchFamily="34" charset="0"/>
              <a:buChar char="•"/>
            </a:pPr>
            <a:r>
              <a:rPr lang="el-GR" dirty="0">
                <a:solidFill>
                  <a:schemeClr val="bg1"/>
                </a:solidFill>
              </a:rPr>
              <a:t>Όταν οι στρατιώτες του τον </a:t>
            </a:r>
            <a:r>
              <a:rPr lang="el-GR" dirty="0" smtClean="0">
                <a:solidFill>
                  <a:schemeClr val="bg1"/>
                </a:solidFill>
              </a:rPr>
              <a:t>αποχαιρετούσαν, </a:t>
            </a:r>
            <a:r>
              <a:rPr lang="el-GR" dirty="0">
                <a:solidFill>
                  <a:schemeClr val="bg1"/>
                </a:solidFill>
              </a:rPr>
              <a:t>ο Μέγας Αλέξανδρος έδωσε το δαχτυλίδι του στον μεγάλο του </a:t>
            </a:r>
            <a:r>
              <a:rPr lang="el-GR" dirty="0" smtClean="0">
                <a:solidFill>
                  <a:schemeClr val="bg1"/>
                </a:solidFill>
              </a:rPr>
              <a:t>στρατηγό, </a:t>
            </a:r>
            <a:r>
              <a:rPr lang="el-GR" dirty="0">
                <a:solidFill>
                  <a:schemeClr val="bg1"/>
                </a:solidFill>
              </a:rPr>
              <a:t>τον </a:t>
            </a:r>
            <a:r>
              <a:rPr lang="el-GR" dirty="0" err="1">
                <a:solidFill>
                  <a:schemeClr val="bg1"/>
                </a:solidFill>
              </a:rPr>
              <a:t>Περδίκα</a:t>
            </a:r>
            <a:r>
              <a:rPr lang="el-GR" dirty="0">
                <a:solidFill>
                  <a:schemeClr val="bg1"/>
                </a:solidFill>
              </a:rPr>
              <a:t>.</a:t>
            </a:r>
          </a:p>
          <a:p>
            <a:pPr marL="285750" indent="-285750">
              <a:buFont typeface="Arial" panose="020B0604020202020204" pitchFamily="34" charset="0"/>
              <a:buChar char="•"/>
            </a:pPr>
            <a:endParaRPr lang="el-GR" dirty="0">
              <a:solidFill>
                <a:schemeClr val="bg1"/>
              </a:solidFill>
            </a:endParaRPr>
          </a:p>
          <a:p>
            <a:pPr marL="285750" indent="-285750">
              <a:buFont typeface="Arial" panose="020B0604020202020204" pitchFamily="34" charset="0"/>
              <a:buChar char="•"/>
            </a:pPr>
            <a:r>
              <a:rPr lang="el-GR" dirty="0">
                <a:solidFill>
                  <a:schemeClr val="bg1"/>
                </a:solidFill>
              </a:rPr>
              <a:t>Τότε τον ρώτησαν «σε ποιον δίνεις την αυτοκρατορία σου</a:t>
            </a:r>
            <a:r>
              <a:rPr lang="en-US" dirty="0">
                <a:solidFill>
                  <a:schemeClr val="bg1"/>
                </a:solidFill>
              </a:rPr>
              <a:t>;</a:t>
            </a:r>
            <a:r>
              <a:rPr lang="el-GR" dirty="0">
                <a:solidFill>
                  <a:schemeClr val="bg1"/>
                </a:solidFill>
              </a:rPr>
              <a:t>» και εκείνος απάντησε αινιγματικά «στον καλύτερο»</a:t>
            </a:r>
          </a:p>
          <a:p>
            <a:pPr marL="285750" indent="-285750">
              <a:buFont typeface="Arial" panose="020B0604020202020204" pitchFamily="34" charset="0"/>
              <a:buChar char="•"/>
            </a:pPr>
            <a:endParaRPr lang="el-GR" dirty="0">
              <a:solidFill>
                <a:schemeClr val="bg1"/>
              </a:solidFill>
            </a:endParaRPr>
          </a:p>
          <a:p>
            <a:pPr marL="285750" indent="-285750">
              <a:buFont typeface="Arial" panose="020B0604020202020204" pitchFamily="34" charset="0"/>
              <a:buChar char="•"/>
            </a:pPr>
            <a:r>
              <a:rPr lang="el-GR" dirty="0">
                <a:solidFill>
                  <a:schemeClr val="bg1"/>
                </a:solidFill>
              </a:rPr>
              <a:t>Στη συνέχεια πρόσθεσε « Προβλέπω πως οι αγώνες που θα γίνουν προς τιμήν μου, μόλις πεθάνω, θα είναι μια μεγάλη μάχη των φίλων μου.»</a:t>
            </a:r>
          </a:p>
          <a:p>
            <a:pPr marL="285750" indent="-285750">
              <a:buFont typeface="Arial" panose="020B0604020202020204" pitchFamily="34" charset="0"/>
              <a:buChar char="•"/>
            </a:pPr>
            <a:endParaRPr lang="el-GR" dirty="0">
              <a:solidFill>
                <a:schemeClr val="bg1"/>
              </a:solidFill>
            </a:endParaRPr>
          </a:p>
          <a:p>
            <a:pPr marL="285750" indent="-285750">
              <a:buFont typeface="Arial" panose="020B0604020202020204" pitchFamily="34" charset="0"/>
              <a:buChar char="•"/>
            </a:pPr>
            <a:r>
              <a:rPr lang="el-GR" dirty="0">
                <a:solidFill>
                  <a:schemeClr val="bg1"/>
                </a:solidFill>
              </a:rPr>
              <a:t>Έτσι κι έγινε! Τα λόγια του Αλέξανδρου βγήκαν αληθινά καθώς ξέσπασαν μεγάλοι αγώνες για τη βασιλεία. Χωρίς την αφοσίωση και  το χάρισμα του του Μ. Αλέξανδρου να κρατά την αυτοκρατορία ενωμένη, εκείνη άρχισε να διαλύεται από τις διαφωνίες ανταγωνιστών στρατηγών και ασήμαντων βασιλέων. </a:t>
            </a:r>
          </a:p>
        </p:txBody>
      </p:sp>
      <p:pic>
        <p:nvPicPr>
          <p:cNvPr id="4098" name="Picture 2" descr="https://upload.wikimedia.org/wikipedia/commons/thumb/1/1f/Mid-nineteenth_century_reconstruction_of_Alexander%27s_catafalque_based_on_the_description_by_Diodorus.jpg/220px-Mid-nineteenth_century_reconstruction_of_Alexander%27s_catafalque_based_on_the_description_by_Diodor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8190" y="474546"/>
            <a:ext cx="3478093" cy="1359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65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circle(in)">
                                      <p:cBhvr>
                                        <p:cTn id="1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Το έργο του Μ. Αλεξάνδρου</a:t>
            </a:r>
            <a:endParaRPr lang="el-GR" dirty="0"/>
          </a:p>
        </p:txBody>
      </p:sp>
      <p:sp>
        <p:nvSpPr>
          <p:cNvPr id="3" name="TextBox 2"/>
          <p:cNvSpPr txBox="1"/>
          <p:nvPr/>
        </p:nvSpPr>
        <p:spPr>
          <a:xfrm>
            <a:off x="680321" y="2674189"/>
            <a:ext cx="9757641" cy="3554819"/>
          </a:xfrm>
          <a:prstGeom prst="rect">
            <a:avLst/>
          </a:prstGeom>
          <a:noFill/>
        </p:spPr>
        <p:txBody>
          <a:bodyPr wrap="square" rtlCol="0">
            <a:spAutoFit/>
          </a:bodyPr>
          <a:lstStyle/>
          <a:p>
            <a:r>
              <a:rPr lang="el-GR" dirty="0" smtClean="0">
                <a:solidFill>
                  <a:schemeClr val="bg1"/>
                </a:solidFill>
              </a:rPr>
              <a:t>Με τη μεγάλη εκστρατεία του Μ. Αλεξάνδρου…</a:t>
            </a:r>
          </a:p>
          <a:p>
            <a:endParaRPr lang="el-GR" dirty="0" smtClean="0">
              <a:solidFill>
                <a:schemeClr val="bg1"/>
              </a:solidFill>
            </a:endParaRPr>
          </a:p>
          <a:p>
            <a:pPr marL="285750" indent="-285750">
              <a:lnSpc>
                <a:spcPct val="150000"/>
              </a:lnSpc>
              <a:buFont typeface="Arial" panose="020B0604020202020204" pitchFamily="34" charset="0"/>
              <a:buChar char="•"/>
            </a:pPr>
            <a:r>
              <a:rPr lang="el-GR" dirty="0" smtClean="0">
                <a:solidFill>
                  <a:schemeClr val="bg1"/>
                </a:solidFill>
              </a:rPr>
              <a:t>Άλλαξε η μορφή του κόσμου</a:t>
            </a:r>
          </a:p>
          <a:p>
            <a:pPr marL="285750" indent="-285750">
              <a:lnSpc>
                <a:spcPct val="150000"/>
              </a:lnSpc>
              <a:buFont typeface="Arial" panose="020B0604020202020204" pitchFamily="34" charset="0"/>
              <a:buChar char="•"/>
            </a:pPr>
            <a:r>
              <a:rPr lang="el-GR" dirty="0" smtClean="0">
                <a:solidFill>
                  <a:schemeClr val="bg1"/>
                </a:solidFill>
              </a:rPr>
              <a:t>Οι άνθρωποι έμαθαν πολλά για τις νέες χώρες (το κλίμα, τα ζώα, τα φυτά)</a:t>
            </a:r>
          </a:p>
          <a:p>
            <a:pPr marL="285750" indent="-285750">
              <a:lnSpc>
                <a:spcPct val="150000"/>
              </a:lnSpc>
              <a:buFont typeface="Arial" panose="020B0604020202020204" pitchFamily="34" charset="0"/>
              <a:buChar char="•"/>
            </a:pPr>
            <a:r>
              <a:rPr lang="el-GR" dirty="0" smtClean="0">
                <a:solidFill>
                  <a:schemeClr val="bg1"/>
                </a:solidFill>
              </a:rPr>
              <a:t>Το στρατό συνόδευαν ιστορικοί, γεωγράφοι, μηχανικοί, καλλιτέχνες </a:t>
            </a:r>
          </a:p>
          <a:p>
            <a:pPr marL="285750" indent="-285750">
              <a:lnSpc>
                <a:spcPct val="150000"/>
              </a:lnSpc>
              <a:buFont typeface="Arial" panose="020B0604020202020204" pitchFamily="34" charset="0"/>
              <a:buChar char="•"/>
            </a:pPr>
            <a:r>
              <a:rPr lang="el-GR" dirty="0" smtClean="0">
                <a:solidFill>
                  <a:schemeClr val="bg1"/>
                </a:solidFill>
              </a:rPr>
              <a:t>Ιδρύθηκαν πολλές πόλεις εκ των οποίων οι 16 ονομάστηκαν </a:t>
            </a:r>
            <a:r>
              <a:rPr lang="el-GR" dirty="0" err="1" smtClean="0">
                <a:solidFill>
                  <a:schemeClr val="bg1"/>
                </a:solidFill>
              </a:rPr>
              <a:t>Αλεξάνδρειες</a:t>
            </a:r>
            <a:r>
              <a:rPr lang="el-GR" dirty="0" smtClean="0">
                <a:solidFill>
                  <a:schemeClr val="bg1"/>
                </a:solidFill>
              </a:rPr>
              <a:t>. Οι πόλεις αυτές γνώρισαν μεγάλη ανάπτυξη με λαμπρά κτίρια, ναούς, θέατρα, γυμναστήρια</a:t>
            </a:r>
          </a:p>
          <a:p>
            <a:pPr marL="285750" indent="-285750">
              <a:lnSpc>
                <a:spcPct val="150000"/>
              </a:lnSpc>
              <a:buFont typeface="Arial" panose="020B0604020202020204" pitchFamily="34" charset="0"/>
              <a:buChar char="•"/>
            </a:pPr>
            <a:r>
              <a:rPr lang="el-GR" dirty="0" smtClean="0">
                <a:solidFill>
                  <a:schemeClr val="bg1"/>
                </a:solidFill>
              </a:rPr>
              <a:t>Πολλοί Έλληνες εγκαταστάθηκαν στις νέες πόλεις  </a:t>
            </a:r>
          </a:p>
          <a:p>
            <a:pPr marL="285750" indent="-285750">
              <a:lnSpc>
                <a:spcPct val="150000"/>
              </a:lnSpc>
              <a:buFont typeface="Arial" panose="020B0604020202020204" pitchFamily="34" charset="0"/>
              <a:buChar char="•"/>
            </a:pPr>
            <a:r>
              <a:rPr lang="el-GR" dirty="0" smtClean="0">
                <a:solidFill>
                  <a:schemeClr val="bg1"/>
                </a:solidFill>
              </a:rPr>
              <a:t>Η ελληνική γλώσσα άρχισε να διαδίδεται παντού</a:t>
            </a:r>
            <a:endParaRPr lang="el-GR" dirty="0">
              <a:solidFill>
                <a:schemeClr val="bg1"/>
              </a:solidFill>
            </a:endParaRPr>
          </a:p>
        </p:txBody>
      </p:sp>
      <p:pic>
        <p:nvPicPr>
          <p:cNvPr id="4" name="Picture 2" descr="https://upload.wikimedia.org/wikipedia/commons/thumb/2/2b/Statue_of_Alexander_the_Great_riding_Bucephalus_and_carrying_a_winged_statue_of_Nike_%28square_of_Alexander_the_Great%29_in_Pella_city_%286914833428%29.jpg/90px-Statue_of_Alexander_the_Great_riding_Bucephalus_and_carrying_a_winged_statue_of_Nike_%28square_of_Alexander_the_Great%29_in_Pella_city_%286914833428%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7350" y="439948"/>
            <a:ext cx="2881223" cy="38416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1925" y="6229008"/>
            <a:ext cx="11317856" cy="400110"/>
          </a:xfrm>
          <a:prstGeom prst="rect">
            <a:avLst/>
          </a:prstGeom>
          <a:noFill/>
        </p:spPr>
        <p:txBody>
          <a:bodyPr wrap="square" rtlCol="0">
            <a:spAutoFit/>
          </a:bodyPr>
          <a:lstStyle/>
          <a:p>
            <a:r>
              <a:rPr lang="el-GR" sz="2000" b="1" dirty="0" smtClean="0">
                <a:solidFill>
                  <a:schemeClr val="bg1"/>
                </a:solidFill>
              </a:rPr>
              <a:t>Με τον θάνατο του Μ. Αλεξάνδρου περνάμε από τα κλασικά στα ελληνιστικά χρόνια.</a:t>
            </a:r>
            <a:endParaRPr lang="el-GR" sz="2000" b="1" dirty="0">
              <a:solidFill>
                <a:schemeClr val="bg1"/>
              </a:solidFill>
            </a:endParaRPr>
          </a:p>
        </p:txBody>
      </p:sp>
    </p:spTree>
    <p:extLst>
      <p:ext uri="{BB962C8B-B14F-4D97-AF65-F5344CB8AC3E}">
        <p14:creationId xmlns:p14="http://schemas.microsoft.com/office/powerpoint/2010/main" val="64331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Ελληνιστική εποχή</a:t>
            </a:r>
            <a:endParaRPr lang="el-GR" dirty="0"/>
          </a:p>
        </p:txBody>
      </p:sp>
      <p:pic>
        <p:nvPicPr>
          <p:cNvPr id="7170" name="Picture 2" descr="Iστορική γραμμή - Μαθητικά ταξίδια"/>
          <p:cNvPicPr>
            <a:picLocks noChangeAspect="1" noChangeArrowheads="1"/>
          </p:cNvPicPr>
          <p:nvPr/>
        </p:nvPicPr>
        <p:blipFill rotWithShape="1">
          <a:blip r:embed="rId2">
            <a:extLst>
              <a:ext uri="{28A0092B-C50C-407E-A947-70E740481C1C}">
                <a14:useLocalDpi xmlns:a14="http://schemas.microsoft.com/office/drawing/2010/main" val="0"/>
              </a:ext>
            </a:extLst>
          </a:blip>
          <a:srcRect t="10577" b="9578"/>
          <a:stretch/>
        </p:blipFill>
        <p:spPr bwMode="auto">
          <a:xfrm>
            <a:off x="29048" y="1544128"/>
            <a:ext cx="12162952" cy="531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27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21103" y="394692"/>
            <a:ext cx="7694762" cy="3139321"/>
          </a:xfrm>
          <a:prstGeom prst="rect">
            <a:avLst/>
          </a:prstGeom>
        </p:spPr>
        <p:txBody>
          <a:bodyPr wrap="square">
            <a:spAutoFit/>
          </a:bodyPr>
          <a:lstStyle/>
          <a:p>
            <a:r>
              <a:rPr lang="el-GR" dirty="0" smtClean="0">
                <a:solidFill>
                  <a:schemeClr val="bg1"/>
                </a:solidFill>
              </a:rPr>
              <a:t> Όπως έλεγε και ο Καβάφης</a:t>
            </a:r>
            <a:r>
              <a:rPr lang="el-GR" u="sng" dirty="0" smtClean="0">
                <a:solidFill>
                  <a:schemeClr val="bg1"/>
                </a:solidFill>
              </a:rPr>
              <a:t>, η </a:t>
            </a:r>
            <a:r>
              <a:rPr lang="el-GR" u="sng" dirty="0">
                <a:solidFill>
                  <a:schemeClr val="bg1"/>
                </a:solidFill>
              </a:rPr>
              <a:t>περίλαμπρη και περιλάλητη πανελλήνια εκστρατεία</a:t>
            </a:r>
            <a:r>
              <a:rPr lang="el-GR" dirty="0">
                <a:solidFill>
                  <a:schemeClr val="bg1"/>
                </a:solidFill>
              </a:rPr>
              <a:t>,  συνέβαλε </a:t>
            </a:r>
            <a:r>
              <a:rPr lang="el-GR" dirty="0" smtClean="0">
                <a:solidFill>
                  <a:schemeClr val="bg1"/>
                </a:solidFill>
              </a:rPr>
              <a:t>στη </a:t>
            </a:r>
            <a:r>
              <a:rPr lang="el-GR" b="1" dirty="0">
                <a:solidFill>
                  <a:schemeClr val="bg1"/>
                </a:solidFill>
              </a:rPr>
              <a:t>διάδοση της ελληνικής </a:t>
            </a:r>
            <a:r>
              <a:rPr lang="el-GR" b="1" dirty="0" smtClean="0">
                <a:solidFill>
                  <a:schemeClr val="bg1"/>
                </a:solidFill>
              </a:rPr>
              <a:t>γλώσσας </a:t>
            </a:r>
            <a:r>
              <a:rPr lang="el-GR" dirty="0" smtClean="0">
                <a:solidFill>
                  <a:schemeClr val="bg1"/>
                </a:solidFill>
              </a:rPr>
              <a:t>και </a:t>
            </a:r>
            <a:r>
              <a:rPr lang="el-GR" dirty="0">
                <a:solidFill>
                  <a:schemeClr val="bg1"/>
                </a:solidFill>
              </a:rPr>
              <a:t>στην </a:t>
            </a:r>
            <a:r>
              <a:rPr lang="el-GR" b="1" dirty="0">
                <a:solidFill>
                  <a:schemeClr val="bg1"/>
                </a:solidFill>
              </a:rPr>
              <a:t>εξάπλωσή του </a:t>
            </a:r>
            <a:r>
              <a:rPr lang="el-GR" b="1" dirty="0" smtClean="0">
                <a:solidFill>
                  <a:schemeClr val="bg1"/>
                </a:solidFill>
              </a:rPr>
              <a:t>ελληνικού πολιτισμού </a:t>
            </a:r>
            <a:r>
              <a:rPr lang="el-GR" dirty="0" smtClean="0">
                <a:solidFill>
                  <a:schemeClr val="bg1"/>
                </a:solidFill>
              </a:rPr>
              <a:t>ως </a:t>
            </a:r>
            <a:r>
              <a:rPr lang="el-GR" dirty="0">
                <a:solidFill>
                  <a:schemeClr val="bg1"/>
                </a:solidFill>
              </a:rPr>
              <a:t>τα βάθη της Ινδικής χερσονήσου</a:t>
            </a:r>
            <a:r>
              <a:rPr lang="el-GR" dirty="0" smtClean="0">
                <a:solidFill>
                  <a:schemeClr val="bg1"/>
                </a:solidFill>
              </a:rPr>
              <a:t>.</a:t>
            </a:r>
          </a:p>
          <a:p>
            <a:endParaRPr lang="el-GR" dirty="0">
              <a:solidFill>
                <a:schemeClr val="bg1"/>
              </a:solidFill>
            </a:endParaRPr>
          </a:p>
          <a:p>
            <a:endParaRPr lang="el-GR" dirty="0" smtClean="0">
              <a:solidFill>
                <a:schemeClr val="bg1"/>
              </a:solidFill>
            </a:endParaRPr>
          </a:p>
          <a:p>
            <a:endParaRPr lang="el-GR" dirty="0" smtClean="0">
              <a:solidFill>
                <a:schemeClr val="bg1"/>
              </a:solidFill>
            </a:endParaRPr>
          </a:p>
          <a:p>
            <a:endParaRPr lang="el-GR" dirty="0" smtClean="0">
              <a:solidFill>
                <a:schemeClr val="bg1"/>
              </a:solidFill>
            </a:endParaRPr>
          </a:p>
          <a:p>
            <a:endParaRPr lang="el-GR" dirty="0">
              <a:solidFill>
                <a:schemeClr val="bg1"/>
              </a:solidFill>
            </a:endParaRPr>
          </a:p>
          <a:p>
            <a:endParaRPr lang="el-GR" dirty="0" smtClean="0">
              <a:solidFill>
                <a:schemeClr val="bg1"/>
              </a:solidFill>
            </a:endParaRPr>
          </a:p>
          <a:p>
            <a:r>
              <a:rPr lang="el-GR" dirty="0" smtClean="0">
                <a:solidFill>
                  <a:schemeClr val="bg1"/>
                </a:solidFill>
              </a:rPr>
              <a:t> </a:t>
            </a:r>
            <a:endParaRPr lang="el-GR" dirty="0">
              <a:solidFill>
                <a:schemeClr val="bg1"/>
              </a:solidFill>
            </a:endParaRPr>
          </a:p>
        </p:txBody>
      </p:sp>
      <p:cxnSp>
        <p:nvCxnSpPr>
          <p:cNvPr id="5" name="Ευθύγραμμο βέλος σύνδεσης 4"/>
          <p:cNvCxnSpPr/>
          <p:nvPr/>
        </p:nvCxnSpPr>
        <p:spPr>
          <a:xfrm flipH="1">
            <a:off x="2441275" y="1345721"/>
            <a:ext cx="1871933" cy="78500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6" name="TextBox 5"/>
          <p:cNvSpPr txBox="1"/>
          <p:nvPr/>
        </p:nvSpPr>
        <p:spPr>
          <a:xfrm>
            <a:off x="504646" y="2208983"/>
            <a:ext cx="4429663" cy="3385542"/>
          </a:xfrm>
          <a:prstGeom prst="rect">
            <a:avLst/>
          </a:prstGeom>
          <a:noFill/>
        </p:spPr>
        <p:txBody>
          <a:bodyPr wrap="square" rtlCol="0">
            <a:spAutoFit/>
          </a:bodyPr>
          <a:lstStyle/>
          <a:p>
            <a:r>
              <a:rPr lang="el-GR" dirty="0">
                <a:solidFill>
                  <a:schemeClr val="bg1"/>
                </a:solidFill>
              </a:rPr>
              <a:t> </a:t>
            </a:r>
            <a:r>
              <a:rPr lang="el-GR" sz="1400" dirty="0">
                <a:solidFill>
                  <a:schemeClr val="bg1"/>
                </a:solidFill>
              </a:rPr>
              <a:t>Τ</a:t>
            </a:r>
            <a:r>
              <a:rPr lang="el-GR" sz="1400" b="1" dirty="0">
                <a:solidFill>
                  <a:schemeClr val="bg1"/>
                </a:solidFill>
              </a:rPr>
              <a:t>ον στρατό του Αλέξανδρου συνόδευαν πολυάριθμοι </a:t>
            </a:r>
            <a:r>
              <a:rPr lang="el-GR" sz="1400" b="1" dirty="0" smtClean="0">
                <a:solidFill>
                  <a:schemeClr val="bg1"/>
                </a:solidFill>
              </a:rPr>
              <a:t>θεραπευτές, ιατροί</a:t>
            </a:r>
            <a:r>
              <a:rPr lang="el-GR" sz="1400" b="1" dirty="0">
                <a:solidFill>
                  <a:schemeClr val="bg1"/>
                </a:solidFill>
              </a:rPr>
              <a:t>, </a:t>
            </a:r>
            <a:r>
              <a:rPr lang="el-GR" sz="1400" b="1" dirty="0" smtClean="0">
                <a:solidFill>
                  <a:schemeClr val="bg1"/>
                </a:solidFill>
              </a:rPr>
              <a:t>γεωγράφοι, μηχανικοί </a:t>
            </a:r>
            <a:r>
              <a:rPr lang="el-GR" sz="1400" b="1" dirty="0">
                <a:solidFill>
                  <a:schemeClr val="bg1"/>
                </a:solidFill>
              </a:rPr>
              <a:t>και αθλητές, μάντεις και διανοούμενοι</a:t>
            </a:r>
            <a:r>
              <a:rPr lang="el-GR" sz="1400" dirty="0">
                <a:solidFill>
                  <a:schemeClr val="bg1"/>
                </a:solidFill>
              </a:rPr>
              <a:t>, όπως ο Αρίσταρχος, </a:t>
            </a:r>
            <a:r>
              <a:rPr lang="el-GR" sz="1400" dirty="0" smtClean="0">
                <a:solidFill>
                  <a:schemeClr val="bg1"/>
                </a:solidFill>
              </a:rPr>
              <a:t>και </a:t>
            </a:r>
            <a:r>
              <a:rPr lang="el-GR" sz="1400" dirty="0">
                <a:solidFill>
                  <a:schemeClr val="bg1"/>
                </a:solidFill>
              </a:rPr>
              <a:t>ο </a:t>
            </a:r>
            <a:r>
              <a:rPr lang="el-GR" sz="1400" dirty="0" smtClean="0">
                <a:solidFill>
                  <a:schemeClr val="bg1"/>
                </a:solidFill>
              </a:rPr>
              <a:t>Κλεομένης, ο ιστοριογράφος </a:t>
            </a:r>
            <a:r>
              <a:rPr lang="el-GR" sz="1400" dirty="0">
                <a:solidFill>
                  <a:schemeClr val="bg1"/>
                </a:solidFill>
              </a:rPr>
              <a:t>Καλλισθένης εξάδελφος του </a:t>
            </a:r>
            <a:r>
              <a:rPr lang="el-GR" sz="1400" dirty="0" smtClean="0">
                <a:solidFill>
                  <a:schemeClr val="bg1"/>
                </a:solidFill>
              </a:rPr>
              <a:t>Αριστοτέλη, ο </a:t>
            </a:r>
            <a:r>
              <a:rPr lang="el-GR" sz="1400" dirty="0">
                <a:solidFill>
                  <a:schemeClr val="bg1"/>
                </a:solidFill>
              </a:rPr>
              <a:t>γλύπτης </a:t>
            </a:r>
            <a:r>
              <a:rPr lang="el-GR" sz="1400" dirty="0" smtClean="0">
                <a:solidFill>
                  <a:schemeClr val="bg1"/>
                </a:solidFill>
              </a:rPr>
              <a:t>Λύσιππος </a:t>
            </a:r>
            <a:r>
              <a:rPr lang="el-GR" sz="1400" dirty="0">
                <a:solidFill>
                  <a:schemeClr val="bg1"/>
                </a:solidFill>
              </a:rPr>
              <a:t>αλλά και πλείστοι άλλοι λαμπροί επιστήμονες και ξακουστοί </a:t>
            </a:r>
            <a:r>
              <a:rPr lang="el-GR" sz="1400" dirty="0" smtClean="0">
                <a:solidFill>
                  <a:schemeClr val="bg1"/>
                </a:solidFill>
              </a:rPr>
              <a:t>καλλιτέχνες.</a:t>
            </a:r>
            <a:r>
              <a:rPr lang="el-GR" sz="1400" dirty="0">
                <a:solidFill>
                  <a:schemeClr val="bg1"/>
                </a:solidFill>
              </a:rPr>
              <a:t> </a:t>
            </a:r>
            <a:endParaRPr lang="el-GR" sz="1400" dirty="0" smtClean="0">
              <a:solidFill>
                <a:schemeClr val="bg1"/>
              </a:solidFill>
            </a:endParaRPr>
          </a:p>
          <a:p>
            <a:r>
              <a:rPr lang="el-GR" sz="1400" b="1" dirty="0" smtClean="0">
                <a:solidFill>
                  <a:schemeClr val="bg1"/>
                </a:solidFill>
              </a:rPr>
              <a:t>Το </a:t>
            </a:r>
            <a:r>
              <a:rPr lang="el-GR" sz="1400" b="1" dirty="0">
                <a:solidFill>
                  <a:schemeClr val="bg1"/>
                </a:solidFill>
              </a:rPr>
              <a:t>έργο τους ήταν να διαδώσουν τον ελληνικό πολιτισμό στον περσικό λαό</a:t>
            </a:r>
            <a:r>
              <a:rPr lang="el-GR" sz="1400" b="1" dirty="0" smtClean="0">
                <a:solidFill>
                  <a:schemeClr val="bg1"/>
                </a:solidFill>
              </a:rPr>
              <a:t>.</a:t>
            </a:r>
          </a:p>
          <a:p>
            <a:r>
              <a:rPr lang="el-GR" sz="1400" dirty="0" smtClean="0">
                <a:solidFill>
                  <a:schemeClr val="bg1"/>
                </a:solidFill>
              </a:rPr>
              <a:t>Ενώ οι μακεδονικές φάλαγγες αντιμετώπιζαν τις περσικές δυνάμεις, οι λόγιοι και οι καλλιτέχνες εκπαίδευαν τον περσικό λαό και τους Επίγονους (διαδόχους που θα αναλάμβαναν τη διοίκηση αργότερα) με τα ιδανικά και την ελληνική παιδεία.</a:t>
            </a:r>
            <a:endParaRPr lang="el-GR" sz="1400" dirty="0">
              <a:solidFill>
                <a:schemeClr val="bg1"/>
              </a:solidFill>
            </a:endParaRPr>
          </a:p>
        </p:txBody>
      </p:sp>
      <p:cxnSp>
        <p:nvCxnSpPr>
          <p:cNvPr id="9" name="Ευθύγραμμο βέλος σύνδεσης 8"/>
          <p:cNvCxnSpPr/>
          <p:nvPr/>
        </p:nvCxnSpPr>
        <p:spPr>
          <a:xfrm>
            <a:off x="4313208" y="1345721"/>
            <a:ext cx="1926565" cy="8632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5745192" y="2270538"/>
            <a:ext cx="4382219" cy="3046988"/>
          </a:xfrm>
          <a:prstGeom prst="rect">
            <a:avLst/>
          </a:prstGeom>
          <a:noFill/>
        </p:spPr>
        <p:txBody>
          <a:bodyPr wrap="square" rtlCol="0">
            <a:spAutoFit/>
          </a:bodyPr>
          <a:lstStyle/>
          <a:p>
            <a:r>
              <a:rPr lang="el-GR" sz="1600" dirty="0">
                <a:solidFill>
                  <a:schemeClr val="bg1"/>
                </a:solidFill>
              </a:rPr>
              <a:t>Μια ακόμα πολιτική που εισήγαγε επιτυχώς ο Αλέξανδρος στην προσπάθειά του να διαδώσει τον ελληνικό πολιτισμό και τη λογοτεχνία στην Περσία ήταν </a:t>
            </a:r>
            <a:r>
              <a:rPr lang="el-GR" sz="1600" b="1" dirty="0">
                <a:solidFill>
                  <a:schemeClr val="bg1"/>
                </a:solidFill>
              </a:rPr>
              <a:t>η ίδρυση πόλεων οι οποίες λειτούργησαν ως κέντρα εμπορίου και εκμάθησης των ελληνικών γραμμάτων</a:t>
            </a:r>
            <a:r>
              <a:rPr lang="el-GR" sz="1600" dirty="0">
                <a:solidFill>
                  <a:schemeClr val="bg1"/>
                </a:solidFill>
              </a:rPr>
              <a:t>. Πηγές αναφέρουν ότι ο Αλέξανδρος ίδρυσε 35 πόλεις, </a:t>
            </a:r>
            <a:r>
              <a:rPr lang="el-GR" sz="1600" dirty="0" smtClean="0">
                <a:solidFill>
                  <a:schemeClr val="bg1"/>
                </a:solidFill>
              </a:rPr>
              <a:t>16 </a:t>
            </a:r>
            <a:r>
              <a:rPr lang="el-GR" sz="1600" dirty="0">
                <a:solidFill>
                  <a:schemeClr val="bg1"/>
                </a:solidFill>
              </a:rPr>
              <a:t>εκ των οποίων έφεραν το όνομά του, με γνωστότερη την </a:t>
            </a:r>
            <a:r>
              <a:rPr lang="el-GR" sz="1600" b="1" dirty="0">
                <a:solidFill>
                  <a:schemeClr val="bg1"/>
                </a:solidFill>
              </a:rPr>
              <a:t>Αλεξάνδρεια της Αιγύπτου</a:t>
            </a:r>
            <a:r>
              <a:rPr lang="el-GR" sz="1600" dirty="0">
                <a:solidFill>
                  <a:schemeClr val="bg1"/>
                </a:solidFill>
              </a:rPr>
              <a:t>, ένα από τα σπουδαιότερα εμπορικά και πολιτιστικά κέντρα της αρχαιότητας.</a:t>
            </a:r>
          </a:p>
        </p:txBody>
      </p:sp>
      <p:sp>
        <p:nvSpPr>
          <p:cNvPr id="12" name="TextBox 11"/>
          <p:cNvSpPr txBox="1"/>
          <p:nvPr/>
        </p:nvSpPr>
        <p:spPr>
          <a:xfrm>
            <a:off x="810883" y="5788325"/>
            <a:ext cx="9635706" cy="923330"/>
          </a:xfrm>
          <a:prstGeom prst="rect">
            <a:avLst/>
          </a:prstGeom>
          <a:noFill/>
        </p:spPr>
        <p:txBody>
          <a:bodyPr wrap="square" rtlCol="0">
            <a:spAutoFit/>
          </a:bodyPr>
          <a:lstStyle/>
          <a:p>
            <a:r>
              <a:rPr lang="el-GR" b="1" dirty="0">
                <a:solidFill>
                  <a:srgbClr val="FF0000"/>
                </a:solidFill>
              </a:rPr>
              <a:t>Ο</a:t>
            </a:r>
            <a:r>
              <a:rPr lang="el-GR" b="1" dirty="0" smtClean="0">
                <a:solidFill>
                  <a:srgbClr val="FF0000"/>
                </a:solidFill>
              </a:rPr>
              <a:t> Πλούταρχος αναφέρει</a:t>
            </a:r>
            <a:r>
              <a:rPr lang="en-US" b="1" dirty="0" smtClean="0">
                <a:solidFill>
                  <a:srgbClr val="FF0000"/>
                </a:solidFill>
              </a:rPr>
              <a:t>:</a:t>
            </a:r>
            <a:r>
              <a:rPr lang="el-GR" b="1" dirty="0" smtClean="0">
                <a:solidFill>
                  <a:srgbClr val="FF0000"/>
                </a:solidFill>
              </a:rPr>
              <a:t> «Όταν </a:t>
            </a:r>
            <a:r>
              <a:rPr lang="el-GR" b="1" dirty="0">
                <a:solidFill>
                  <a:srgbClr val="FF0000"/>
                </a:solidFill>
              </a:rPr>
              <a:t>ο Αλέξανδρος εξημέρωνε την Ασία, ο Όμηρος διαβαζόταν </a:t>
            </a:r>
            <a:r>
              <a:rPr lang="el-GR" b="1" dirty="0" err="1">
                <a:solidFill>
                  <a:srgbClr val="FF0000"/>
                </a:solidFill>
              </a:rPr>
              <a:t>απ</a:t>
            </a:r>
            <a:r>
              <a:rPr lang="el-GR" b="1" dirty="0">
                <a:solidFill>
                  <a:srgbClr val="FF0000"/>
                </a:solidFill>
              </a:rPr>
              <a:t>΄ όλους ενώ τα παιδιά των Περσών τραγουδούσαν τραγωδίες του Ευριπίδη και του </a:t>
            </a:r>
            <a:r>
              <a:rPr lang="el-GR" b="1" dirty="0" smtClean="0">
                <a:solidFill>
                  <a:srgbClr val="FF0000"/>
                </a:solidFill>
              </a:rPr>
              <a:t>Σοφοκλή.</a:t>
            </a:r>
            <a:endParaRPr lang="el-GR" b="1" dirty="0">
              <a:solidFill>
                <a:srgbClr val="FF0000"/>
              </a:solidFill>
            </a:endParaRPr>
          </a:p>
        </p:txBody>
      </p:sp>
      <p:pic>
        <p:nvPicPr>
          <p:cNvPr id="2050" name="Picture 2" descr="https://upload.wikimedia.org/wikipedia/commons/thumb/6/64/Louxor_Amon_Ra_Alexandre.jpg/90px-Louxor_Amon_Ra_Alexand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7996" y="56652"/>
            <a:ext cx="1660412" cy="221388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315865" y="208434"/>
            <a:ext cx="1652132" cy="1323439"/>
          </a:xfrm>
          <a:prstGeom prst="rect">
            <a:avLst/>
          </a:prstGeom>
          <a:noFill/>
        </p:spPr>
        <p:txBody>
          <a:bodyPr wrap="square" rtlCol="0">
            <a:spAutoFit/>
          </a:bodyPr>
          <a:lstStyle/>
          <a:p>
            <a:r>
              <a:rPr lang="el-GR" sz="1600" b="1" dirty="0">
                <a:solidFill>
                  <a:srgbClr val="FF0000"/>
                </a:solidFill>
              </a:rPr>
              <a:t>Αιγυπτιακή παράσταση του Αλεξάνδρου με την μορφή του </a:t>
            </a:r>
            <a:r>
              <a:rPr lang="el-GR" sz="1600" b="1" dirty="0" err="1">
                <a:solidFill>
                  <a:srgbClr val="FF0000"/>
                </a:solidFill>
                <a:hlinkClick r:id="rId3" tooltip="Άμων"/>
              </a:rPr>
              <a:t>Άμμωνα</a:t>
            </a:r>
            <a:r>
              <a:rPr lang="el-GR" sz="1600" b="1" dirty="0">
                <a:solidFill>
                  <a:srgbClr val="FF0000"/>
                </a:solidFill>
                <a:hlinkClick r:id="rId3" tooltip="Άμων"/>
              </a:rPr>
              <a:t> </a:t>
            </a:r>
            <a:r>
              <a:rPr lang="el-GR" sz="1600" b="1" dirty="0" err="1">
                <a:solidFill>
                  <a:srgbClr val="FF0000"/>
                </a:solidFill>
                <a:hlinkClick r:id="rId3" tooltip="Άμων"/>
              </a:rPr>
              <a:t>Ρα</a:t>
            </a:r>
            <a:endParaRPr lang="el-GR" sz="1600" b="1" dirty="0">
              <a:solidFill>
                <a:srgbClr val="FF0000"/>
              </a:solidFill>
            </a:endParaRPr>
          </a:p>
        </p:txBody>
      </p:sp>
    </p:spTree>
    <p:extLst>
      <p:ext uri="{BB962C8B-B14F-4D97-AF65-F5344CB8AC3E}">
        <p14:creationId xmlns:p14="http://schemas.microsoft.com/office/powerpoint/2010/main" val="399479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circle(in)">
                                      <p:cBhvr>
                                        <p:cTn id="27" dur="20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5188" y="1932500"/>
            <a:ext cx="6547450" cy="4524315"/>
          </a:xfrm>
          <a:prstGeom prst="rect">
            <a:avLst/>
          </a:prstGeom>
          <a:noFill/>
        </p:spPr>
        <p:txBody>
          <a:bodyPr wrap="square" rtlCol="0">
            <a:spAutoFit/>
          </a:bodyPr>
          <a:lstStyle/>
          <a:p>
            <a:r>
              <a:rPr lang="el-GR" dirty="0">
                <a:solidFill>
                  <a:schemeClr val="bg1"/>
                </a:solidFill>
              </a:rPr>
              <a:t>Ο Μέγας Αλέξανδρος </a:t>
            </a:r>
            <a:r>
              <a:rPr lang="el-GR" dirty="0" smtClean="0">
                <a:solidFill>
                  <a:schemeClr val="bg1"/>
                </a:solidFill>
              </a:rPr>
              <a:t>ήταν γενναιόδωρος και δίκαιος με τους αλλοεθνής. Με τα όπλα υπέταξε τα σώματα των Περσών αλλά με τον πολιτισμό του, κέρδισε την εμπιστοσύνη τους και κατέκτησε τις καρδιές τους. </a:t>
            </a:r>
          </a:p>
          <a:p>
            <a:endParaRPr lang="el-GR" dirty="0" smtClean="0">
              <a:solidFill>
                <a:schemeClr val="bg1"/>
              </a:solidFill>
            </a:endParaRPr>
          </a:p>
          <a:p>
            <a:r>
              <a:rPr lang="el-GR" dirty="0" smtClean="0">
                <a:solidFill>
                  <a:schemeClr val="bg1"/>
                </a:solidFill>
              </a:rPr>
              <a:t>Οι πηγές μας πληροφορούν ότι  έλιωσε </a:t>
            </a:r>
            <a:r>
              <a:rPr lang="el-GR" dirty="0">
                <a:solidFill>
                  <a:schemeClr val="bg1"/>
                </a:solidFill>
              </a:rPr>
              <a:t>τα αμύθητα πλούτη που συσσωρεύονταν μέχρι τότε στα θησαυροφυλάκια του </a:t>
            </a:r>
            <a:r>
              <a:rPr lang="el-GR" dirty="0" smtClean="0">
                <a:solidFill>
                  <a:schemeClr val="bg1"/>
                </a:solidFill>
              </a:rPr>
              <a:t>και </a:t>
            </a:r>
            <a:r>
              <a:rPr lang="el-GR" dirty="0">
                <a:solidFill>
                  <a:schemeClr val="bg1"/>
                </a:solidFill>
              </a:rPr>
              <a:t>έκοψε αναρίθμητα νομίσματα, που στη συνέχεια μοίρασε </a:t>
            </a:r>
            <a:r>
              <a:rPr lang="el-GR" dirty="0" smtClean="0">
                <a:solidFill>
                  <a:schemeClr val="bg1"/>
                </a:solidFill>
              </a:rPr>
              <a:t>σε </a:t>
            </a:r>
            <a:r>
              <a:rPr lang="el-GR" dirty="0">
                <a:solidFill>
                  <a:schemeClr val="bg1"/>
                </a:solidFill>
              </a:rPr>
              <a:t>μισθούς, δώρα, προίκες, συντάξεις για Έλληνες αλλά και Ασιάτες, φέρνοντας αλματώδη ανάπτυξη στις περιοχές που κατέκτησε. </a:t>
            </a:r>
            <a:endParaRPr lang="el-GR" dirty="0" smtClean="0">
              <a:solidFill>
                <a:schemeClr val="bg1"/>
              </a:solidFill>
            </a:endParaRPr>
          </a:p>
          <a:p>
            <a:endParaRPr lang="el-GR" dirty="0" smtClean="0">
              <a:solidFill>
                <a:schemeClr val="bg1"/>
              </a:solidFill>
            </a:endParaRPr>
          </a:p>
          <a:p>
            <a:r>
              <a:rPr lang="el-GR" dirty="0">
                <a:solidFill>
                  <a:schemeClr val="bg1"/>
                </a:solidFill>
              </a:rPr>
              <a:t>Ο Αλέξανδρος αποτέλεσε πρότυπο για πολλούς μεταγενέστερους στρατηγούς και </a:t>
            </a:r>
            <a:r>
              <a:rPr lang="el-GR" dirty="0" smtClean="0">
                <a:solidFill>
                  <a:schemeClr val="bg1"/>
                </a:solidFill>
              </a:rPr>
              <a:t>ηγεμόνες όπως του Ιούλιου Καίσαρα, του </a:t>
            </a:r>
            <a:r>
              <a:rPr lang="el-GR" dirty="0" err="1" smtClean="0">
                <a:solidFill>
                  <a:schemeClr val="bg1"/>
                </a:solidFill>
              </a:rPr>
              <a:t>Οκταβιανού</a:t>
            </a:r>
            <a:r>
              <a:rPr lang="el-GR" dirty="0" smtClean="0">
                <a:solidFill>
                  <a:schemeClr val="bg1"/>
                </a:solidFill>
              </a:rPr>
              <a:t>, του Ναπολέοντα και πολλών άλλων.</a:t>
            </a:r>
          </a:p>
        </p:txBody>
      </p:sp>
      <p:pic>
        <p:nvPicPr>
          <p:cNvPr id="1028" name="Picture 4" descr="https://upload.wikimedia.org/wikipedia/commons/thumb/6/6a/Gold_stater%2C_Alexander_the_Great%2C_323_BC%2C_Memphis.jpg/247px-Gold_stater%2C_Alexander_the_Great%2C_323_BC%2C_Memph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8008" y="1573875"/>
            <a:ext cx="235267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4/46/Tetradrachm%2C_Alexander_the_Great%2C_323_BC%2C_Tarsos.jpg/250px-Tetradrachm%2C_Alexander_the_Great%2C_323_BC%2C_Tars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6817" y="3343353"/>
            <a:ext cx="2381250" cy="11525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thumb/f/f5/100_drachmas_coin.jpg/231px-100_drachmas_co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7792" y="4961101"/>
            <a:ext cx="2200275" cy="1190625"/>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7375586" y="2795516"/>
            <a:ext cx="5070178" cy="338554"/>
          </a:xfrm>
          <a:prstGeom prst="rect">
            <a:avLst/>
          </a:prstGeom>
        </p:spPr>
        <p:txBody>
          <a:bodyPr wrap="square">
            <a:spAutoFit/>
          </a:bodyPr>
          <a:lstStyle/>
          <a:p>
            <a:r>
              <a:rPr lang="el-GR" sz="1600" dirty="0">
                <a:solidFill>
                  <a:srgbClr val="222222"/>
                </a:solidFill>
                <a:latin typeface="Arial" panose="020B0604020202020204" pitchFamily="34" charset="0"/>
              </a:rPr>
              <a:t>Χρυσός </a:t>
            </a:r>
            <a:r>
              <a:rPr lang="el-GR" sz="1600" dirty="0">
                <a:solidFill>
                  <a:srgbClr val="0B0080"/>
                </a:solidFill>
                <a:latin typeface="Arial" panose="020B0604020202020204" pitchFamily="34" charset="0"/>
                <a:hlinkClick r:id="rId5" tooltip="Στατήρας"/>
              </a:rPr>
              <a:t>στατήρας</a:t>
            </a:r>
            <a:r>
              <a:rPr lang="el-GR" sz="1600" dirty="0">
                <a:solidFill>
                  <a:srgbClr val="222222"/>
                </a:solidFill>
                <a:latin typeface="Arial" panose="020B0604020202020204" pitchFamily="34" charset="0"/>
              </a:rPr>
              <a:t> του Μεγάλου Αλεξάνδρου, 323 π.Χ.</a:t>
            </a:r>
            <a:endParaRPr lang="el-GR" sz="1600" dirty="0"/>
          </a:p>
        </p:txBody>
      </p:sp>
      <p:sp>
        <p:nvSpPr>
          <p:cNvPr id="5" name="Ορθογώνιο 4"/>
          <p:cNvSpPr/>
          <p:nvPr/>
        </p:nvSpPr>
        <p:spPr>
          <a:xfrm>
            <a:off x="6876066" y="4403888"/>
            <a:ext cx="5456558" cy="338554"/>
          </a:xfrm>
          <a:prstGeom prst="rect">
            <a:avLst/>
          </a:prstGeom>
        </p:spPr>
        <p:txBody>
          <a:bodyPr wrap="none">
            <a:spAutoFit/>
          </a:bodyPr>
          <a:lstStyle/>
          <a:p>
            <a:r>
              <a:rPr lang="el-GR" sz="1600" dirty="0">
                <a:solidFill>
                  <a:srgbClr val="222222"/>
                </a:solidFill>
                <a:latin typeface="Arial" panose="020B0604020202020204" pitchFamily="34" charset="0"/>
              </a:rPr>
              <a:t>Αργυρό </a:t>
            </a:r>
            <a:r>
              <a:rPr lang="el-GR" sz="1600" u="sng" dirty="0">
                <a:solidFill>
                  <a:srgbClr val="FAA700"/>
                </a:solidFill>
                <a:latin typeface="Arial" panose="020B0604020202020204" pitchFamily="34" charset="0"/>
                <a:hlinkClick r:id="rId6" tooltip="Τετράδραχμο"/>
              </a:rPr>
              <a:t>τετράδραχμο</a:t>
            </a:r>
            <a:r>
              <a:rPr lang="el-GR" sz="1600" dirty="0">
                <a:solidFill>
                  <a:srgbClr val="222222"/>
                </a:solidFill>
                <a:latin typeface="Arial" panose="020B0604020202020204" pitchFamily="34" charset="0"/>
              </a:rPr>
              <a:t> του Μεγάλου Αλεξάνδρου, 323 π.Χ.,</a:t>
            </a:r>
            <a:endParaRPr lang="el-GR" sz="1600" dirty="0"/>
          </a:p>
        </p:txBody>
      </p:sp>
      <p:sp>
        <p:nvSpPr>
          <p:cNvPr id="6" name="TextBox 5"/>
          <p:cNvSpPr txBox="1"/>
          <p:nvPr/>
        </p:nvSpPr>
        <p:spPr>
          <a:xfrm>
            <a:off x="7639975" y="5934670"/>
            <a:ext cx="4664374" cy="923330"/>
          </a:xfrm>
          <a:prstGeom prst="rect">
            <a:avLst/>
          </a:prstGeom>
          <a:noFill/>
        </p:spPr>
        <p:txBody>
          <a:bodyPr wrap="square" rtlCol="0">
            <a:spAutoFit/>
          </a:bodyPr>
          <a:lstStyle/>
          <a:p>
            <a:r>
              <a:rPr lang="el-GR" dirty="0" smtClean="0"/>
              <a:t>100 δραχμές με την απεικόνιση του Μ. Αλέξανδρου και του ήλιου/άστρου της Βεργίνας.</a:t>
            </a:r>
            <a:endParaRPr lang="el-GR" dirty="0"/>
          </a:p>
        </p:txBody>
      </p:sp>
    </p:spTree>
    <p:extLst>
      <p:ext uri="{BB962C8B-B14F-4D97-AF65-F5344CB8AC3E}">
        <p14:creationId xmlns:p14="http://schemas.microsoft.com/office/powerpoint/2010/main" val="89058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circle(in)">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circle(in)">
                                      <p:cBhvr>
                                        <p:cTn id="22" dur="20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32"/>
                                        </p:tgtEl>
                                        <p:attrNameLst>
                                          <p:attrName>style.visibility</p:attrName>
                                        </p:attrNameLst>
                                      </p:cBhvr>
                                      <p:to>
                                        <p:strVal val="visible"/>
                                      </p:to>
                                    </p:set>
                                    <p:animEffect transition="in" filter="circle(in)">
                                      <p:cBhvr>
                                        <p:cTn id="32" dur="2000"/>
                                        <p:tgtEl>
                                          <p:spTgt spid="10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Θρύλοι και παραδόσεις</a:t>
            </a:r>
            <a:endParaRPr lang="el-GR" dirty="0"/>
          </a:p>
        </p:txBody>
      </p:sp>
      <p:sp>
        <p:nvSpPr>
          <p:cNvPr id="3" name="TextBox 2"/>
          <p:cNvSpPr txBox="1"/>
          <p:nvPr/>
        </p:nvSpPr>
        <p:spPr>
          <a:xfrm>
            <a:off x="1043796" y="2449901"/>
            <a:ext cx="7306573" cy="2308324"/>
          </a:xfrm>
          <a:prstGeom prst="rect">
            <a:avLst/>
          </a:prstGeom>
          <a:noFill/>
        </p:spPr>
        <p:txBody>
          <a:bodyPr wrap="square" rtlCol="0">
            <a:spAutoFit/>
          </a:bodyPr>
          <a:lstStyle/>
          <a:p>
            <a:r>
              <a:rPr lang="el-GR" dirty="0" smtClean="0">
                <a:solidFill>
                  <a:schemeClr val="bg1"/>
                </a:solidFill>
              </a:rPr>
              <a:t>Ο Μ. Αλέξανδρος και το αθάνατο νερό</a:t>
            </a:r>
          </a:p>
          <a:p>
            <a:endParaRPr lang="el-GR" dirty="0">
              <a:solidFill>
                <a:schemeClr val="bg1"/>
              </a:solidFill>
            </a:endParaRPr>
          </a:p>
          <a:p>
            <a:r>
              <a:rPr lang="el-GR" dirty="0" smtClean="0">
                <a:solidFill>
                  <a:schemeClr val="bg1"/>
                </a:solidFill>
              </a:rPr>
              <a:t>Όταν κατέκτησε τον κόσμο, ο Αλέξανδρος γέμισε 2 στάμνες με το αθάνατο νερό για να λουστεί και να γίνει αθάνατος. Οι αδελφές του όμως πήραν κρυφά το νερό και λουστήκανε και από τότε έγιναν νεράιδες. Κρύβονται στα λαγκάδια και στους βράχους και κάνουν κακό στους περαστικούς. Αν όμως αυτοί φωνάξουν «ζει ο Μ. Αλέξανδρος, ζει και βασιλεύει», τότε τρέχουν και τους γλιτώνουν. </a:t>
            </a:r>
            <a:endParaRPr lang="el-GR" dirty="0">
              <a:solidFill>
                <a:schemeClr val="bg1"/>
              </a:solidFill>
            </a:endParaRPr>
          </a:p>
        </p:txBody>
      </p:sp>
    </p:spTree>
    <p:extLst>
      <p:ext uri="{BB962C8B-B14F-4D97-AF65-F5344CB8AC3E}">
        <p14:creationId xmlns:p14="http://schemas.microsoft.com/office/powerpoint/2010/main" val="286295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Βερολίνο">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docProps/app.xml><?xml version="1.0" encoding="utf-8"?>
<Properties xmlns="http://schemas.openxmlformats.org/officeDocument/2006/extended-properties" xmlns:vt="http://schemas.openxmlformats.org/officeDocument/2006/docPropsVTypes">
  <Template>TM04033917[[fn=Βερολίνο]]</Template>
  <TotalTime>657</TotalTime>
  <Words>742</Words>
  <Application>Microsoft Office PowerPoint</Application>
  <PresentationFormat>Ευρεία οθόνη</PresentationFormat>
  <Paragraphs>93</Paragraphs>
  <Slides>25</Slides>
  <Notes>0</Notes>
  <HiddenSlides>0</HiddenSlides>
  <MMClips>1</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25</vt:i4>
      </vt:variant>
    </vt:vector>
  </HeadingPairs>
  <TitlesOfParts>
    <vt:vector size="28" baseType="lpstr">
      <vt:lpstr>Arial</vt:lpstr>
      <vt:lpstr>Trebuchet MS</vt:lpstr>
      <vt:lpstr>Βερολίνο</vt:lpstr>
      <vt:lpstr>ΚΕΦΑΛΑΙΟ 33</vt:lpstr>
      <vt:lpstr>Από τα Σούσα στη Βαβυλώνα</vt:lpstr>
      <vt:lpstr>Ο θάνατος του Μ. Αλέξανδρου</vt:lpstr>
      <vt:lpstr> Στον καλύτερο (τω κρατίστω) </vt:lpstr>
      <vt:lpstr>Το έργο του Μ. Αλεξάνδρου</vt:lpstr>
      <vt:lpstr>Ελληνιστική εποχή</vt:lpstr>
      <vt:lpstr>Παρουσίαση του PowerPoint</vt:lpstr>
      <vt:lpstr>Παρουσίαση του PowerPoint</vt:lpstr>
      <vt:lpstr>Θρύλοι και παραδόσεις</vt:lpstr>
      <vt:lpstr>Παρουσίαση του PowerPoint</vt:lpstr>
      <vt:lpstr>Θέατρο σκιών </vt:lpstr>
      <vt:lpstr>Απόσπασμα από ποίημα του Καβάφη</vt:lpstr>
      <vt:lpstr>Έργα τέχνης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Δικτυογραφία</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ΚΕΦΑΛΑΙΟ 33</dc:title>
  <dc:creator>christina antoniadou</dc:creator>
  <cp:lastModifiedBy>christina antoniadou</cp:lastModifiedBy>
  <cp:revision>29</cp:revision>
  <dcterms:created xsi:type="dcterms:W3CDTF">2020-04-22T09:55:43Z</dcterms:created>
  <dcterms:modified xsi:type="dcterms:W3CDTF">2020-04-23T10:42:27Z</dcterms:modified>
</cp:coreProperties>
</file>