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7" d="100"/>
          <a:sy n="57" d="100"/>
        </p:scale>
        <p:origin x="7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28D118EA-4413-4AD9-A788-B521A4F264EE}" type="datetimeFigureOut">
              <a:rPr lang="el-GR" smtClean="0"/>
              <a:t>29/4/2020</a:t>
            </a:fld>
            <a:endParaRPr lang="el-GR"/>
          </a:p>
        </p:txBody>
      </p:sp>
      <p:sp>
        <p:nvSpPr>
          <p:cNvPr id="5" name="Footer Placeholder 4"/>
          <p:cNvSpPr>
            <a:spLocks noGrp="1"/>
          </p:cNvSpPr>
          <p:nvPr>
            <p:ph type="ftr" sz="quarter" idx="11"/>
          </p:nvPr>
        </p:nvSpPr>
        <p:spPr>
          <a:xfrm>
            <a:off x="1371600" y="4323845"/>
            <a:ext cx="6400800" cy="365125"/>
          </a:xfrm>
        </p:spPr>
        <p:txBody>
          <a:bodyPr/>
          <a:lstStyle/>
          <a:p>
            <a:endParaRPr lang="el-GR"/>
          </a:p>
        </p:txBody>
      </p:sp>
      <p:sp>
        <p:nvSpPr>
          <p:cNvPr id="6" name="Slide Number Placeholder 5"/>
          <p:cNvSpPr>
            <a:spLocks noGrp="1"/>
          </p:cNvSpPr>
          <p:nvPr>
            <p:ph type="sldNum" sz="quarter" idx="12"/>
          </p:nvPr>
        </p:nvSpPr>
        <p:spPr>
          <a:xfrm>
            <a:off x="8077200" y="1430866"/>
            <a:ext cx="2743200" cy="365125"/>
          </a:xfrm>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125402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8D118EA-4413-4AD9-A788-B521A4F264EE}" type="datetimeFigureOut">
              <a:rPr lang="el-GR" smtClean="0"/>
              <a:t>29/4/2020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362157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8D118EA-4413-4AD9-A788-B521A4F264EE}" type="datetimeFigureOut">
              <a:rPr lang="el-GR" smtClean="0"/>
              <a:t>29/4/2020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11958053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l-GR" smtClean="0"/>
              <a:t>Στυλ κύριου τίτλου</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28D118EA-4413-4AD9-A788-B521A4F264EE}" type="datetimeFigureOut">
              <a:rPr lang="el-GR" smtClean="0"/>
              <a:t>29/4/2020</a:t>
            </a:fld>
            <a:endParaRPr lang="el-GR"/>
          </a:p>
        </p:txBody>
      </p:sp>
      <p:sp>
        <p:nvSpPr>
          <p:cNvPr id="6" name="Footer Placeholder 5"/>
          <p:cNvSpPr>
            <a:spLocks noGrp="1"/>
          </p:cNvSpPr>
          <p:nvPr>
            <p:ph type="ftr" sz="quarter" idx="11"/>
          </p:nvPr>
        </p:nvSpPr>
        <p:spPr>
          <a:xfrm>
            <a:off x="685800" y="379941"/>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E6ACD6E9-E474-4173-B8E8-8AD99B51F038}" type="slidenum">
              <a:rPr lang="el-GR" smtClean="0"/>
              <a:t>‹#›</a:t>
            </a:fld>
            <a:endParaRPr lang="el-G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050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l-GR" smtClean="0"/>
              <a:t>Στυλ κύριου τίτλου</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8D118EA-4413-4AD9-A788-B521A4F264EE}" type="datetimeFigureOut">
              <a:rPr lang="el-GR" smtClean="0"/>
              <a:t>29/4/2020</a:t>
            </a:fld>
            <a:endParaRPr lang="el-GR"/>
          </a:p>
        </p:txBody>
      </p:sp>
      <p:sp>
        <p:nvSpPr>
          <p:cNvPr id="6" name="Footer Placeholder 5"/>
          <p:cNvSpPr>
            <a:spLocks noGrp="1"/>
          </p:cNvSpPr>
          <p:nvPr>
            <p:ph type="ftr" sz="quarter" idx="11"/>
          </p:nvPr>
        </p:nvSpPr>
        <p:spPr>
          <a:xfrm>
            <a:off x="685800" y="378883"/>
            <a:ext cx="6991492" cy="365125"/>
          </a:xfrm>
        </p:spPr>
        <p:txBody>
          <a:bodyPr/>
          <a:lstStyle/>
          <a:p>
            <a:endParaRPr lang="el-GR"/>
          </a:p>
        </p:txBody>
      </p:sp>
      <p:sp>
        <p:nvSpPr>
          <p:cNvPr id="7" name="Slide Number Placeholder 6"/>
          <p:cNvSpPr>
            <a:spLocks noGrp="1"/>
          </p:cNvSpPr>
          <p:nvPr>
            <p:ph type="sldNum" sz="quarter" idx="12"/>
          </p:nvPr>
        </p:nvSpPr>
        <p:spPr>
          <a:xfrm>
            <a:off x="10862452" y="381000"/>
            <a:ext cx="643748" cy="365125"/>
          </a:xfrm>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2110193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l-GR" smtClean="0"/>
              <a:t>Στυλ κύριου τίτλου</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28D118EA-4413-4AD9-A788-B521A4F264EE}" type="datetimeFigureOut">
              <a:rPr lang="el-GR" smtClean="0"/>
              <a:t>29/4/2020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2966420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l-GR" smtClean="0"/>
              <a:t>Στυλ κύριου τίτλου</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3" name="Date Placeholder 2"/>
          <p:cNvSpPr>
            <a:spLocks noGrp="1"/>
          </p:cNvSpPr>
          <p:nvPr>
            <p:ph type="dt" sz="half" idx="10"/>
          </p:nvPr>
        </p:nvSpPr>
        <p:spPr/>
        <p:txBody>
          <a:bodyPr/>
          <a:lstStyle/>
          <a:p>
            <a:fld id="{28D118EA-4413-4AD9-A788-B521A4F264EE}" type="datetimeFigureOut">
              <a:rPr lang="el-GR" smtClean="0"/>
              <a:t>29/4/2020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2355505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8D118EA-4413-4AD9-A788-B521A4F264EE}" type="datetimeFigureOut">
              <a:rPr lang="el-GR" smtClean="0"/>
              <a:t>29/4/2020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3975078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28D118EA-4413-4AD9-A788-B521A4F264EE}" type="datetimeFigureOut">
              <a:rPr lang="el-GR" smtClean="0"/>
              <a:t>29/4/2020</a:t>
            </a:fld>
            <a:endParaRPr lang="el-GR"/>
          </a:p>
        </p:txBody>
      </p:sp>
      <p:sp>
        <p:nvSpPr>
          <p:cNvPr id="5" name="Footer Placeholder 4"/>
          <p:cNvSpPr>
            <a:spLocks noGrp="1"/>
          </p:cNvSpPr>
          <p:nvPr>
            <p:ph type="ftr" sz="quarter" idx="11"/>
          </p:nvPr>
        </p:nvSpPr>
        <p:spPr>
          <a:xfrm>
            <a:off x="685800" y="381000"/>
            <a:ext cx="6991492" cy="36512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138469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28D118EA-4413-4AD9-A788-B521A4F264EE}" type="datetimeFigureOut">
              <a:rPr lang="el-GR" smtClean="0"/>
              <a:t>29/4/2020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3799605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l-GR" smtClean="0"/>
              <a:t>Στυλ κύριου τίτλου</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28D118EA-4413-4AD9-A788-B521A4F264EE}" type="datetimeFigureOut">
              <a:rPr lang="el-GR" smtClean="0"/>
              <a:t>29/4/2020</a:t>
            </a:fld>
            <a:endParaRPr lang="el-GR"/>
          </a:p>
        </p:txBody>
      </p:sp>
      <p:sp>
        <p:nvSpPr>
          <p:cNvPr id="5" name="Footer Placeholder 4"/>
          <p:cNvSpPr>
            <a:spLocks noGrp="1"/>
          </p:cNvSpPr>
          <p:nvPr>
            <p:ph type="ftr" sz="quarter" idx="11"/>
          </p:nvPr>
        </p:nvSpPr>
        <p:spPr>
          <a:xfrm>
            <a:off x="685800" y="381001"/>
            <a:ext cx="6991492" cy="364065"/>
          </a:xfrm>
        </p:spPr>
        <p:txBody>
          <a:bodyPr/>
          <a:lstStyle/>
          <a:p>
            <a:endParaRPr lang="el-GR"/>
          </a:p>
        </p:txBody>
      </p:sp>
      <p:sp>
        <p:nvSpPr>
          <p:cNvPr id="6" name="Slide Number Placeholder 5"/>
          <p:cNvSpPr>
            <a:spLocks noGrp="1"/>
          </p:cNvSpPr>
          <p:nvPr>
            <p:ph type="sldNum" sz="quarter" idx="12"/>
          </p:nvPr>
        </p:nvSpPr>
        <p:spPr>
          <a:xfrm>
            <a:off x="10862452" y="381000"/>
            <a:ext cx="643748" cy="365125"/>
          </a:xfrm>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315616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28D118EA-4413-4AD9-A788-B521A4F264EE}" type="datetimeFigureOut">
              <a:rPr lang="el-GR" smtClean="0"/>
              <a:t>29/4/2020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224510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85800" y="3132666"/>
            <a:ext cx="5311775"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3132666"/>
            <a:ext cx="5334000" cy="3086019"/>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28D118EA-4413-4AD9-A788-B521A4F264EE}" type="datetimeFigureOut">
              <a:rPr lang="el-GR" smtClean="0"/>
              <a:t>29/4/2020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3675650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28D118EA-4413-4AD9-A788-B521A4F264EE}" type="datetimeFigureOut">
              <a:rPr lang="el-GR" smtClean="0"/>
              <a:t>29/4/2020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259677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118EA-4413-4AD9-A788-B521A4F264EE}" type="datetimeFigureOut">
              <a:rPr lang="el-GR" smtClean="0"/>
              <a:t>29/4/2020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1651863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8D118EA-4413-4AD9-A788-B521A4F264EE}" type="datetimeFigureOut">
              <a:rPr lang="el-GR" smtClean="0"/>
              <a:t>29/4/2020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247588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28D118EA-4413-4AD9-A788-B521A4F264EE}" type="datetimeFigureOut">
              <a:rPr lang="el-GR" smtClean="0"/>
              <a:t>29/4/2020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ACD6E9-E474-4173-B8E8-8AD99B51F038}" type="slidenum">
              <a:rPr lang="el-GR" smtClean="0"/>
              <a:t>‹#›</a:t>
            </a:fld>
            <a:endParaRPr lang="el-GR"/>
          </a:p>
        </p:txBody>
      </p:sp>
    </p:spTree>
    <p:extLst>
      <p:ext uri="{BB962C8B-B14F-4D97-AF65-F5344CB8AC3E}">
        <p14:creationId xmlns:p14="http://schemas.microsoft.com/office/powerpoint/2010/main" val="1056918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8D118EA-4413-4AD9-A788-B521A4F264EE}" type="datetimeFigureOut">
              <a:rPr lang="el-GR" smtClean="0"/>
              <a:t>29/4/2020</a:t>
            </a:fld>
            <a:endParaRPr lang="el-G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6ACD6E9-E474-4173-B8E8-8AD99B51F038}" type="slidenum">
              <a:rPr lang="el-GR" smtClean="0"/>
              <a:t>‹#›</a:t>
            </a:fld>
            <a:endParaRPr lang="el-GR"/>
          </a:p>
        </p:txBody>
      </p:sp>
    </p:spTree>
    <p:extLst>
      <p:ext uri="{BB962C8B-B14F-4D97-AF65-F5344CB8AC3E}">
        <p14:creationId xmlns:p14="http://schemas.microsoft.com/office/powerpoint/2010/main" val="223611109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users.sch.gr/karage/askiseisglossas_d/oristikesantonymies_3.htm" TargetMode="External"/><Relationship Id="rId2" Type="http://schemas.openxmlformats.org/officeDocument/2006/relationships/hyperlink" Target="http://users.sch.gr/karage/askiseisglossas_d/oristikesantonymies_2.htm" TargetMode="External"/><Relationship Id="rId1" Type="http://schemas.openxmlformats.org/officeDocument/2006/relationships/slideLayout" Target="../slideLayouts/slideLayout7.xml"/><Relationship Id="rId4" Type="http://schemas.openxmlformats.org/officeDocument/2006/relationships/hyperlink" Target="http://users.sch.gr/karage/askiseisglossas_d/oristikesantonymies_1.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KNf_-iXO6Q" TargetMode="External"/><Relationship Id="rId2" Type="http://schemas.openxmlformats.org/officeDocument/2006/relationships/hyperlink" Target="https://www.youtube.com/watch?time_continue=9&amp;v=yNq3cPS1e0s&amp;feature=emb_title" TargetMode="Externa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46981" y="1803405"/>
            <a:ext cx="10173419" cy="1825096"/>
          </a:xfrm>
        </p:spPr>
        <p:txBody>
          <a:bodyPr/>
          <a:lstStyle/>
          <a:p>
            <a:r>
              <a:rPr lang="el-GR" dirty="0" smtClean="0"/>
              <a:t>Το </a:t>
            </a:r>
            <a:r>
              <a:rPr lang="el-GR" dirty="0" err="1" smtClean="0"/>
              <a:t>σχολειο</a:t>
            </a:r>
            <a:r>
              <a:rPr lang="el-GR" dirty="0" smtClean="0"/>
              <a:t> του </a:t>
            </a:r>
            <a:r>
              <a:rPr lang="el-GR" dirty="0" err="1" smtClean="0"/>
              <a:t>κοσμου</a:t>
            </a:r>
            <a:endParaRPr lang="el-GR" dirty="0"/>
          </a:p>
        </p:txBody>
      </p:sp>
    </p:spTree>
    <p:extLst>
      <p:ext uri="{BB962C8B-B14F-4D97-AF65-F5344CB8AC3E}">
        <p14:creationId xmlns:p14="http://schemas.microsoft.com/office/powerpoint/2010/main" val="9953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Διαφάνεια18"/>
          <p:cNvPicPr>
            <a:picLocks noChangeAspect="1" noChangeArrowheads="1"/>
          </p:cNvPicPr>
          <p:nvPr/>
        </p:nvPicPr>
        <p:blipFill rotWithShape="1">
          <a:blip r:embed="rId2">
            <a:extLst>
              <a:ext uri="{28A0092B-C50C-407E-A947-70E740481C1C}">
                <a14:useLocalDpi xmlns:a14="http://schemas.microsoft.com/office/drawing/2010/main" val="0"/>
              </a:ext>
            </a:extLst>
          </a:blip>
          <a:srcRect l="31412" t="14652" r="9060" b="34529"/>
          <a:stretch/>
        </p:blipFill>
        <p:spPr bwMode="auto">
          <a:xfrm>
            <a:off x="3096883" y="612477"/>
            <a:ext cx="8434369" cy="540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81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Διαφάνεια19"/>
          <p:cNvPicPr>
            <a:picLocks noChangeAspect="1" noChangeArrowheads="1"/>
          </p:cNvPicPr>
          <p:nvPr/>
        </p:nvPicPr>
        <p:blipFill rotWithShape="1">
          <a:blip r:embed="rId2">
            <a:extLst>
              <a:ext uri="{28A0092B-C50C-407E-A947-70E740481C1C}">
                <a14:useLocalDpi xmlns:a14="http://schemas.microsoft.com/office/drawing/2010/main" val="0"/>
              </a:ext>
            </a:extLst>
          </a:blip>
          <a:srcRect l="30184" t="15533" r="8023" b="34278"/>
          <a:stretch/>
        </p:blipFill>
        <p:spPr bwMode="auto">
          <a:xfrm>
            <a:off x="2769078" y="905773"/>
            <a:ext cx="8581661" cy="5227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88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9185" y="1423358"/>
            <a:ext cx="8134709" cy="3693319"/>
          </a:xfrm>
          <a:prstGeom prst="rect">
            <a:avLst/>
          </a:prstGeom>
          <a:noFill/>
        </p:spPr>
        <p:txBody>
          <a:bodyPr wrap="square" rtlCol="0">
            <a:spAutoFit/>
          </a:bodyPr>
          <a:lstStyle/>
          <a:p>
            <a:r>
              <a:rPr lang="el-GR" dirty="0" smtClean="0"/>
              <a:t>ΑΣΚΗΣΗ- Βρίσκω το υποκείμενο</a:t>
            </a:r>
          </a:p>
          <a:p>
            <a:endParaRPr lang="el-GR" dirty="0"/>
          </a:p>
          <a:p>
            <a:r>
              <a:rPr lang="el-GR" dirty="0" smtClean="0"/>
              <a:t>Με ξάφνιασε ο ερχομός σου.</a:t>
            </a:r>
          </a:p>
          <a:p>
            <a:endParaRPr lang="el-GR" dirty="0"/>
          </a:p>
          <a:p>
            <a:r>
              <a:rPr lang="el-GR" dirty="0" smtClean="0"/>
              <a:t>Διαβάσαμε αρκετές ιστορίες.</a:t>
            </a:r>
          </a:p>
          <a:p>
            <a:endParaRPr lang="el-GR" dirty="0"/>
          </a:p>
          <a:p>
            <a:r>
              <a:rPr lang="el-GR" dirty="0" smtClean="0"/>
              <a:t>Οι παλιοί μας διηγούνται την εμπειρία τους.</a:t>
            </a:r>
          </a:p>
          <a:p>
            <a:endParaRPr lang="el-GR" dirty="0"/>
          </a:p>
          <a:p>
            <a:r>
              <a:rPr lang="el-GR" dirty="0" smtClean="0"/>
              <a:t>Απαγορεύεται η βία στα σχολεία.</a:t>
            </a:r>
          </a:p>
          <a:p>
            <a:endParaRPr lang="el-GR" dirty="0"/>
          </a:p>
          <a:p>
            <a:r>
              <a:rPr lang="el-GR" dirty="0" smtClean="0"/>
              <a:t>Εγώ κι εσύ θα μείνουμε για πάντα φίλοι.</a:t>
            </a:r>
          </a:p>
          <a:p>
            <a:endParaRPr lang="el-GR" dirty="0"/>
          </a:p>
          <a:p>
            <a:endParaRPr lang="el-GR" dirty="0" smtClean="0"/>
          </a:p>
        </p:txBody>
      </p:sp>
    </p:spTree>
    <p:extLst>
      <p:ext uri="{BB962C8B-B14F-4D97-AF65-F5344CB8AC3E}">
        <p14:creationId xmlns:p14="http://schemas.microsoft.com/office/powerpoint/2010/main" val="573819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Διαφάνεια22"/>
          <p:cNvPicPr>
            <a:picLocks noChangeAspect="1" noChangeArrowheads="1"/>
          </p:cNvPicPr>
          <p:nvPr/>
        </p:nvPicPr>
        <p:blipFill rotWithShape="1">
          <a:blip r:embed="rId2">
            <a:extLst>
              <a:ext uri="{28A0092B-C50C-407E-A947-70E740481C1C}">
                <a14:useLocalDpi xmlns:a14="http://schemas.microsoft.com/office/drawing/2010/main" val="0"/>
              </a:ext>
            </a:extLst>
          </a:blip>
          <a:srcRect l="31601" t="14527" r="8400" b="35410"/>
          <a:stretch/>
        </p:blipFill>
        <p:spPr bwMode="auto">
          <a:xfrm>
            <a:off x="2794959" y="612476"/>
            <a:ext cx="8684502" cy="5434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3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Διαφάνεια23"/>
          <p:cNvPicPr>
            <a:picLocks noChangeAspect="1" noChangeArrowheads="1"/>
          </p:cNvPicPr>
          <p:nvPr/>
        </p:nvPicPr>
        <p:blipFill rotWithShape="1">
          <a:blip r:embed="rId2">
            <a:extLst>
              <a:ext uri="{28A0092B-C50C-407E-A947-70E740481C1C}">
                <a14:useLocalDpi xmlns:a14="http://schemas.microsoft.com/office/drawing/2010/main" val="0"/>
              </a:ext>
            </a:extLst>
          </a:blip>
          <a:srcRect l="30657" t="14275" r="7268" b="35159"/>
          <a:stretch/>
        </p:blipFill>
        <p:spPr bwMode="auto">
          <a:xfrm>
            <a:off x="2846716" y="655609"/>
            <a:ext cx="9008467" cy="550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4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Διαφάνεια24"/>
          <p:cNvPicPr>
            <a:picLocks noChangeAspect="1" noChangeArrowheads="1"/>
          </p:cNvPicPr>
          <p:nvPr/>
        </p:nvPicPr>
        <p:blipFill rotWithShape="1">
          <a:blip r:embed="rId2">
            <a:extLst>
              <a:ext uri="{28A0092B-C50C-407E-A947-70E740481C1C}">
                <a14:useLocalDpi xmlns:a14="http://schemas.microsoft.com/office/drawing/2010/main" val="0"/>
              </a:ext>
            </a:extLst>
          </a:blip>
          <a:srcRect l="31223" t="14274" r="7739" b="33901"/>
          <a:stretch/>
        </p:blipFill>
        <p:spPr bwMode="auto">
          <a:xfrm>
            <a:off x="2863970" y="374683"/>
            <a:ext cx="9002752" cy="573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4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16015" y="1139013"/>
            <a:ext cx="6096000" cy="3416320"/>
          </a:xfrm>
          <a:prstGeom prst="rect">
            <a:avLst/>
          </a:prstGeom>
        </p:spPr>
        <p:txBody>
          <a:bodyPr>
            <a:spAutoFit/>
          </a:bodyPr>
          <a:lstStyle/>
          <a:p>
            <a:r>
              <a:rPr lang="en-US" dirty="0">
                <a:hlinkClick r:id="rId2"/>
              </a:rPr>
              <a:t>http://</a:t>
            </a:r>
            <a:r>
              <a:rPr lang="en-US" dirty="0" smtClean="0">
                <a:hlinkClick r:id="rId2"/>
              </a:rPr>
              <a:t>users.sch.gr/karage/askiseisglossas_d/oristikesantonymies_2.htm</a:t>
            </a:r>
            <a:endParaRPr lang="el-GR" dirty="0" smtClean="0"/>
          </a:p>
          <a:p>
            <a:endParaRPr lang="el-GR" dirty="0"/>
          </a:p>
          <a:p>
            <a:endParaRPr lang="el-GR" dirty="0" smtClean="0"/>
          </a:p>
          <a:p>
            <a:endParaRPr lang="el-GR" dirty="0"/>
          </a:p>
          <a:p>
            <a:r>
              <a:rPr lang="en-US" dirty="0">
                <a:hlinkClick r:id="rId3"/>
              </a:rPr>
              <a:t>http://</a:t>
            </a:r>
            <a:r>
              <a:rPr lang="en-US" dirty="0" smtClean="0">
                <a:hlinkClick r:id="rId3"/>
              </a:rPr>
              <a:t>users.sch.gr/karage/askiseisglossas_d/oristikesantonymies_3.htm</a:t>
            </a:r>
            <a:endParaRPr lang="el-GR" dirty="0" smtClean="0"/>
          </a:p>
          <a:p>
            <a:endParaRPr lang="el-GR" dirty="0"/>
          </a:p>
          <a:p>
            <a:endParaRPr lang="el-GR" dirty="0" smtClean="0"/>
          </a:p>
          <a:p>
            <a:endParaRPr lang="el-GR" dirty="0"/>
          </a:p>
          <a:p>
            <a:r>
              <a:rPr lang="en-US" dirty="0">
                <a:hlinkClick r:id="rId4"/>
              </a:rPr>
              <a:t>http://users.sch.gr/karage/askiseisglossas_d/oristikesantonymies_1.htm</a:t>
            </a:r>
            <a:endParaRPr lang="el-GR" dirty="0"/>
          </a:p>
        </p:txBody>
      </p:sp>
      <p:sp>
        <p:nvSpPr>
          <p:cNvPr id="3" name="TextBox 2"/>
          <p:cNvSpPr txBox="1"/>
          <p:nvPr/>
        </p:nvSpPr>
        <p:spPr>
          <a:xfrm>
            <a:off x="2656936" y="534838"/>
            <a:ext cx="5969479" cy="369332"/>
          </a:xfrm>
          <a:prstGeom prst="rect">
            <a:avLst/>
          </a:prstGeom>
          <a:noFill/>
        </p:spPr>
        <p:txBody>
          <a:bodyPr wrap="square" rtlCol="0">
            <a:spAutoFit/>
          </a:bodyPr>
          <a:lstStyle/>
          <a:p>
            <a:r>
              <a:rPr lang="el-GR" dirty="0" smtClean="0"/>
              <a:t>ΑΣΚΗΣΕΙΣ ΣΤΟ ΔΙΑΔΙΚΤΥΟ</a:t>
            </a:r>
            <a:endParaRPr lang="el-GR" dirty="0"/>
          </a:p>
        </p:txBody>
      </p:sp>
    </p:spTree>
    <p:extLst>
      <p:ext uri="{BB962C8B-B14F-4D97-AF65-F5344CB8AC3E}">
        <p14:creationId xmlns:p14="http://schemas.microsoft.com/office/powerpoint/2010/main" val="40745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6491" y="707366"/>
            <a:ext cx="8419381" cy="6186309"/>
          </a:xfrm>
          <a:prstGeom prst="rect">
            <a:avLst/>
          </a:prstGeom>
          <a:noFill/>
        </p:spPr>
        <p:txBody>
          <a:bodyPr wrap="square" rtlCol="0">
            <a:spAutoFit/>
          </a:bodyPr>
          <a:lstStyle/>
          <a:p>
            <a:r>
              <a:rPr lang="el-GR" dirty="0" smtClean="0"/>
              <a:t>Για το σπίτι</a:t>
            </a:r>
          </a:p>
          <a:p>
            <a:endParaRPr lang="el-GR" dirty="0"/>
          </a:p>
          <a:p>
            <a:endParaRPr lang="el-GR" dirty="0" smtClean="0"/>
          </a:p>
          <a:p>
            <a:pPr marL="342900" indent="-342900">
              <a:buAutoNum type="arabicParenR"/>
            </a:pPr>
            <a:r>
              <a:rPr lang="el-GR" dirty="0" smtClean="0"/>
              <a:t>Ανάγνωση </a:t>
            </a:r>
            <a:r>
              <a:rPr lang="el-GR" dirty="0" err="1" smtClean="0"/>
              <a:t>σελ</a:t>
            </a:r>
            <a:r>
              <a:rPr lang="el-GR" dirty="0" smtClean="0"/>
              <a:t> 36</a:t>
            </a:r>
          </a:p>
          <a:p>
            <a:pPr marL="342900" indent="-342900">
              <a:buAutoNum type="arabicParenR"/>
            </a:pPr>
            <a:endParaRPr lang="el-GR" dirty="0"/>
          </a:p>
          <a:p>
            <a:pPr marL="342900" indent="-342900">
              <a:buAutoNum type="arabicParenR"/>
            </a:pPr>
            <a:r>
              <a:rPr lang="el-GR" dirty="0" smtClean="0"/>
              <a:t>1 φορά αντιγραφή από την τελευταία παράγραφο του κειμένου το απόσπασμα « Όταν μεγαλώσουμε, κάποιο από μας ίσως γίνουν επιστήμονες, καλλιτέχνες ή αρχηγοί. Τότε, θα κάνουμε σπουδαία πράγματα γιατί έχουμε μάθει το πιο μεγάλο μάθημα στο σχολείο μας</a:t>
            </a:r>
            <a:r>
              <a:rPr lang="en-US" dirty="0" smtClean="0"/>
              <a:t>:</a:t>
            </a:r>
            <a:r>
              <a:rPr lang="el-GR" dirty="0" smtClean="0"/>
              <a:t> τη χαρά μπορείς να τη δώσεις σε κάθε άνθρωπο είτε έχει σχιστά μάτια είτε στρογγυλά είτε είναι λευκός είτε μαύρος είτε είναι φτωχός είτε πλούσιος!»</a:t>
            </a:r>
          </a:p>
          <a:p>
            <a:pPr marL="342900" indent="-342900">
              <a:buAutoNum type="arabicParenR"/>
            </a:pPr>
            <a:endParaRPr lang="el-GR" dirty="0"/>
          </a:p>
          <a:p>
            <a:pPr marL="342900" indent="-342900">
              <a:buAutoNum type="arabicParenR"/>
            </a:pPr>
            <a:r>
              <a:rPr lang="el-GR" dirty="0" smtClean="0"/>
              <a:t>Ορθογραφία «Τη </a:t>
            </a:r>
            <a:r>
              <a:rPr lang="el-GR" dirty="0"/>
              <a:t>χαρά μπορείς να τη δώσεις σε κάθε άνθρωπο είτε έχει σχιστά μάτια είτε στρογγυλά είτε είναι λευκός είτε μαύρος είτε είναι φτωχός είτε πλούσιος</a:t>
            </a:r>
            <a:r>
              <a:rPr lang="el-GR" dirty="0" smtClean="0"/>
              <a:t>.»</a:t>
            </a:r>
          </a:p>
          <a:p>
            <a:pPr marL="342900" indent="-342900">
              <a:buAutoNum type="arabicParenR"/>
            </a:pPr>
            <a:endParaRPr lang="el-GR" dirty="0"/>
          </a:p>
          <a:p>
            <a:pPr marL="342900" indent="-342900">
              <a:buAutoNum type="arabicParenR"/>
            </a:pPr>
            <a:r>
              <a:rPr lang="el-GR" dirty="0" smtClean="0"/>
              <a:t>Βάζω πλαγιότιτλους δίπλα από κάθε παράγραφο του κειμένου, τους ενώνω και δημιουργώ την περίληψη.</a:t>
            </a:r>
          </a:p>
          <a:p>
            <a:pPr marL="342900" indent="-342900">
              <a:buAutoNum type="arabicParenR"/>
            </a:pPr>
            <a:endParaRPr lang="el-GR" dirty="0"/>
          </a:p>
          <a:p>
            <a:pPr marL="342900" indent="-342900">
              <a:buFontTx/>
              <a:buAutoNum type="arabicParenR"/>
            </a:pPr>
            <a:r>
              <a:rPr lang="el-GR" dirty="0" smtClean="0"/>
              <a:t>Την άσκηση με την ακροστιχίδα που </a:t>
            </a:r>
            <a:r>
              <a:rPr lang="el-GR" smtClean="0"/>
              <a:t>δεν ολοκληρώσαμε.</a:t>
            </a:r>
            <a:endParaRPr lang="el-GR" dirty="0"/>
          </a:p>
          <a:p>
            <a:pPr marL="342900" indent="-342900">
              <a:buAutoNum type="arabicParenR"/>
            </a:pPr>
            <a:endParaRPr lang="el-GR" dirty="0"/>
          </a:p>
          <a:p>
            <a:endParaRPr lang="el-GR" dirty="0"/>
          </a:p>
        </p:txBody>
      </p:sp>
    </p:spTree>
    <p:extLst>
      <p:ext uri="{BB962C8B-B14F-4D97-AF65-F5344CB8AC3E}">
        <p14:creationId xmlns:p14="http://schemas.microsoft.com/office/powerpoint/2010/main" val="26701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1086929" y="1544609"/>
            <a:ext cx="9644332" cy="2182002"/>
          </a:xfrm>
        </p:spPr>
        <p:txBody>
          <a:bodyPr>
            <a:noAutofit/>
          </a:bodyPr>
          <a:lstStyle/>
          <a:p>
            <a:r>
              <a:rPr lang="el-GR" dirty="0" smtClean="0"/>
              <a:t>Το διαπολιτισμικό σχολείο αποτελείται από μαθητές και δασκάλους από διαφορετικά μέρη του κόσμου, με διαφορετική γλώσσα και διαφορετικό πολιτισμό! Πολλά </a:t>
            </a:r>
            <a:r>
              <a:rPr lang="el-GR" dirty="0" err="1" smtClean="0"/>
              <a:t>Ελληνάκια</a:t>
            </a:r>
            <a:r>
              <a:rPr lang="el-GR" dirty="0" smtClean="0"/>
              <a:t> που ζουν στο εξωτερικό πηγαίνουν σε διαπολιτισμικά σχολεία για να μάθουν και τη μητρική τους γλώσσα και να έρχονται σε επαφή με την ελληνική κουλτούρα και τον πολιτισμό μας. Αντίστοιχα και στην Ελλάδα υπάρχουν διαπολιτισμικά σχολεία με παιδιά από πολλές άλλες χώρες.</a:t>
            </a:r>
            <a:endParaRPr lang="el-GR" dirty="0"/>
          </a:p>
        </p:txBody>
      </p:sp>
      <p:sp>
        <p:nvSpPr>
          <p:cNvPr id="4" name="TextBox 3"/>
          <p:cNvSpPr txBox="1"/>
          <p:nvPr/>
        </p:nvSpPr>
        <p:spPr>
          <a:xfrm>
            <a:off x="1932317" y="586597"/>
            <a:ext cx="7591245" cy="584775"/>
          </a:xfrm>
          <a:prstGeom prst="rect">
            <a:avLst/>
          </a:prstGeom>
          <a:noFill/>
        </p:spPr>
        <p:txBody>
          <a:bodyPr wrap="square" rtlCol="0">
            <a:spAutoFit/>
          </a:bodyPr>
          <a:lstStyle/>
          <a:p>
            <a:r>
              <a:rPr lang="el-GR" sz="3200" dirty="0" smtClean="0"/>
              <a:t>Ποιο είναι το διαπολιτισμικό σχολείο</a:t>
            </a:r>
            <a:r>
              <a:rPr lang="en-US" sz="3200" dirty="0" smtClean="0"/>
              <a:t>;</a:t>
            </a:r>
            <a:endParaRPr lang="el-GR" sz="3200" dirty="0"/>
          </a:p>
        </p:txBody>
      </p:sp>
    </p:spTree>
    <p:extLst>
      <p:ext uri="{BB962C8B-B14F-4D97-AF65-F5344CB8AC3E}">
        <p14:creationId xmlns:p14="http://schemas.microsoft.com/office/powerpoint/2010/main" val="184937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7419" y="1337094"/>
            <a:ext cx="2518913" cy="2308324"/>
          </a:xfrm>
          <a:prstGeom prst="rect">
            <a:avLst/>
          </a:prstGeom>
          <a:noFill/>
        </p:spPr>
        <p:txBody>
          <a:bodyPr wrap="square" rtlCol="0">
            <a:spAutoFit/>
          </a:bodyPr>
          <a:lstStyle/>
          <a:p>
            <a:r>
              <a:rPr lang="el-GR" dirty="0" smtClean="0"/>
              <a:t>Στα διαπολιτισμικά σχολεία γίνονται μαθήματα σε πολλές γλώσσες και προβάλλονται στοιχεία από όλους τους πολιτισμούς των μαθητών.</a:t>
            </a:r>
            <a:endParaRPr lang="el-GR" dirty="0"/>
          </a:p>
        </p:txBody>
      </p:sp>
      <p:sp>
        <p:nvSpPr>
          <p:cNvPr id="4" name="TextBox 3"/>
          <p:cNvSpPr txBox="1"/>
          <p:nvPr/>
        </p:nvSpPr>
        <p:spPr>
          <a:xfrm>
            <a:off x="4917057" y="1337094"/>
            <a:ext cx="5771071" cy="2308324"/>
          </a:xfrm>
          <a:prstGeom prst="rect">
            <a:avLst/>
          </a:prstGeom>
          <a:noFill/>
        </p:spPr>
        <p:txBody>
          <a:bodyPr wrap="square" rtlCol="0">
            <a:spAutoFit/>
          </a:bodyPr>
          <a:lstStyle/>
          <a:p>
            <a:r>
              <a:rPr lang="el-GR" dirty="0" err="1" smtClean="0"/>
              <a:t>Βιντεάκια</a:t>
            </a:r>
            <a:r>
              <a:rPr lang="el-GR" dirty="0" smtClean="0"/>
              <a:t> από διαπολιτισμικά σχολεία</a:t>
            </a:r>
          </a:p>
          <a:p>
            <a:endParaRPr lang="el-GR" dirty="0"/>
          </a:p>
          <a:p>
            <a:endParaRPr lang="el-GR" dirty="0" smtClean="0"/>
          </a:p>
          <a:p>
            <a:r>
              <a:rPr lang="en-US" dirty="0" smtClean="0">
                <a:hlinkClick r:id="rId2"/>
              </a:rPr>
              <a:t>https://www.youtube.com/watch?time_continue=9&amp;v=yNq3cPS1e0s&amp;feature=emb_title</a:t>
            </a:r>
            <a:endParaRPr lang="el-GR" dirty="0" smtClean="0"/>
          </a:p>
          <a:p>
            <a:endParaRPr lang="el-GR" dirty="0"/>
          </a:p>
          <a:p>
            <a:endParaRPr lang="el-GR" dirty="0" smtClean="0"/>
          </a:p>
          <a:p>
            <a:r>
              <a:rPr lang="en-US" dirty="0" smtClean="0">
                <a:hlinkClick r:id="rId3"/>
              </a:rPr>
              <a:t>https://www.youtube.com/watch?v=PKNf_-iXO6Q</a:t>
            </a:r>
            <a:endParaRPr lang="el-GR" dirty="0"/>
          </a:p>
        </p:txBody>
      </p:sp>
      <p:sp>
        <p:nvSpPr>
          <p:cNvPr id="5" name="TextBox 4"/>
          <p:cNvSpPr txBox="1"/>
          <p:nvPr/>
        </p:nvSpPr>
        <p:spPr>
          <a:xfrm>
            <a:off x="1069675" y="4968815"/>
            <a:ext cx="9178506" cy="923330"/>
          </a:xfrm>
          <a:prstGeom prst="rect">
            <a:avLst/>
          </a:prstGeom>
          <a:noFill/>
        </p:spPr>
        <p:txBody>
          <a:bodyPr wrap="square" rtlCol="0">
            <a:spAutoFit/>
          </a:bodyPr>
          <a:lstStyle/>
          <a:p>
            <a:r>
              <a:rPr lang="el-GR" dirty="0" smtClean="0"/>
              <a:t>Σε αυτά τα σχολεία γίνονται δράσεις, όπως η εβδομάδα πολιτισμού, που το παιδί ντύνεται με παραδοσιακές φορεσιές, παίζει τραγούδια του τόπου του με παραδοσιακά όργανα </a:t>
            </a:r>
            <a:r>
              <a:rPr lang="el-GR" dirty="0" err="1" smtClean="0"/>
              <a:t>κλπ</a:t>
            </a:r>
            <a:endParaRPr lang="el-GR" dirty="0"/>
          </a:p>
        </p:txBody>
      </p:sp>
      <p:pic>
        <p:nvPicPr>
          <p:cNvPr id="1026" name="Picture 2" descr="Διαφάνεια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1575" y="3112203"/>
            <a:ext cx="2475482" cy="18566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Διαφάνεια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30263" y="280223"/>
            <a:ext cx="2312179" cy="1734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553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ircle(in)">
                                      <p:cBhvr>
                                        <p:cTn id="22" dur="20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Διαφάνεια6"/>
          <p:cNvPicPr>
            <a:picLocks noChangeAspect="1" noChangeArrowheads="1"/>
          </p:cNvPicPr>
          <p:nvPr/>
        </p:nvPicPr>
        <p:blipFill rotWithShape="1">
          <a:blip r:embed="rId2">
            <a:extLst>
              <a:ext uri="{28A0092B-C50C-407E-A947-70E740481C1C}">
                <a14:useLocalDpi xmlns:a14="http://schemas.microsoft.com/office/drawing/2010/main" val="0"/>
              </a:ext>
            </a:extLst>
          </a:blip>
          <a:srcRect l="5635" t="5943" r="4871" b="9044"/>
          <a:stretch/>
        </p:blipFill>
        <p:spPr bwMode="auto">
          <a:xfrm>
            <a:off x="1414732" y="207035"/>
            <a:ext cx="10170543" cy="66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0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Διαφάνεια7"/>
          <p:cNvPicPr>
            <a:picLocks noChangeAspect="1" noChangeArrowheads="1"/>
          </p:cNvPicPr>
          <p:nvPr/>
        </p:nvPicPr>
        <p:blipFill rotWithShape="1">
          <a:blip r:embed="rId2">
            <a:extLst>
              <a:ext uri="{28A0092B-C50C-407E-A947-70E740481C1C}">
                <a14:useLocalDpi xmlns:a14="http://schemas.microsoft.com/office/drawing/2010/main" val="0"/>
              </a:ext>
            </a:extLst>
          </a:blip>
          <a:srcRect l="4431" t="7357" r="4248" b="7988"/>
          <a:stretch/>
        </p:blipFill>
        <p:spPr bwMode="auto">
          <a:xfrm>
            <a:off x="1673525" y="198408"/>
            <a:ext cx="9989387" cy="6564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3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80558" y="1216325"/>
            <a:ext cx="8488393" cy="1631216"/>
          </a:xfrm>
          <a:prstGeom prst="rect">
            <a:avLst/>
          </a:prstGeom>
          <a:noFill/>
        </p:spPr>
        <p:txBody>
          <a:bodyPr wrap="square" rtlCol="0">
            <a:spAutoFit/>
          </a:bodyPr>
          <a:lstStyle/>
          <a:p>
            <a:r>
              <a:rPr lang="el-GR" sz="2000" dirty="0" smtClean="0"/>
              <a:t>Τι το ξεχωριστό έχουν σε αυτό το σχολείο οι μαθητές και οι δάσκαλοι</a:t>
            </a:r>
            <a:r>
              <a:rPr lang="en-US" sz="2000" dirty="0" smtClean="0"/>
              <a:t>;</a:t>
            </a:r>
            <a:endParaRPr lang="el-GR" sz="2000" dirty="0" smtClean="0"/>
          </a:p>
          <a:p>
            <a:endParaRPr lang="el-GR" sz="2000" dirty="0" smtClean="0"/>
          </a:p>
          <a:p>
            <a:r>
              <a:rPr lang="el-GR" sz="2000" dirty="0" smtClean="0"/>
              <a:t>Γιατί γίνονται οι παρελάσεις</a:t>
            </a:r>
            <a:r>
              <a:rPr lang="en-US" sz="2000" dirty="0" smtClean="0"/>
              <a:t>;</a:t>
            </a:r>
            <a:endParaRPr lang="el-GR" sz="2000" dirty="0" smtClean="0"/>
          </a:p>
          <a:p>
            <a:endParaRPr lang="el-GR" sz="2000" dirty="0" smtClean="0"/>
          </a:p>
          <a:p>
            <a:r>
              <a:rPr lang="el-GR" sz="2000" dirty="0" smtClean="0"/>
              <a:t>Ποιο είναι το πιο σπουδαίο μάθημα που μαθαίνουν αυτά τα παιδιά</a:t>
            </a:r>
            <a:r>
              <a:rPr lang="en-US" sz="2000" dirty="0" smtClean="0"/>
              <a:t>;</a:t>
            </a:r>
            <a:endParaRPr lang="el-GR" sz="2000" dirty="0"/>
          </a:p>
        </p:txBody>
      </p:sp>
    </p:spTree>
    <p:extLst>
      <p:ext uri="{BB962C8B-B14F-4D97-AF65-F5344CB8AC3E}">
        <p14:creationId xmlns:p14="http://schemas.microsoft.com/office/powerpoint/2010/main" val="199768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Διαφάνεια15"/>
          <p:cNvPicPr>
            <a:picLocks noChangeAspect="1" noChangeArrowheads="1"/>
          </p:cNvPicPr>
          <p:nvPr/>
        </p:nvPicPr>
        <p:blipFill rotWithShape="1">
          <a:blip r:embed="rId2">
            <a:extLst>
              <a:ext uri="{28A0092B-C50C-407E-A947-70E740481C1C}">
                <a14:useLocalDpi xmlns:a14="http://schemas.microsoft.com/office/drawing/2010/main" val="0"/>
              </a:ext>
            </a:extLst>
          </a:blip>
          <a:srcRect l="31506" t="14400" r="7173" b="34782"/>
          <a:stretch/>
        </p:blipFill>
        <p:spPr bwMode="auto">
          <a:xfrm>
            <a:off x="2363638" y="672859"/>
            <a:ext cx="8646702" cy="5374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7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Διαφάνεια16"/>
          <p:cNvPicPr>
            <a:picLocks noChangeAspect="1" noChangeArrowheads="1"/>
          </p:cNvPicPr>
          <p:nvPr/>
        </p:nvPicPr>
        <p:blipFill rotWithShape="1">
          <a:blip r:embed="rId2">
            <a:extLst>
              <a:ext uri="{28A0092B-C50C-407E-A947-70E740481C1C}">
                <a14:useLocalDpi xmlns:a14="http://schemas.microsoft.com/office/drawing/2010/main" val="0"/>
              </a:ext>
            </a:extLst>
          </a:blip>
          <a:srcRect l="30563" t="14779" r="7551" b="33775"/>
          <a:stretch/>
        </p:blipFill>
        <p:spPr bwMode="auto">
          <a:xfrm>
            <a:off x="2958861" y="871266"/>
            <a:ext cx="8370788" cy="5218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1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Διαφάνεια17"/>
          <p:cNvPicPr>
            <a:picLocks noChangeAspect="1" noChangeArrowheads="1"/>
          </p:cNvPicPr>
          <p:nvPr/>
        </p:nvPicPr>
        <p:blipFill rotWithShape="1">
          <a:blip r:embed="rId2">
            <a:extLst>
              <a:ext uri="{28A0092B-C50C-407E-A947-70E740481C1C}">
                <a14:useLocalDpi xmlns:a14="http://schemas.microsoft.com/office/drawing/2010/main" val="0"/>
              </a:ext>
            </a:extLst>
          </a:blip>
          <a:srcRect l="29902" t="13647" r="7739" b="34907"/>
          <a:stretch/>
        </p:blipFill>
        <p:spPr bwMode="auto">
          <a:xfrm>
            <a:off x="2743199" y="862642"/>
            <a:ext cx="8783127" cy="5434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35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Ίχνος ατμού">
  <a:themeElements>
    <a:clrScheme name="Ίχνος ατμού">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Ίχνος ατμού">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Ίχνος ατμού">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TM04033937[[fn=ΙΧΝΟΣ ΑΤΜΟΥ]]</Template>
  <TotalTime>75</TotalTime>
  <Words>344</Words>
  <Application>Microsoft Office PowerPoint</Application>
  <PresentationFormat>Ευρεία οθόνη</PresentationFormat>
  <Paragraphs>50</Paragraphs>
  <Slides>17</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17</vt:i4>
      </vt:variant>
    </vt:vector>
  </HeadingPairs>
  <TitlesOfParts>
    <vt:vector size="20" baseType="lpstr">
      <vt:lpstr>Arial</vt:lpstr>
      <vt:lpstr>Century Gothic</vt:lpstr>
      <vt:lpstr>Ίχνος ατμού</vt:lpstr>
      <vt:lpstr>Το σχολειο του κοσμου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σχολειο του κοσμου</dc:title>
  <dc:creator>christina antoniadou</dc:creator>
  <cp:lastModifiedBy>christina antoniadou</cp:lastModifiedBy>
  <cp:revision>11</cp:revision>
  <dcterms:created xsi:type="dcterms:W3CDTF">2020-04-28T14:45:43Z</dcterms:created>
  <dcterms:modified xsi:type="dcterms:W3CDTF">2020-04-29T12:22:00Z</dcterms:modified>
</cp:coreProperties>
</file>