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3" r:id="rId8"/>
    <p:sldId id="262" r:id="rId9"/>
    <p:sldId id="264" r:id="rId10"/>
    <p:sldId id="273" r:id="rId11"/>
    <p:sldId id="265" r:id="rId12"/>
    <p:sldId id="266" r:id="rId13"/>
    <p:sldId id="267" r:id="rId14"/>
    <p:sldId id="270" r:id="rId15"/>
    <p:sldId id="272" r:id="rId16"/>
    <p:sldId id="268" r:id="rId17"/>
    <p:sldId id="269" r:id="rId18"/>
    <p:sldId id="271"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46C117F-5CCF-4837-BE5F-2B92066CAFAF}" type="datetimeFigureOut">
              <a:rPr lang="en-US" dirty="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84EB90BD-B6CE-46B7-997F-7313B992CCDC}" type="datetimeFigureOut">
              <a:rPr lang="en-US" dirty="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l-GR" smtClean="0"/>
              <a:t>Στυλ κύριου τίτλου</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CDB9D11F-B188-461D-B23F-39381795C052}" type="datetimeFigureOut">
              <a:rPr lang="en-US" dirty="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2E6D8D9-55A2-4063-B0F3-121F44549695}" type="datetimeFigureOut">
              <a:rPr lang="en-US" dirty="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l-GR" smtClean="0"/>
              <a:t>Στυλ κύριου τίτλου</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D4B24536-994D-4021-A283-9F449C0DB509}" type="datetimeFigureOut">
              <a:rPr lang="en-US" dirty="0"/>
              <a:t>5/3/2020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l-GR" smtClean="0"/>
              <a:t>Στυλ κύριου τίτλου</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3CBBBB78-C96F-47B7-AB17-D852CA960AC9}" type="datetimeFigureOut">
              <a:rPr lang="en-US" dirty="0"/>
              <a:t>5/3/2020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5/3/2020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l-GR" smtClean="0"/>
              <a:t>Στυλ κύριου τίτλου</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30578ACC-22D6-47C1-A373-4FD133E34F3C}" type="datetimeFigureOut">
              <a:rPr lang="en-US" dirty="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0322" y="3030008"/>
            <a:ext cx="4698355" cy="290617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594123" y="3030008"/>
            <a:ext cx="4700059" cy="290617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l-GR" smtClean="0"/>
              <a:t>Στυλ κύριου τίτλου</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331444B-B92B-4E27-8C94-BB93EAF5CB18}" type="datetimeFigureOut">
              <a:rPr lang="en-US" dirty="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363EFA5E-FA76-400D-B3DC-F0BA90E6D107}" type="datetimeFigureOut">
              <a:rPr lang="en-US" dirty="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5/3/2020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l.wikipedia.org/wiki/%CE%91%CE%BB%CE%AD%CE%BE%CE%B1%CE%BD%CE%B4%CF%81%CE%BF%CF%82_%CE%BF_%CE%9C%CE%AD%CE%B3%CE%B1%CF%82" TargetMode="External"/><Relationship Id="rId2" Type="http://schemas.openxmlformats.org/officeDocument/2006/relationships/hyperlink" Target="https://el.wikipedia.org/wiki/%CE%A0%CF%84%CE%BF%CE%BB%CE%B5%CE%BC%CE%B1%CE%AF%CE%BF%CF%82_%CE%BF_%CE%A3%CF%89%CF%84%CE%AE%CF%81" TargetMode="Externa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s://el.wikipedia.org/wiki/%CE%A0%CF%84%CE%BF%CE%BB%CE%B5%CE%BC%CE%B1%CE%90%CE%B4%CE%B1_(%CF%80%CF%81%CE%B9%CE%B3%CE%BA%CE%AF%CF%80%CE%B9%CF%83%CF%83%CE%B1)" TargetMode="External"/><Relationship Id="rId4" Type="http://schemas.openxmlformats.org/officeDocument/2006/relationships/hyperlink" Target="https://el.wikipedia.org/wiki/%CE%A0%CF%84%CE%BF%CE%BB%CE%B5%CE%BC%CE%B1%CE%AF%CE%BF%CF%82_%CE%91%CE%84_%CE%A3%CF%89%CF%84%CE%AE%CF%8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ixanitouxronou.gr/pergamos-i-archeoelliniki-poli-tis-mikras-asias-pou-dimiourgise-tin-pergamini-gia-na-antagonisti-ton-papiro-ton-egiption-pos-i-germani-exagorasan-tous-othomanous-ke-meteferan-olo-to-vomo-tou-dia-st/" TargetMode="External"/><Relationship Id="rId2" Type="http://schemas.openxmlformats.org/officeDocument/2006/relationships/hyperlink" Target="http://ebooks.edu.gr/modules/ebook/show.php/DSDIM-D103/100/813,2988/" TargetMode="External"/><Relationship Id="rId1" Type="http://schemas.openxmlformats.org/officeDocument/2006/relationships/slideLayout" Target="../slideLayouts/slideLayout2.xml"/><Relationship Id="rId4" Type="http://schemas.openxmlformats.org/officeDocument/2006/relationships/hyperlink" Target="https://el.wikipedia.org/wiki/%CE%A0%CF%84%CE%BF%CE%BB%CE%B5%CE%BC%CE%B1%CE%90%CE%B4%CE%B1#%CE%9F%CE%BD%CE%BF%CE%BC%CE%B1%CF%83%CE%AF%CE%B1_-_%CE%95%CF%84%CF%85%CE%BC%CE%BF%CE%BB%CE%BF%CE%B3%CE%AF%CE%B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l.wikipedia.org/wiki/283_%CF%80.%CE%A7."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el.wikipedia.org/wiki/%CE%A0%CF%84%CE%BF%CE%BB%CE%B5%CE%BC%CE%B1%CE%AF%CE%BF%CF%82_%CE%92%27_%CE%A6%CE%B9%CE%BB%CE%AC%CE%B4%CE%B5%CE%BB%CF%86%CE%BF%CF%82"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09600" y="2733709"/>
            <a:ext cx="9434056" cy="1373070"/>
          </a:xfrm>
        </p:spPr>
        <p:txBody>
          <a:bodyPr/>
          <a:lstStyle/>
          <a:p>
            <a:r>
              <a:rPr lang="el-GR" dirty="0" smtClean="0"/>
              <a:t>Κεφάλαιο 34</a:t>
            </a:r>
            <a:endParaRPr lang="el-GR" dirty="0"/>
          </a:p>
        </p:txBody>
      </p:sp>
      <p:sp>
        <p:nvSpPr>
          <p:cNvPr id="3" name="Υπότιτλος 2"/>
          <p:cNvSpPr>
            <a:spLocks noGrp="1"/>
          </p:cNvSpPr>
          <p:nvPr>
            <p:ph type="subTitle" idx="1"/>
          </p:nvPr>
        </p:nvSpPr>
        <p:spPr>
          <a:xfrm>
            <a:off x="680322" y="4394039"/>
            <a:ext cx="9351574" cy="1117687"/>
          </a:xfrm>
        </p:spPr>
        <p:txBody>
          <a:bodyPr>
            <a:normAutofit/>
          </a:bodyPr>
          <a:lstStyle/>
          <a:p>
            <a:r>
              <a:rPr lang="el-GR" sz="3200" dirty="0" smtClean="0"/>
              <a:t>Η αυτοκρατορία του Μ. Αλεξάνδρου χωρίζεται</a:t>
            </a:r>
            <a:endParaRPr lang="el-GR" sz="3200" dirty="0"/>
          </a:p>
        </p:txBody>
      </p:sp>
      <p:sp>
        <p:nvSpPr>
          <p:cNvPr id="4" name="TextBox 3"/>
          <p:cNvSpPr txBox="1"/>
          <p:nvPr/>
        </p:nvSpPr>
        <p:spPr>
          <a:xfrm>
            <a:off x="1020417" y="927652"/>
            <a:ext cx="10734261" cy="707886"/>
          </a:xfrm>
          <a:prstGeom prst="rect">
            <a:avLst/>
          </a:prstGeom>
          <a:noFill/>
        </p:spPr>
        <p:txBody>
          <a:bodyPr wrap="square" rtlCol="0">
            <a:spAutoFit/>
          </a:bodyPr>
          <a:lstStyle/>
          <a:p>
            <a:r>
              <a:rPr lang="el-GR" sz="4000" dirty="0" smtClean="0"/>
              <a:t>4</a:t>
            </a:r>
            <a:r>
              <a:rPr lang="el-GR" sz="4000" baseline="30000" dirty="0" smtClean="0"/>
              <a:t>η</a:t>
            </a:r>
            <a:r>
              <a:rPr lang="el-GR" sz="4000" dirty="0" smtClean="0"/>
              <a:t> ΕΝΟΤΗΤΑ 						ΕΛΛΗΝΙΣΤΙΚΑ ΧΡΟΝΙΑ</a:t>
            </a:r>
            <a:endParaRPr lang="el-GR" sz="4000" dirty="0"/>
          </a:p>
        </p:txBody>
      </p:sp>
    </p:spTree>
    <p:extLst>
      <p:ext uri="{BB962C8B-B14F-4D97-AF65-F5344CB8AC3E}">
        <p14:creationId xmlns:p14="http://schemas.microsoft.com/office/powerpoint/2010/main" val="258125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Πτολεμαΐδα </a:t>
            </a:r>
            <a:endParaRPr lang="el-GR" dirty="0"/>
          </a:p>
        </p:txBody>
      </p:sp>
      <p:sp>
        <p:nvSpPr>
          <p:cNvPr id="3" name="Θέση περιεχομένου 2"/>
          <p:cNvSpPr>
            <a:spLocks noGrp="1"/>
          </p:cNvSpPr>
          <p:nvPr>
            <p:ph idx="1"/>
          </p:nvPr>
        </p:nvSpPr>
        <p:spPr/>
        <p:txBody>
          <a:bodyPr/>
          <a:lstStyle/>
          <a:p>
            <a:r>
              <a:rPr lang="el-GR" dirty="0"/>
              <a:t>Η ονομασία της πόλης προέκυψε από τον </a:t>
            </a:r>
            <a:r>
              <a:rPr lang="el-GR" dirty="0">
                <a:hlinkClick r:id="rId2" tooltip="Πτολεμαίος ο Σωτήρ"/>
              </a:rPr>
              <a:t>Πτολεμαίο τον Σωτήρα</a:t>
            </a:r>
            <a:r>
              <a:rPr lang="el-GR" dirty="0"/>
              <a:t>, στρατηγό του </a:t>
            </a:r>
            <a:r>
              <a:rPr lang="el-GR" dirty="0">
                <a:hlinkClick r:id="rId3" tooltip="Αλέξανδρος ο Μέγας"/>
              </a:rPr>
              <a:t>Μεγάλου Αλεξάνδρου</a:t>
            </a:r>
            <a:r>
              <a:rPr lang="el-GR" dirty="0"/>
              <a:t>, όπου αργότερα αναγορεύτηκε Βασιλιάς της Αιγύπτου με το όνομα </a:t>
            </a:r>
            <a:r>
              <a:rPr lang="el-GR" dirty="0">
                <a:hlinkClick r:id="rId4" tooltip="Πτολεμαίος Α΄ Σωτήρ"/>
              </a:rPr>
              <a:t>Πτολεμαίος Α΄ </a:t>
            </a:r>
            <a:r>
              <a:rPr lang="el-GR" dirty="0" err="1">
                <a:hlinkClick r:id="rId4" tooltip="Πτολεμαίος Α΄ Σωτήρ"/>
              </a:rPr>
              <a:t>Σωτήρ</a:t>
            </a:r>
            <a:r>
              <a:rPr lang="el-GR" dirty="0"/>
              <a:t> (</a:t>
            </a:r>
            <a:r>
              <a:rPr lang="el-GR" dirty="0" err="1"/>
              <a:t>Λάγος</a:t>
            </a:r>
            <a:r>
              <a:rPr lang="el-GR" dirty="0"/>
              <a:t>). Άγαλμά του υπάρχει στην κεντρική πλατεία της πόλης.</a:t>
            </a:r>
          </a:p>
          <a:p>
            <a:r>
              <a:rPr lang="el-GR" dirty="0"/>
              <a:t>Ο Πτολεμαίος ο </a:t>
            </a:r>
            <a:r>
              <a:rPr lang="el-GR" dirty="0" err="1"/>
              <a:t>Λάγου</a:t>
            </a:r>
            <a:r>
              <a:rPr lang="el-GR" dirty="0"/>
              <a:t>, υπήρξε στρατηγός, σωματοφύλακας και συμμαθητής του Μεγάλου Αλεξάνδρου καθώς και αγαπημένος μαθητής του Αριστοτέλη. Καταγόταν από την Εορδαία και προς τιμήν αυτού και της κόρης του </a:t>
            </a:r>
            <a:r>
              <a:rPr lang="el-GR" dirty="0">
                <a:hlinkClick r:id="rId5" tooltip="Πτολεμαΐδα (πριγκίπισσα)"/>
              </a:rPr>
              <a:t>Πτολεμαΐδας</a:t>
            </a:r>
            <a:r>
              <a:rPr lang="el-GR" dirty="0"/>
              <a:t> ονομάστηκε η πόλη.</a:t>
            </a:r>
          </a:p>
          <a:p>
            <a:endParaRPr lang="el-GR" dirty="0"/>
          </a:p>
        </p:txBody>
      </p:sp>
      <p:pic>
        <p:nvPicPr>
          <p:cNvPr id="4098" name="Picture 2" descr="Κεντρική πλατεία Πτολεμαΐδας - Το άγαλμα του Πτολεμαίου στα λευκά ..."/>
          <p:cNvPicPr>
            <a:picLocks noChangeAspect="1" noChangeArrowheads="1"/>
          </p:cNvPicPr>
          <p:nvPr/>
        </p:nvPicPr>
        <p:blipFill rotWithShape="1">
          <a:blip r:embed="rId6">
            <a:extLst>
              <a:ext uri="{28A0092B-C50C-407E-A947-70E740481C1C}">
                <a14:useLocalDpi xmlns:a14="http://schemas.microsoft.com/office/drawing/2010/main" val="0"/>
              </a:ext>
            </a:extLst>
          </a:blip>
          <a:srcRect l="28547" r="24053" b="46898"/>
          <a:stretch/>
        </p:blipFill>
        <p:spPr bwMode="auto">
          <a:xfrm>
            <a:off x="10508974" y="2876090"/>
            <a:ext cx="1524000" cy="252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40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κράτος της Συρίας</a:t>
            </a:r>
            <a:endParaRPr lang="el-GR" dirty="0"/>
          </a:p>
        </p:txBody>
      </p:sp>
      <p:sp>
        <p:nvSpPr>
          <p:cNvPr id="3" name="Θέση περιεχομένου 2"/>
          <p:cNvSpPr>
            <a:spLocks noGrp="1"/>
          </p:cNvSpPr>
          <p:nvPr>
            <p:ph idx="1"/>
          </p:nvPr>
        </p:nvSpPr>
        <p:spPr>
          <a:xfrm>
            <a:off x="680322" y="2336873"/>
            <a:ext cx="5177140" cy="4177830"/>
          </a:xfrm>
        </p:spPr>
        <p:txBody>
          <a:bodyPr>
            <a:normAutofit/>
          </a:bodyPr>
          <a:lstStyle/>
          <a:p>
            <a:r>
              <a:rPr lang="el-GR" dirty="0"/>
              <a:t>Το κράτος της Συρίας, που ίδρυσε ο </a:t>
            </a:r>
            <a:r>
              <a:rPr lang="el-GR" b="1" u="sng" dirty="0"/>
              <a:t>Σέ­λευκος</a:t>
            </a:r>
            <a:r>
              <a:rPr lang="el-GR" dirty="0"/>
              <a:t>, υπήρξε το μεγαλύτερο απ' όλα την εποχή αυτή. </a:t>
            </a:r>
            <a:endParaRPr lang="el-GR" dirty="0" smtClean="0"/>
          </a:p>
          <a:p>
            <a:r>
              <a:rPr lang="el-GR" dirty="0" smtClean="0"/>
              <a:t>Σ</a:t>
            </a:r>
            <a:r>
              <a:rPr lang="el-GR" dirty="0"/>
              <a:t>' αυτό ζούσαν πολλοί </a:t>
            </a:r>
            <a:r>
              <a:rPr lang="el-GR" dirty="0" smtClean="0"/>
              <a:t>λαοί, </a:t>
            </a:r>
            <a:r>
              <a:rPr lang="el-GR" dirty="0"/>
              <a:t>που ο καθένας είχε διαφορετικές συνήθειες. Για το λόγο αυτό </a:t>
            </a:r>
            <a:r>
              <a:rPr lang="el-GR" u="sng" dirty="0"/>
              <a:t>ήταν </a:t>
            </a:r>
            <a:r>
              <a:rPr lang="el-GR" u="sng" dirty="0" smtClean="0"/>
              <a:t>δύσκολο </a:t>
            </a:r>
            <a:r>
              <a:rPr lang="el-GR" u="sng" dirty="0"/>
              <a:t>να διοικηθεί</a:t>
            </a:r>
            <a:r>
              <a:rPr lang="el-GR" u="sng" dirty="0" smtClean="0"/>
              <a:t>.</a:t>
            </a:r>
          </a:p>
          <a:p>
            <a:endParaRPr lang="el-GR" u="sng" dirty="0" smtClean="0"/>
          </a:p>
          <a:p>
            <a:r>
              <a:rPr lang="el-GR" dirty="0" smtClean="0"/>
              <a:t>Πρωτεύουσα του, ήταν η </a:t>
            </a:r>
            <a:r>
              <a:rPr lang="el-GR" b="1" u="sng" dirty="0" smtClean="0"/>
              <a:t>Αντιόχεια</a:t>
            </a:r>
            <a:r>
              <a:rPr lang="el-GR" dirty="0" smtClean="0"/>
              <a:t>.</a:t>
            </a:r>
            <a:endParaRPr lang="el-GR" dirty="0"/>
          </a:p>
        </p:txBody>
      </p:sp>
      <p:pic>
        <p:nvPicPr>
          <p:cNvPr id="4" name="Εικόνα 3"/>
          <p:cNvPicPr>
            <a:picLocks noChangeAspect="1"/>
          </p:cNvPicPr>
          <p:nvPr/>
        </p:nvPicPr>
        <p:blipFill rotWithShape="1">
          <a:blip r:embed="rId2"/>
          <a:srcRect l="24239" t="32850" r="42500" b="38358"/>
          <a:stretch/>
        </p:blipFill>
        <p:spPr>
          <a:xfrm>
            <a:off x="5857462" y="2107096"/>
            <a:ext cx="6191617" cy="4134677"/>
          </a:xfrm>
          <a:prstGeom prst="rect">
            <a:avLst/>
          </a:prstGeom>
        </p:spPr>
      </p:pic>
    </p:spTree>
    <p:extLst>
      <p:ext uri="{BB962C8B-B14F-4D97-AF65-F5344CB8AC3E}">
        <p14:creationId xmlns:p14="http://schemas.microsoft.com/office/powerpoint/2010/main" val="2258451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κράτος της Περγάμου</a:t>
            </a:r>
            <a:endParaRPr lang="el-GR" dirty="0"/>
          </a:p>
        </p:txBody>
      </p:sp>
      <p:sp>
        <p:nvSpPr>
          <p:cNvPr id="3" name="Θέση περιεχομένου 2"/>
          <p:cNvSpPr>
            <a:spLocks noGrp="1"/>
          </p:cNvSpPr>
          <p:nvPr>
            <p:ph idx="1"/>
          </p:nvPr>
        </p:nvSpPr>
        <p:spPr/>
        <p:txBody>
          <a:bodyPr/>
          <a:lstStyle/>
          <a:p>
            <a:r>
              <a:rPr lang="el-GR" dirty="0"/>
              <a:t>Αργότερα, στα παράλια της Μ. Ασίας, ιδρύθηκε το κράτος της Περγάμου </a:t>
            </a:r>
            <a:r>
              <a:rPr lang="el-GR" dirty="0" smtClean="0"/>
              <a:t>με βασιλιά το Λυσίμαχο, που </a:t>
            </a:r>
            <a:r>
              <a:rPr lang="el-GR" dirty="0"/>
              <a:t>πε­ριέλαβε το μεγαλύτερο μέρος της Μ. Ασίας.</a:t>
            </a:r>
            <a:br>
              <a:rPr lang="el-GR" dirty="0"/>
            </a:br>
            <a:endParaRPr lang="el-GR" dirty="0"/>
          </a:p>
          <a:p>
            <a:r>
              <a:rPr lang="el-GR" dirty="0"/>
              <a:t/>
            </a:r>
            <a:br>
              <a:rPr lang="el-GR" dirty="0"/>
            </a:br>
            <a:endParaRPr lang="el-GR" dirty="0"/>
          </a:p>
        </p:txBody>
      </p:sp>
      <p:pic>
        <p:nvPicPr>
          <p:cNvPr id="4" name="Εικόνα 3"/>
          <p:cNvPicPr>
            <a:picLocks noChangeAspect="1"/>
          </p:cNvPicPr>
          <p:nvPr/>
        </p:nvPicPr>
        <p:blipFill rotWithShape="1">
          <a:blip r:embed="rId2"/>
          <a:srcRect l="30000" t="50241" r="23913" b="17102"/>
          <a:stretch/>
        </p:blipFill>
        <p:spPr>
          <a:xfrm>
            <a:off x="256252" y="3286538"/>
            <a:ext cx="8677740" cy="3458817"/>
          </a:xfrm>
          <a:prstGeom prst="rect">
            <a:avLst/>
          </a:prstGeom>
        </p:spPr>
      </p:pic>
    </p:spTree>
    <p:extLst>
      <p:ext uri="{BB962C8B-B14F-4D97-AF65-F5344CB8AC3E}">
        <p14:creationId xmlns:p14="http://schemas.microsoft.com/office/powerpoint/2010/main" val="869037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Πέργαμος</a:t>
            </a:r>
            <a:endParaRPr lang="el-GR" dirty="0"/>
          </a:p>
        </p:txBody>
      </p:sp>
      <p:pic>
        <p:nvPicPr>
          <p:cNvPr id="6" name="Εικόνα 5"/>
          <p:cNvPicPr>
            <a:picLocks noChangeAspect="1"/>
          </p:cNvPicPr>
          <p:nvPr/>
        </p:nvPicPr>
        <p:blipFill rotWithShape="1">
          <a:blip r:embed="rId2"/>
          <a:srcRect l="15435" t="36135" r="16739" b="12077"/>
          <a:stretch/>
        </p:blipFill>
        <p:spPr>
          <a:xfrm>
            <a:off x="238539" y="1622131"/>
            <a:ext cx="11953461" cy="5133859"/>
          </a:xfrm>
          <a:prstGeom prst="rect">
            <a:avLst/>
          </a:prstGeom>
        </p:spPr>
      </p:pic>
    </p:spTree>
    <p:extLst>
      <p:ext uri="{BB962C8B-B14F-4D97-AF65-F5344CB8AC3E}">
        <p14:creationId xmlns:p14="http://schemas.microsoft.com/office/powerpoint/2010/main" val="4018517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80322" y="2336873"/>
            <a:ext cx="5455436" cy="3599316"/>
          </a:xfrm>
        </p:spPr>
        <p:txBody>
          <a:bodyPr>
            <a:normAutofit fontScale="92500"/>
          </a:bodyPr>
          <a:lstStyle/>
          <a:p>
            <a:r>
              <a:rPr lang="el-GR" dirty="0"/>
              <a:t>Η Πέργαμος ήταν χτισμένη σ' ένα οχυρωμένο ύψωμα και είχε στολιστεί με πολλά όμορφα μνημεία. Η αγορά ήταν υπαίθρια. Υπήρχαν γυμναστήρια, ναοί θεών, όπως της Δήμητρας και της Ήρας, θέατρο με 10.000 θέσεις. Το λαμπρότερο όμως μνημείο της πόλης ήταν ο περίφημος «Βωμός του Σωτήρα Δία», ένα από τα εφτά θαύματα του αρχαίου κόσμου. Τα γλυπτά του ήταν μοναδικά έργα τέχνης. </a:t>
            </a:r>
            <a:endParaRPr lang="el-GR" dirty="0"/>
          </a:p>
        </p:txBody>
      </p:sp>
      <p:pic>
        <p:nvPicPr>
          <p:cNvPr id="4" name="Εικόνα 3"/>
          <p:cNvPicPr>
            <a:picLocks noChangeAspect="1"/>
          </p:cNvPicPr>
          <p:nvPr/>
        </p:nvPicPr>
        <p:blipFill rotWithShape="1">
          <a:blip r:embed="rId2"/>
          <a:srcRect l="17826" t="28019" r="42935" b="16522"/>
          <a:stretch/>
        </p:blipFill>
        <p:spPr>
          <a:xfrm>
            <a:off x="6241129" y="1984710"/>
            <a:ext cx="5950871" cy="4303642"/>
          </a:xfrm>
          <a:prstGeom prst="rect">
            <a:avLst/>
          </a:prstGeom>
        </p:spPr>
      </p:pic>
    </p:spTree>
    <p:extLst>
      <p:ext uri="{BB962C8B-B14F-4D97-AF65-F5344CB8AC3E}">
        <p14:creationId xmlns:p14="http://schemas.microsoft.com/office/powerpoint/2010/main" val="132152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Βωμός του Σωτήρα Δία</a:t>
            </a:r>
            <a:endParaRPr lang="el-GR" dirty="0"/>
          </a:p>
        </p:txBody>
      </p:sp>
      <p:pic>
        <p:nvPicPr>
          <p:cNvPr id="3074" name="Picture 2" descr="Ο βωμός της Περγάμου: Η λαμπρότητα, η δόξα, η Γιγαντομαχία, η κλοπή"/>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272" y="1939235"/>
            <a:ext cx="6224197" cy="3598863"/>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rotWithShape="1">
          <a:blip r:embed="rId3"/>
          <a:srcRect l="58043" t="18164" r="4674" b="39517"/>
          <a:stretch/>
        </p:blipFill>
        <p:spPr>
          <a:xfrm>
            <a:off x="6516740" y="1939235"/>
            <a:ext cx="5251191" cy="3352800"/>
          </a:xfrm>
          <a:prstGeom prst="rect">
            <a:avLst/>
          </a:prstGeom>
        </p:spPr>
      </p:pic>
      <p:sp>
        <p:nvSpPr>
          <p:cNvPr id="5" name="TextBox 4"/>
          <p:cNvSpPr txBox="1"/>
          <p:nvPr/>
        </p:nvSpPr>
        <p:spPr>
          <a:xfrm>
            <a:off x="795130" y="5910470"/>
            <a:ext cx="7474227" cy="369332"/>
          </a:xfrm>
          <a:prstGeom prst="rect">
            <a:avLst/>
          </a:prstGeom>
          <a:noFill/>
        </p:spPr>
        <p:txBody>
          <a:bodyPr wrap="square" rtlCol="0">
            <a:spAutoFit/>
          </a:bodyPr>
          <a:lstStyle/>
          <a:p>
            <a:r>
              <a:rPr lang="el-GR" dirty="0" smtClean="0"/>
              <a:t>Βωμός του Σωτήρα Δία, η γιγαντομαχία, βρίσκεται στο Βερολίνο</a:t>
            </a:r>
            <a:endParaRPr lang="el-GR" dirty="0"/>
          </a:p>
        </p:txBody>
      </p:sp>
    </p:spTree>
    <p:extLst>
      <p:ext uri="{BB962C8B-B14F-4D97-AF65-F5344CB8AC3E}">
        <p14:creationId xmlns:p14="http://schemas.microsoft.com/office/powerpoint/2010/main" val="2495298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βιβλιοθήκη της Περγάμου</a:t>
            </a:r>
            <a:endParaRPr lang="el-GR" dirty="0"/>
          </a:p>
        </p:txBody>
      </p:sp>
      <p:pic>
        <p:nvPicPr>
          <p:cNvPr id="6" name="Θέση περιεχομένου 5"/>
          <p:cNvPicPr>
            <a:picLocks noGrp="1" noChangeAspect="1"/>
          </p:cNvPicPr>
          <p:nvPr>
            <p:ph idx="1"/>
          </p:nvPr>
        </p:nvPicPr>
        <p:blipFill rotWithShape="1">
          <a:blip r:embed="rId2"/>
          <a:srcRect l="18077" t="39278" r="42568" b="20217"/>
          <a:stretch/>
        </p:blipFill>
        <p:spPr>
          <a:xfrm>
            <a:off x="159026" y="1974573"/>
            <a:ext cx="5658678" cy="4963986"/>
          </a:xfrm>
          <a:prstGeom prst="rect">
            <a:avLst/>
          </a:prstGeom>
        </p:spPr>
      </p:pic>
      <p:sp>
        <p:nvSpPr>
          <p:cNvPr id="8" name="Ορθογώνιο 7"/>
          <p:cNvSpPr/>
          <p:nvPr/>
        </p:nvSpPr>
        <p:spPr>
          <a:xfrm>
            <a:off x="6215270" y="1974573"/>
            <a:ext cx="6096000" cy="4093428"/>
          </a:xfrm>
          <a:prstGeom prst="rect">
            <a:avLst/>
          </a:prstGeom>
        </p:spPr>
        <p:txBody>
          <a:bodyPr>
            <a:spAutoFit/>
          </a:bodyPr>
          <a:lstStyle/>
          <a:p>
            <a:r>
              <a:rPr lang="el-GR" sz="2000" dirty="0"/>
              <a:t>Περίφημη ήταν και η βιβλιοθήκη της πόλης. Στα χρόνια της ακμής της ανταγωνιζόταν και αυτή τη βιβλιοθήκη της Αλεξάνδρειας. </a:t>
            </a:r>
            <a:endParaRPr lang="el-GR" sz="2000" dirty="0" smtClean="0"/>
          </a:p>
          <a:p>
            <a:endParaRPr lang="el-GR" sz="2000" dirty="0"/>
          </a:p>
          <a:p>
            <a:r>
              <a:rPr lang="el-GR" sz="2000" dirty="0"/>
              <a:t> Όταν ξεκίνησε η κατασκευή της βιβλιοθήκης, οι κάτοικοι της Περγάμου ζήτησαν από την Αίγυπτο να τους προμηθεύσει πάπυρο. Οι </a:t>
            </a:r>
            <a:r>
              <a:rPr lang="el-GR" sz="2000" dirty="0" err="1"/>
              <a:t>Πτολεμαίοι</a:t>
            </a:r>
            <a:r>
              <a:rPr lang="el-GR" sz="2000" dirty="0"/>
              <a:t> που κυβερνούσαν την Αίγυπτο μετά την επικράτηση του Μ. </a:t>
            </a:r>
            <a:r>
              <a:rPr lang="el-GR" sz="2000" dirty="0" smtClean="0"/>
              <a:t>Αλεξάνδρου, </a:t>
            </a:r>
            <a:r>
              <a:rPr lang="el-GR" sz="2000" dirty="0"/>
              <a:t>δεν ήθελαν η βιβλιοθήκη της Περγάμου να ξεπεράσει τη φήμη της βιβλιοθήκης της Αλεξάνδρειας. </a:t>
            </a:r>
            <a:r>
              <a:rPr lang="el-GR" sz="2000" dirty="0" err="1"/>
              <a:t>Γι</a:t>
            </a:r>
            <a:r>
              <a:rPr lang="el-GR" sz="2000" dirty="0"/>
              <a:t> αυτό αρνήθηκαν να τους πουλήσουν γραφική ύλη. Οι επιστήμονες που βρίσκονταν στην Πέργαμο βρήκαν τη λύση. </a:t>
            </a:r>
            <a:endParaRPr lang="el-GR" sz="2000" dirty="0" smtClean="0"/>
          </a:p>
        </p:txBody>
      </p:sp>
    </p:spTree>
    <p:extLst>
      <p:ext uri="{BB962C8B-B14F-4D97-AF65-F5344CB8AC3E}">
        <p14:creationId xmlns:p14="http://schemas.microsoft.com/office/powerpoint/2010/main" val="3630113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Πέργαμος και η περγαμηνή</a:t>
            </a:r>
            <a:endParaRPr lang="el-GR" dirty="0"/>
          </a:p>
        </p:txBody>
      </p:sp>
      <p:sp>
        <p:nvSpPr>
          <p:cNvPr id="3" name="Θέση περιεχομένου 2"/>
          <p:cNvSpPr>
            <a:spLocks noGrp="1"/>
          </p:cNvSpPr>
          <p:nvPr>
            <p:ph idx="1"/>
          </p:nvPr>
        </p:nvSpPr>
        <p:spPr/>
        <p:txBody>
          <a:bodyPr>
            <a:normAutofit lnSpcReduction="10000"/>
          </a:bodyPr>
          <a:lstStyle/>
          <a:p>
            <a:r>
              <a:rPr lang="el-GR" dirty="0"/>
              <a:t>Δημιούργησαν ένα νέο υλικό γραφής </a:t>
            </a:r>
            <a:r>
              <a:rPr lang="el-GR" dirty="0" smtClean="0"/>
              <a:t>από </a:t>
            </a:r>
            <a:r>
              <a:rPr lang="el-GR" dirty="0"/>
              <a:t>κατεργασμένο λεπτό δέρμα ζώου</a:t>
            </a:r>
            <a:r>
              <a:rPr lang="el-GR" dirty="0" smtClean="0"/>
              <a:t>, </a:t>
            </a:r>
            <a:r>
              <a:rPr lang="el-GR" dirty="0"/>
              <a:t>που ονομάστηκε περγαμηνή από το όνομα της πόλης</a:t>
            </a:r>
            <a:r>
              <a:rPr lang="el-GR" dirty="0" smtClean="0"/>
              <a:t>.</a:t>
            </a:r>
            <a:r>
              <a:rPr lang="el-GR" dirty="0"/>
              <a:t> Έπαιρναν το δέρμα του ζώου, το καθάριζαν από τις τρίχες και μετά το έκαναν λείο. </a:t>
            </a:r>
            <a:r>
              <a:rPr lang="el-GR" dirty="0" smtClean="0"/>
              <a:t>Η </a:t>
            </a:r>
            <a:r>
              <a:rPr lang="el-GR" dirty="0"/>
              <a:t>περγαμηνή ήταν ανθεκτική και φθηνότερη από τον πάπυρο και γρήγορα η Πέργαμος έγινε το κέντρο </a:t>
            </a:r>
            <a:r>
              <a:rPr lang="el-GR" dirty="0" smtClean="0"/>
              <a:t>εμπορίου. </a:t>
            </a:r>
            <a:r>
              <a:rPr lang="el-GR" dirty="0"/>
              <a:t/>
            </a:r>
            <a:br>
              <a:rPr lang="el-GR" dirty="0"/>
            </a:br>
            <a:endParaRPr lang="el-GR" dirty="0"/>
          </a:p>
          <a:p>
            <a:r>
              <a:rPr lang="el-GR" dirty="0" smtClean="0"/>
              <a:t>Οι </a:t>
            </a:r>
            <a:r>
              <a:rPr lang="el-GR" dirty="0"/>
              <a:t>περγαμηνές χρησιμοποιήθηκαν το 2ο αι. π.Χ., επειδή υπήρχε έλλειψη παπύρου (είδος φυτικού χαρτιού), που εισαγόταν από την Αίγυπτο. Αργότερα η περγαμηνή χρησιμοποιήθηκε πολύ, ειδικά στα επίσημα έγγραφα.</a:t>
            </a:r>
          </a:p>
          <a:p>
            <a:endParaRPr lang="el-GR" dirty="0"/>
          </a:p>
        </p:txBody>
      </p:sp>
      <p:pic>
        <p:nvPicPr>
          <p:cNvPr id="5" name="Εικόνα 4"/>
          <p:cNvPicPr>
            <a:picLocks noChangeAspect="1"/>
          </p:cNvPicPr>
          <p:nvPr/>
        </p:nvPicPr>
        <p:blipFill rotWithShape="1">
          <a:blip r:embed="rId2"/>
          <a:srcRect l="65978" t="13333" r="7935" b="58261"/>
          <a:stretch/>
        </p:blipFill>
        <p:spPr>
          <a:xfrm>
            <a:off x="7513983" y="319662"/>
            <a:ext cx="3180521" cy="1948070"/>
          </a:xfrm>
          <a:prstGeom prst="rect">
            <a:avLst/>
          </a:prstGeom>
        </p:spPr>
      </p:pic>
      <p:pic>
        <p:nvPicPr>
          <p:cNvPr id="6" name="Εικόνα 5"/>
          <p:cNvPicPr>
            <a:picLocks noChangeAspect="1"/>
          </p:cNvPicPr>
          <p:nvPr/>
        </p:nvPicPr>
        <p:blipFill rotWithShape="1">
          <a:blip r:embed="rId3"/>
          <a:srcRect l="3369" t="37295" r="79674" b="43188"/>
          <a:stretch/>
        </p:blipFill>
        <p:spPr>
          <a:xfrm>
            <a:off x="4797287" y="5519531"/>
            <a:ext cx="2067340" cy="1338469"/>
          </a:xfrm>
          <a:prstGeom prst="rect">
            <a:avLst/>
          </a:prstGeom>
        </p:spPr>
      </p:pic>
    </p:spTree>
    <p:extLst>
      <p:ext uri="{BB962C8B-B14F-4D97-AF65-F5344CB8AC3E}">
        <p14:creationId xmlns:p14="http://schemas.microsoft.com/office/powerpoint/2010/main" val="13873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κράτος της Μακεδονίας</a:t>
            </a:r>
            <a:endParaRPr lang="el-GR" dirty="0"/>
          </a:p>
        </p:txBody>
      </p:sp>
      <p:sp>
        <p:nvSpPr>
          <p:cNvPr id="3" name="Θέση περιεχομένου 2"/>
          <p:cNvSpPr>
            <a:spLocks noGrp="1"/>
          </p:cNvSpPr>
          <p:nvPr>
            <p:ph idx="1"/>
          </p:nvPr>
        </p:nvSpPr>
        <p:spPr/>
        <p:txBody>
          <a:bodyPr/>
          <a:lstStyle/>
          <a:p>
            <a:r>
              <a:rPr lang="el-GR" dirty="0"/>
              <a:t>Στην Ελλάδα, το κράτος της </a:t>
            </a:r>
            <a:r>
              <a:rPr lang="el-GR" dirty="0" smtClean="0"/>
              <a:t>Μακεδονίας με βασιλιά τον </a:t>
            </a:r>
            <a:r>
              <a:rPr lang="el-GR" dirty="0" err="1" smtClean="0"/>
              <a:t>Κάσσανδρο</a:t>
            </a:r>
            <a:r>
              <a:rPr lang="el-GR" dirty="0" smtClean="0"/>
              <a:t> και πρωτεύουσα την Πέλλα, </a:t>
            </a:r>
            <a:r>
              <a:rPr lang="el-GR" dirty="0"/>
              <a:t>εξακολουθούσε να είναι η πιο ισχυρή δύναμη. Είχε όμως λιγότερο πληθυσμό, γιατί πολλοί κάτοικοι μετανάστευσαν στις μεγάλες πόλεις της Ασίας και της Αιγύπτου. Το κράτος αυτό συχνά ερχόταν σε σύγκρουση με τις πόλεις της νότιας Ελλάδας, με αποτέλεσμα η δύναμή του να μειώνεται.</a:t>
            </a:r>
            <a:endParaRPr lang="el-GR" dirty="0"/>
          </a:p>
        </p:txBody>
      </p:sp>
    </p:spTree>
    <p:extLst>
      <p:ext uri="{BB962C8B-B14F-4D97-AF65-F5344CB8AC3E}">
        <p14:creationId xmlns:p14="http://schemas.microsoft.com/office/powerpoint/2010/main" val="2309340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Δικτυογραφία</a:t>
            </a:r>
            <a:endParaRPr lang="el-GR" dirty="0"/>
          </a:p>
        </p:txBody>
      </p:sp>
      <p:sp>
        <p:nvSpPr>
          <p:cNvPr id="3" name="Θέση περιεχομένου 2"/>
          <p:cNvSpPr>
            <a:spLocks noGrp="1"/>
          </p:cNvSpPr>
          <p:nvPr>
            <p:ph idx="1"/>
          </p:nvPr>
        </p:nvSpPr>
        <p:spPr/>
        <p:txBody>
          <a:bodyPr>
            <a:normAutofit lnSpcReduction="10000"/>
          </a:bodyPr>
          <a:lstStyle/>
          <a:p>
            <a:r>
              <a:rPr lang="en-US" dirty="0">
                <a:hlinkClick r:id="rId2"/>
              </a:rPr>
              <a:t>http://ebooks.edu.gr/modules/ebook/show.php/DSDIM-D103/100/813,2988</a:t>
            </a:r>
            <a:r>
              <a:rPr lang="en-US" dirty="0" smtClean="0">
                <a:hlinkClick r:id="rId2"/>
              </a:rPr>
              <a:t>/</a:t>
            </a:r>
            <a:endParaRPr lang="el-GR" dirty="0" smtClean="0"/>
          </a:p>
          <a:p>
            <a:r>
              <a:rPr lang="en-US" dirty="0">
                <a:hlinkClick r:id="rId3"/>
              </a:rPr>
              <a:t>https://</a:t>
            </a:r>
            <a:r>
              <a:rPr lang="en-US" dirty="0" smtClean="0">
                <a:hlinkClick r:id="rId3"/>
              </a:rPr>
              <a:t>www.mixanitouxronou.gr/pergamos-i-archeoelliniki-poli-tis-mikras-asias-pou-dimiourgise-tin-pergamini-gia-na-antagonisti-ton-papiro-ton-egiption-pos-i-germani-exagorasan-tous-othomanous-ke-meteferan-olo-to-vomo-tou-dia-st/</a:t>
            </a:r>
            <a:endParaRPr lang="el-GR" dirty="0" smtClean="0"/>
          </a:p>
          <a:p>
            <a:r>
              <a:rPr lang="en-US" dirty="0">
                <a:hlinkClick r:id="rId4"/>
              </a:rPr>
              <a:t>https://el.wikipedia.org/wiki/%CE%A0%CF%84%CE%BF%CE%BB%CE%B5%CE%BC%CE%B1%CE%90%CE%B4%CE%B1#%CE%9F%CE%BD%CE%BF%CE%BC%CE%B1%CF%83%CE%AF%CE%B1_-_%CE%95%CF%84%CF%85%CE%BC%CE%BF%CE%BB%CE%BF%CE%B3%CE%AF%CE%B1</a:t>
            </a:r>
            <a:endParaRPr lang="el-GR" dirty="0"/>
          </a:p>
        </p:txBody>
      </p:sp>
    </p:spTree>
    <p:extLst>
      <p:ext uri="{BB962C8B-B14F-4D97-AF65-F5344CB8AC3E}">
        <p14:creationId xmlns:p14="http://schemas.microsoft.com/office/powerpoint/2010/main" val="4127297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 Μ. Αλέξανδρος δεν άφησε διάδοχο στο κράτος</a:t>
            </a:r>
            <a:endParaRPr lang="el-GR" dirty="0"/>
          </a:p>
        </p:txBody>
      </p:sp>
      <p:sp>
        <p:nvSpPr>
          <p:cNvPr id="3" name="Θέση περιεχομένου 2"/>
          <p:cNvSpPr>
            <a:spLocks noGrp="1"/>
          </p:cNvSpPr>
          <p:nvPr>
            <p:ph idx="1"/>
          </p:nvPr>
        </p:nvSpPr>
        <p:spPr/>
        <p:txBody>
          <a:bodyPr/>
          <a:lstStyle/>
          <a:p>
            <a:r>
              <a:rPr lang="el-GR" dirty="0" smtClean="0"/>
              <a:t>Οι στρατηγοί του, παρά τις προσπάθειές τους, δε μπόρεσαν να συμφωνήσουν για το ποιος θα αναλάμβανε το κράτος.</a:t>
            </a:r>
          </a:p>
          <a:p>
            <a:r>
              <a:rPr lang="el-GR" dirty="0" smtClean="0"/>
              <a:t>Η γυναίκα του Μ. Αλεξάνδρου, η Ρωξάνη, γέννησε ένα αγόρι και του έδωσε το όνομα του πατέρα του.</a:t>
            </a:r>
          </a:p>
          <a:p>
            <a:endParaRPr lang="el-GR" dirty="0"/>
          </a:p>
          <a:p>
            <a:endParaRPr lang="el-GR" dirty="0" smtClean="0"/>
          </a:p>
          <a:p>
            <a:r>
              <a:rPr lang="el-GR" dirty="0" smtClean="0"/>
              <a:t>Άρχισαν οι συγκρούσεις μεταξύ των στρατηγών.</a:t>
            </a:r>
            <a:endParaRPr lang="el-GR" dirty="0"/>
          </a:p>
        </p:txBody>
      </p:sp>
      <p:pic>
        <p:nvPicPr>
          <p:cNvPr id="4" name="Εικόνα 3"/>
          <p:cNvPicPr>
            <a:picLocks noChangeAspect="1"/>
          </p:cNvPicPr>
          <p:nvPr/>
        </p:nvPicPr>
        <p:blipFill rotWithShape="1">
          <a:blip r:embed="rId2"/>
          <a:srcRect l="50761" t="38454" r="21630" b="23865"/>
          <a:stretch/>
        </p:blipFill>
        <p:spPr>
          <a:xfrm>
            <a:off x="7673008" y="3606444"/>
            <a:ext cx="4518992" cy="3469305"/>
          </a:xfrm>
          <a:prstGeom prst="rect">
            <a:avLst/>
          </a:prstGeom>
        </p:spPr>
      </p:pic>
    </p:spTree>
    <p:extLst>
      <p:ext uri="{BB962C8B-B14F-4D97-AF65-F5344CB8AC3E}">
        <p14:creationId xmlns:p14="http://schemas.microsoft.com/office/powerpoint/2010/main" val="2442446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διάσπαση του κράτους</a:t>
            </a:r>
            <a:endParaRPr lang="el-GR" dirty="0"/>
          </a:p>
        </p:txBody>
      </p:sp>
      <p:sp>
        <p:nvSpPr>
          <p:cNvPr id="3" name="Θέση περιεχομένου 2"/>
          <p:cNvSpPr>
            <a:spLocks noGrp="1"/>
          </p:cNvSpPr>
          <p:nvPr>
            <p:ph idx="1"/>
          </p:nvPr>
        </p:nvSpPr>
        <p:spPr/>
        <p:txBody>
          <a:bodyPr/>
          <a:lstStyle/>
          <a:p>
            <a:r>
              <a:rPr lang="el-GR" dirty="0" smtClean="0"/>
              <a:t>Οι συγκρούσεις των στρατηγών, είχαν ως αποτέλεσμα να </a:t>
            </a:r>
            <a:r>
              <a:rPr lang="el-GR" u="sng" dirty="0" smtClean="0"/>
              <a:t>διασπαστεί το κράτος σε τέσσερα μικρότερα</a:t>
            </a:r>
            <a:r>
              <a:rPr lang="el-GR" dirty="0" smtClean="0"/>
              <a:t>.</a:t>
            </a:r>
          </a:p>
          <a:p>
            <a:endParaRPr lang="el-GR" dirty="0"/>
          </a:p>
        </p:txBody>
      </p:sp>
      <p:cxnSp>
        <p:nvCxnSpPr>
          <p:cNvPr id="5" name="Ευθύγραμμο βέλος σύνδεσης 4"/>
          <p:cNvCxnSpPr/>
          <p:nvPr/>
        </p:nvCxnSpPr>
        <p:spPr>
          <a:xfrm flipH="1">
            <a:off x="1310882" y="3375991"/>
            <a:ext cx="1205948" cy="16995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Ευθύγραμμο βέλος σύνδεσης 6"/>
          <p:cNvCxnSpPr/>
          <p:nvPr/>
        </p:nvCxnSpPr>
        <p:spPr>
          <a:xfrm flipH="1">
            <a:off x="3330692" y="3427540"/>
            <a:ext cx="605203" cy="18865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Ευθύγραμμο βέλος σύνδεσης 7"/>
          <p:cNvCxnSpPr/>
          <p:nvPr/>
        </p:nvCxnSpPr>
        <p:spPr>
          <a:xfrm>
            <a:off x="4800601" y="3415747"/>
            <a:ext cx="977347" cy="17658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Ευθύγραμμο βέλος σύνδεσης 8"/>
          <p:cNvCxnSpPr/>
          <p:nvPr/>
        </p:nvCxnSpPr>
        <p:spPr>
          <a:xfrm>
            <a:off x="6061723" y="3301644"/>
            <a:ext cx="2173355" cy="16697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450574" y="5499652"/>
            <a:ext cx="2066256" cy="707886"/>
          </a:xfrm>
          <a:prstGeom prst="rect">
            <a:avLst/>
          </a:prstGeom>
          <a:noFill/>
        </p:spPr>
        <p:txBody>
          <a:bodyPr wrap="square" rtlCol="0">
            <a:spAutoFit/>
          </a:bodyPr>
          <a:lstStyle/>
          <a:p>
            <a:r>
              <a:rPr lang="el-GR" sz="2000" b="1" dirty="0" smtClean="0">
                <a:solidFill>
                  <a:srgbClr val="FFFF00"/>
                </a:solidFill>
              </a:rPr>
              <a:t>Το κράτος της</a:t>
            </a:r>
          </a:p>
          <a:p>
            <a:r>
              <a:rPr lang="el-GR" sz="2000" b="1" dirty="0" smtClean="0">
                <a:solidFill>
                  <a:srgbClr val="FFFF00"/>
                </a:solidFill>
              </a:rPr>
              <a:t>ΑΙΓΥΠΤΟΥ</a:t>
            </a:r>
            <a:endParaRPr lang="el-GR" sz="2000" b="1" dirty="0">
              <a:solidFill>
                <a:srgbClr val="FFFF00"/>
              </a:solidFill>
            </a:endParaRPr>
          </a:p>
        </p:txBody>
      </p:sp>
      <p:sp>
        <p:nvSpPr>
          <p:cNvPr id="21" name="TextBox 20"/>
          <p:cNvSpPr txBox="1"/>
          <p:nvPr/>
        </p:nvSpPr>
        <p:spPr>
          <a:xfrm>
            <a:off x="2875721" y="5658678"/>
            <a:ext cx="1924880" cy="707886"/>
          </a:xfrm>
          <a:prstGeom prst="rect">
            <a:avLst/>
          </a:prstGeom>
          <a:noFill/>
        </p:spPr>
        <p:txBody>
          <a:bodyPr wrap="square" rtlCol="0">
            <a:spAutoFit/>
          </a:bodyPr>
          <a:lstStyle/>
          <a:p>
            <a:r>
              <a:rPr lang="el-GR" sz="2000" b="1" dirty="0" smtClean="0">
                <a:solidFill>
                  <a:schemeClr val="accent3">
                    <a:lumMod val="60000"/>
                    <a:lumOff val="40000"/>
                  </a:schemeClr>
                </a:solidFill>
              </a:rPr>
              <a:t>Το κράτος της ΣΥΡΙΑΣ</a:t>
            </a:r>
            <a:endParaRPr lang="el-GR" sz="2000" b="1" dirty="0">
              <a:solidFill>
                <a:schemeClr val="accent3">
                  <a:lumMod val="60000"/>
                  <a:lumOff val="40000"/>
                </a:schemeClr>
              </a:solidFill>
            </a:endParaRPr>
          </a:p>
        </p:txBody>
      </p:sp>
      <p:sp>
        <p:nvSpPr>
          <p:cNvPr id="22" name="TextBox 21"/>
          <p:cNvSpPr txBox="1"/>
          <p:nvPr/>
        </p:nvSpPr>
        <p:spPr>
          <a:xfrm>
            <a:off x="5526156" y="5658678"/>
            <a:ext cx="1974573" cy="707886"/>
          </a:xfrm>
          <a:prstGeom prst="rect">
            <a:avLst/>
          </a:prstGeom>
          <a:noFill/>
        </p:spPr>
        <p:txBody>
          <a:bodyPr wrap="square" rtlCol="0">
            <a:spAutoFit/>
          </a:bodyPr>
          <a:lstStyle/>
          <a:p>
            <a:r>
              <a:rPr lang="el-GR" sz="2000" b="1" dirty="0" smtClean="0">
                <a:solidFill>
                  <a:schemeClr val="accent5"/>
                </a:solidFill>
              </a:rPr>
              <a:t>Το κράτος της</a:t>
            </a:r>
          </a:p>
          <a:p>
            <a:r>
              <a:rPr lang="el-GR" sz="2000" b="1" dirty="0" smtClean="0">
                <a:solidFill>
                  <a:schemeClr val="accent5"/>
                </a:solidFill>
              </a:rPr>
              <a:t>ΠΕΡΓΑΜΟΥ</a:t>
            </a:r>
            <a:endParaRPr lang="el-GR" sz="2000" b="1" dirty="0">
              <a:solidFill>
                <a:schemeClr val="accent5"/>
              </a:solidFill>
            </a:endParaRPr>
          </a:p>
        </p:txBody>
      </p:sp>
      <p:sp>
        <p:nvSpPr>
          <p:cNvPr id="23" name="TextBox 22"/>
          <p:cNvSpPr txBox="1"/>
          <p:nvPr/>
        </p:nvSpPr>
        <p:spPr>
          <a:xfrm>
            <a:off x="7950324" y="5289858"/>
            <a:ext cx="1949049" cy="707886"/>
          </a:xfrm>
          <a:prstGeom prst="rect">
            <a:avLst/>
          </a:prstGeom>
          <a:noFill/>
        </p:spPr>
        <p:txBody>
          <a:bodyPr wrap="square" rtlCol="0">
            <a:spAutoFit/>
          </a:bodyPr>
          <a:lstStyle/>
          <a:p>
            <a:r>
              <a:rPr lang="el-GR" sz="2000" b="1" dirty="0" smtClean="0">
                <a:solidFill>
                  <a:schemeClr val="accent3"/>
                </a:solidFill>
              </a:rPr>
              <a:t>Το κράτος της </a:t>
            </a:r>
          </a:p>
          <a:p>
            <a:r>
              <a:rPr lang="el-GR" sz="2000" b="1" dirty="0" smtClean="0">
                <a:solidFill>
                  <a:schemeClr val="accent3"/>
                </a:solidFill>
              </a:rPr>
              <a:t>ΜΑΚΕΔΟΝΙΑΣ</a:t>
            </a:r>
            <a:endParaRPr lang="el-GR" sz="2000" b="1" dirty="0">
              <a:solidFill>
                <a:schemeClr val="accent3"/>
              </a:solidFill>
            </a:endParaRPr>
          </a:p>
        </p:txBody>
      </p:sp>
    </p:spTree>
    <p:extLst>
      <p:ext uri="{BB962C8B-B14F-4D97-AF65-F5344CB8AC3E}">
        <p14:creationId xmlns:p14="http://schemas.microsoft.com/office/powerpoint/2010/main" val="134589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22174" t="14106" r="23587" b="29469"/>
          <a:stretch/>
        </p:blipFill>
        <p:spPr>
          <a:xfrm>
            <a:off x="185531" y="-1"/>
            <a:ext cx="12006469" cy="7025829"/>
          </a:xfrm>
          <a:prstGeom prst="rect">
            <a:avLst/>
          </a:prstGeom>
        </p:spPr>
      </p:pic>
    </p:spTree>
    <p:extLst>
      <p:ext uri="{BB962C8B-B14F-4D97-AF65-F5344CB8AC3E}">
        <p14:creationId xmlns:p14="http://schemas.microsoft.com/office/powerpoint/2010/main" val="2322827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κράτος της Αιγύπτου</a:t>
            </a:r>
            <a:endParaRPr lang="el-GR" dirty="0"/>
          </a:p>
        </p:txBody>
      </p:sp>
      <p:sp>
        <p:nvSpPr>
          <p:cNvPr id="3" name="Θέση περιεχομένου 2"/>
          <p:cNvSpPr>
            <a:spLocks noGrp="1"/>
          </p:cNvSpPr>
          <p:nvPr>
            <p:ph idx="1"/>
          </p:nvPr>
        </p:nvSpPr>
        <p:spPr>
          <a:xfrm>
            <a:off x="680321" y="2098334"/>
            <a:ext cx="7536027" cy="949666"/>
          </a:xfrm>
        </p:spPr>
        <p:txBody>
          <a:bodyPr/>
          <a:lstStyle/>
          <a:p>
            <a:r>
              <a:rPr lang="el-GR" dirty="0"/>
              <a:t>Το κράτος της Αιγύπτου ίδρυσε ο στρατη­γός του </a:t>
            </a:r>
            <a:r>
              <a:rPr lang="el-GR" dirty="0" err="1"/>
              <a:t>Μ.Αλεξάνδρου</a:t>
            </a:r>
            <a:r>
              <a:rPr lang="el-GR" dirty="0"/>
              <a:t>, Πτολεμαίος</a:t>
            </a:r>
            <a:r>
              <a:rPr lang="el-GR" dirty="0" smtClean="0"/>
              <a:t>.</a:t>
            </a:r>
          </a:p>
        </p:txBody>
      </p:sp>
      <p:pic>
        <p:nvPicPr>
          <p:cNvPr id="4" name="Εικόνα 3"/>
          <p:cNvPicPr>
            <a:picLocks noChangeAspect="1"/>
          </p:cNvPicPr>
          <p:nvPr/>
        </p:nvPicPr>
        <p:blipFill rotWithShape="1">
          <a:blip r:embed="rId2"/>
          <a:srcRect l="24891" t="30918" r="56305" b="36232"/>
          <a:stretch/>
        </p:blipFill>
        <p:spPr>
          <a:xfrm>
            <a:off x="7818781" y="162229"/>
            <a:ext cx="3525079" cy="3463949"/>
          </a:xfrm>
          <a:prstGeom prst="rect">
            <a:avLst/>
          </a:prstGeom>
        </p:spPr>
      </p:pic>
      <p:pic>
        <p:nvPicPr>
          <p:cNvPr id="5" name="Εικόνα 4"/>
          <p:cNvPicPr>
            <a:picLocks noChangeAspect="1"/>
          </p:cNvPicPr>
          <p:nvPr/>
        </p:nvPicPr>
        <p:blipFill rotWithShape="1">
          <a:blip r:embed="rId3"/>
          <a:srcRect l="35542" t="32657" r="43805" b="31207"/>
          <a:stretch/>
        </p:blipFill>
        <p:spPr>
          <a:xfrm>
            <a:off x="257890" y="2931784"/>
            <a:ext cx="4910458" cy="3928700"/>
          </a:xfrm>
          <a:prstGeom prst="rect">
            <a:avLst/>
          </a:prstGeom>
        </p:spPr>
      </p:pic>
      <p:sp>
        <p:nvSpPr>
          <p:cNvPr id="6" name="TextBox 5"/>
          <p:cNvSpPr txBox="1"/>
          <p:nvPr/>
        </p:nvSpPr>
        <p:spPr>
          <a:xfrm>
            <a:off x="6149009" y="4055165"/>
            <a:ext cx="5473148" cy="1938992"/>
          </a:xfrm>
          <a:prstGeom prst="rect">
            <a:avLst/>
          </a:prstGeom>
          <a:noFill/>
        </p:spPr>
        <p:txBody>
          <a:bodyPr wrap="square" rtlCol="0">
            <a:spAutoFit/>
          </a:bodyPr>
          <a:lstStyle/>
          <a:p>
            <a:r>
              <a:rPr lang="el-GR" sz="2400" dirty="0"/>
              <a:t>Πρω­τεύουσα έγινε η Αλεξάνδρεια, η οποία απέ­κτησε μεγάλη φήμη για τα λαμπρά της οικο­δομήματα και τους σοφούς ανθρώπους που εγκαταστάθηκαν εκεί.</a:t>
            </a:r>
            <a:endParaRPr lang="el-GR" sz="2400" dirty="0"/>
          </a:p>
        </p:txBody>
      </p:sp>
    </p:spTree>
    <p:extLst>
      <p:ext uri="{BB962C8B-B14F-4D97-AF65-F5344CB8AC3E}">
        <p14:creationId xmlns:p14="http://schemas.microsoft.com/office/powerpoint/2010/main" val="3644028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κράτος της Αιγύπτου</a:t>
            </a:r>
            <a:endParaRPr lang="el-GR" dirty="0"/>
          </a:p>
        </p:txBody>
      </p:sp>
      <p:pic>
        <p:nvPicPr>
          <p:cNvPr id="4" name="Θέση περιεχομένου 3"/>
          <p:cNvPicPr>
            <a:picLocks noGrp="1" noChangeAspect="1"/>
          </p:cNvPicPr>
          <p:nvPr>
            <p:ph idx="1"/>
          </p:nvPr>
        </p:nvPicPr>
        <p:blipFill rotWithShape="1">
          <a:blip r:embed="rId2"/>
          <a:srcRect l="25327" t="54355" r="44225" b="20584"/>
          <a:stretch/>
        </p:blipFill>
        <p:spPr>
          <a:xfrm>
            <a:off x="437322" y="2327564"/>
            <a:ext cx="7540487" cy="3491036"/>
          </a:xfrm>
          <a:prstGeom prst="rect">
            <a:avLst/>
          </a:prstGeom>
        </p:spPr>
      </p:pic>
      <p:sp>
        <p:nvSpPr>
          <p:cNvPr id="5" name="TextBox 4"/>
          <p:cNvSpPr txBox="1"/>
          <p:nvPr/>
        </p:nvSpPr>
        <p:spPr>
          <a:xfrm>
            <a:off x="8163339" y="2087923"/>
            <a:ext cx="2769705" cy="4247317"/>
          </a:xfrm>
          <a:prstGeom prst="rect">
            <a:avLst/>
          </a:prstGeom>
          <a:noFill/>
        </p:spPr>
        <p:txBody>
          <a:bodyPr wrap="square" rtlCol="0">
            <a:spAutoFit/>
          </a:bodyPr>
          <a:lstStyle/>
          <a:p>
            <a:r>
              <a:rPr lang="el-GR" dirty="0"/>
              <a:t> Κατά την περίοδο της βασιλείας του </a:t>
            </a:r>
            <a:r>
              <a:rPr lang="el-GR" dirty="0" smtClean="0"/>
              <a:t>Πτολεμαίου,  ξεκίνησε </a:t>
            </a:r>
            <a:r>
              <a:rPr lang="el-GR" dirty="0"/>
              <a:t>και η κατασκευή αυτού του μεγαλουργήματος </a:t>
            </a:r>
            <a:r>
              <a:rPr lang="el-GR" dirty="0" smtClean="0"/>
              <a:t>αλλά </a:t>
            </a:r>
            <a:r>
              <a:rPr lang="el-GR" dirty="0"/>
              <a:t>δεν πρόλαβε να το δει ολοκληρωμένο αφού πέθανε το. </a:t>
            </a:r>
            <a:r>
              <a:rPr lang="el-GR" dirty="0">
                <a:hlinkClick r:id="rId3" tooltip="283 π.Χ."/>
              </a:rPr>
              <a:t>283 π.Χ.</a:t>
            </a:r>
            <a:r>
              <a:rPr lang="el-GR" dirty="0"/>
              <a:t> Ο γιος του, </a:t>
            </a:r>
            <a:r>
              <a:rPr lang="el-GR" dirty="0">
                <a:hlinkClick r:id="rId4" tooltip="Πτολεμαίος Β' Φιλάδελφος"/>
              </a:rPr>
              <a:t>Πτολεμαίος Β' Φιλάδελφος</a:t>
            </a:r>
            <a:r>
              <a:rPr lang="el-GR" dirty="0"/>
              <a:t>, είδε το έργο να </a:t>
            </a:r>
            <a:r>
              <a:rPr lang="el-GR" dirty="0" smtClean="0"/>
              <a:t>ολοκληρώνεται. Ο φάρος της Αλεξάνδρειας καταστράφηκε μετά από 3 μεγάλους σεισμούς.</a:t>
            </a:r>
            <a:endParaRPr lang="el-GR" dirty="0"/>
          </a:p>
        </p:txBody>
      </p:sp>
    </p:spTree>
    <p:extLst>
      <p:ext uri="{BB962C8B-B14F-4D97-AF65-F5344CB8AC3E}">
        <p14:creationId xmlns:p14="http://schemas.microsoft.com/office/powerpoint/2010/main" val="479444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rotWithShape="1">
          <a:blip r:embed="rId2"/>
          <a:srcRect l="19734" t="30467" r="40931" b="28419"/>
          <a:stretch/>
        </p:blipFill>
        <p:spPr>
          <a:xfrm>
            <a:off x="0" y="490330"/>
            <a:ext cx="12192000" cy="6367670"/>
          </a:xfrm>
          <a:prstGeom prst="rect">
            <a:avLst/>
          </a:prstGeom>
        </p:spPr>
      </p:pic>
    </p:spTree>
    <p:extLst>
      <p:ext uri="{BB962C8B-B14F-4D97-AF65-F5344CB8AC3E}">
        <p14:creationId xmlns:p14="http://schemas.microsoft.com/office/powerpoint/2010/main" val="3783757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αρχαία βιβλιοθήκη της Αλεξάνδρειας</a:t>
            </a:r>
            <a:endParaRPr lang="el-GR" dirty="0"/>
          </a:p>
        </p:txBody>
      </p:sp>
      <p:pic>
        <p:nvPicPr>
          <p:cNvPr id="4" name="Θέση περιεχομένου 3"/>
          <p:cNvPicPr>
            <a:picLocks noGrp="1" noChangeAspect="1"/>
          </p:cNvPicPr>
          <p:nvPr>
            <p:ph idx="1"/>
          </p:nvPr>
        </p:nvPicPr>
        <p:blipFill rotWithShape="1">
          <a:blip r:embed="rId2"/>
          <a:srcRect l="25534" t="33018" r="42361" b="46729"/>
          <a:stretch/>
        </p:blipFill>
        <p:spPr>
          <a:xfrm>
            <a:off x="-1" y="2080590"/>
            <a:ext cx="11726967" cy="4161184"/>
          </a:xfrm>
          <a:prstGeom prst="rect">
            <a:avLst/>
          </a:prstGeom>
        </p:spPr>
      </p:pic>
    </p:spTree>
    <p:extLst>
      <p:ext uri="{BB962C8B-B14F-4D97-AF65-F5344CB8AC3E}">
        <p14:creationId xmlns:p14="http://schemas.microsoft.com/office/powerpoint/2010/main" val="619475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Αλεξάνδρεια, η πρώτη πόλη της οικουμένης</a:t>
            </a:r>
            <a:endParaRPr lang="el-GR" dirty="0"/>
          </a:p>
        </p:txBody>
      </p:sp>
      <p:pic>
        <p:nvPicPr>
          <p:cNvPr id="1026" name="Picture 2" descr="3. Η είσοδος της σύγχρονης πόλης της Αλεξάνδρειας"/>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8000" y="1834166"/>
            <a:ext cx="6604000" cy="264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8528" y="1948069"/>
            <a:ext cx="5159471" cy="3477875"/>
          </a:xfrm>
          <a:prstGeom prst="rect">
            <a:avLst/>
          </a:prstGeom>
          <a:noFill/>
        </p:spPr>
        <p:txBody>
          <a:bodyPr wrap="square" rtlCol="0">
            <a:spAutoFit/>
          </a:bodyPr>
          <a:lstStyle/>
          <a:p>
            <a:r>
              <a:rPr lang="el-GR" sz="2000" dirty="0"/>
              <a:t>O Αλέξανδρος αποφάσισε να χτίσει στην Αίγυπτο μια μεγάλη πόλη. Όρισε την έκταση της πόλης και χάραξε τους δρόμους της με πολλή τέχνη και την ονόμασε με τ' όνομά του, Αλεξάνδρεια. </a:t>
            </a:r>
            <a:endParaRPr lang="el-GR" sz="2000" dirty="0" smtClean="0"/>
          </a:p>
          <a:p>
            <a:r>
              <a:rPr lang="el-GR" sz="2000" dirty="0" smtClean="0"/>
              <a:t>Χτισμένη </a:t>
            </a:r>
            <a:r>
              <a:rPr lang="el-GR" sz="2000" dirty="0"/>
              <a:t>σε κατάλληλη θέση κοντά στο λιμάνι, δέχεται το δροσερό αέρα που έρχεται από τη θάλασσα και δροσίζει την ατμόσφαιρά της. Έτσι εξασφάλισε στους κατοίκους της μαζί με το καλό κλίμα και καλή </a:t>
            </a:r>
            <a:r>
              <a:rPr lang="el-GR" sz="2000" dirty="0" smtClean="0"/>
              <a:t>υγεία.</a:t>
            </a:r>
            <a:endParaRPr lang="el-GR" sz="2000" dirty="0"/>
          </a:p>
        </p:txBody>
      </p:sp>
      <p:sp>
        <p:nvSpPr>
          <p:cNvPr id="5" name="TextBox 4"/>
          <p:cNvSpPr txBox="1"/>
          <p:nvPr/>
        </p:nvSpPr>
        <p:spPr>
          <a:xfrm>
            <a:off x="428527" y="5287618"/>
            <a:ext cx="11670707" cy="1323439"/>
          </a:xfrm>
          <a:prstGeom prst="rect">
            <a:avLst/>
          </a:prstGeom>
          <a:noFill/>
        </p:spPr>
        <p:txBody>
          <a:bodyPr wrap="square" rtlCol="0">
            <a:spAutoFit/>
          </a:bodyPr>
          <a:lstStyle/>
          <a:p>
            <a:r>
              <a:rPr lang="el-GR" dirty="0" smtClean="0"/>
              <a:t> </a:t>
            </a:r>
            <a:r>
              <a:rPr lang="el-GR" sz="2000" dirty="0"/>
              <a:t>Έχει μία λεωφόρο θαυμαστή για το μέγεθος και την ομορφιά της, που χωρίζει την πόλη στα δύο. </a:t>
            </a:r>
          </a:p>
          <a:p>
            <a:r>
              <a:rPr lang="el-GR" sz="2000" dirty="0"/>
              <a:t>Είναι στολισμένη σε όλο το μήκος της με πλούσια σπίτια και ναούς. O Μ. Αλέξανδρος διέταξε να χτίσουν μεγάλα και πολυτελή ανάκτορα. Η πόλη στα κατοπινά χρόνια αναπτύχθηκε τόσο πολύ, ώστε από πολλούς να λογαριάζεται σαν η πρώτη πόλη της οικουμένης.</a:t>
            </a:r>
            <a:endParaRPr lang="el-GR" sz="2000" dirty="0"/>
          </a:p>
        </p:txBody>
      </p:sp>
    </p:spTree>
    <p:extLst>
      <p:ext uri="{BB962C8B-B14F-4D97-AF65-F5344CB8AC3E}">
        <p14:creationId xmlns:p14="http://schemas.microsoft.com/office/powerpoint/2010/main" val="4105503089"/>
      </p:ext>
    </p:extLst>
  </p:cSld>
  <p:clrMapOvr>
    <a:masterClrMapping/>
  </p:clrMapOvr>
</p:sld>
</file>

<file path=ppt/theme/theme1.xml><?xml version="1.0" encoding="utf-8"?>
<a:theme xmlns:a="http://schemas.openxmlformats.org/drawingml/2006/main" name="Βερολίνο">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TM04033917[[fn=Βερολίνο]]</Template>
  <TotalTime>158</TotalTime>
  <Words>574</Words>
  <Application>Microsoft Office PowerPoint</Application>
  <PresentationFormat>Ευρεία οθόνη</PresentationFormat>
  <Paragraphs>57</Paragraphs>
  <Slides>19</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19</vt:i4>
      </vt:variant>
    </vt:vector>
  </HeadingPairs>
  <TitlesOfParts>
    <vt:vector size="22" baseType="lpstr">
      <vt:lpstr>Arial</vt:lpstr>
      <vt:lpstr>Trebuchet MS</vt:lpstr>
      <vt:lpstr>Βερολίνο</vt:lpstr>
      <vt:lpstr>Κεφάλαιο 34</vt:lpstr>
      <vt:lpstr>Ο Μ. Αλέξανδρος δεν άφησε διάδοχο στο κράτος</vt:lpstr>
      <vt:lpstr>Η διάσπαση του κράτους</vt:lpstr>
      <vt:lpstr>Παρουσίαση του PowerPoint</vt:lpstr>
      <vt:lpstr>Το κράτος της Αιγύπτου</vt:lpstr>
      <vt:lpstr>Το κράτος της Αιγύπτου</vt:lpstr>
      <vt:lpstr>Παρουσίαση του PowerPoint</vt:lpstr>
      <vt:lpstr>Η αρχαία βιβλιοθήκη της Αλεξάνδρειας</vt:lpstr>
      <vt:lpstr>Αλεξάνδρεια, η πρώτη πόλη της οικουμένης</vt:lpstr>
      <vt:lpstr>Πτολεμαΐδα </vt:lpstr>
      <vt:lpstr>Το κράτος της Συρίας</vt:lpstr>
      <vt:lpstr>Το κράτος της Περγάμου</vt:lpstr>
      <vt:lpstr>Η Πέργαμος</vt:lpstr>
      <vt:lpstr>Παρουσίαση του PowerPoint</vt:lpstr>
      <vt:lpstr>Βωμός του Σωτήρα Δία</vt:lpstr>
      <vt:lpstr>Η βιβλιοθήκη της Περγάμου</vt:lpstr>
      <vt:lpstr>Η Πέργαμος και η περγαμηνή</vt:lpstr>
      <vt:lpstr>Το κράτος της Μακεδονίας</vt:lpstr>
      <vt:lpstr>Δικτυογραφία</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Κεφάλαιο 34</dc:title>
  <dc:creator>christina antoniadou</dc:creator>
  <cp:lastModifiedBy>christina antoniadou</cp:lastModifiedBy>
  <cp:revision>18</cp:revision>
  <dcterms:created xsi:type="dcterms:W3CDTF">2020-05-03T10:44:37Z</dcterms:created>
  <dcterms:modified xsi:type="dcterms:W3CDTF">2020-05-03T13:23:28Z</dcterms:modified>
</cp:coreProperties>
</file>