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8" r:id="rId3"/>
    <p:sldId id="259" r:id="rId4"/>
    <p:sldId id="261" r:id="rId5"/>
    <p:sldId id="260" r:id="rId6"/>
    <p:sldId id="262" r:id="rId7"/>
    <p:sldId id="263" r:id="rId8"/>
    <p:sldId id="264" r:id="rId9"/>
    <p:sldId id="265" r:id="rId10"/>
    <p:sldId id="269" r:id="rId11"/>
    <p:sldId id="270" r:id="rId12"/>
    <p:sldId id="271" r:id="rId13"/>
    <p:sldId id="266" r:id="rId14"/>
    <p:sldId id="268"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A1EF9337-1548-4EF5-8ACD-C344A5918133}" type="datetimeFigureOut">
              <a:rPr lang="el-GR" smtClean="0"/>
              <a:t>18/5/2020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9255346" y="2750337"/>
            <a:ext cx="1171888" cy="1356442"/>
          </a:xfrm>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242584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1EF9337-1548-4EF5-8ACD-C344A5918133}" type="datetimeFigureOut">
              <a:rPr lang="el-GR" smtClean="0"/>
              <a:t>18/5/2020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309"/>
            <a:ext cx="1154151" cy="1090789"/>
          </a:xfrm>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815980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1EF9337-1548-4EF5-8ACD-C344A5918133}" type="datetimeFigureOut">
              <a:rPr lang="el-GR" smtClean="0"/>
              <a:t>18/5/2020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615"/>
            <a:ext cx="1154151" cy="1090789"/>
          </a:xfrm>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3750312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1EF9337-1548-4EF5-8ACD-C344A5918133}" type="datetimeFigureOut">
              <a:rPr lang="el-GR" smtClean="0"/>
              <a:t>18/5/2020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4E5CF353-FC8F-42F5-8C48-23FF8416E5BE}" type="slidenum">
              <a:rPr lang="el-GR" smtClean="0"/>
              <a:t>‹#›</a:t>
            </a:fld>
            <a:endParaRPr lang="el-G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09786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1EF9337-1548-4EF5-8ACD-C344A5918133}" type="datetimeFigureOut">
              <a:rPr lang="el-GR" smtClean="0"/>
              <a:t>18/5/2020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105232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A1EF9337-1548-4EF5-8ACD-C344A5918133}" type="datetimeFigureOut">
              <a:rPr lang="el-GR" smtClean="0"/>
              <a:t>18/5/2020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1394205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A1EF9337-1548-4EF5-8ACD-C344A5918133}" type="datetimeFigureOut">
              <a:rPr lang="el-GR" smtClean="0"/>
              <a:t>18/5/2020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3634524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1EF9337-1548-4EF5-8ACD-C344A5918133}" type="datetimeFigureOut">
              <a:rPr lang="el-GR" smtClean="0"/>
              <a:t>18/5/2020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2447725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1EF9337-1548-4EF5-8ACD-C344A5918133}" type="datetimeFigureOut">
              <a:rPr lang="el-GR" smtClean="0"/>
              <a:t>18/5/2020</a:t>
            </a:fld>
            <a:endParaRPr lang="el-GR"/>
          </a:p>
        </p:txBody>
      </p:sp>
      <p:sp>
        <p:nvSpPr>
          <p:cNvPr id="5" name="Footer Placeholder 4"/>
          <p:cNvSpPr>
            <a:spLocks noGrp="1"/>
          </p:cNvSpPr>
          <p:nvPr>
            <p:ph type="ftr" sz="quarter" idx="11"/>
          </p:nvPr>
        </p:nvSpPr>
        <p:spPr>
          <a:xfrm>
            <a:off x="680321" y="5936188"/>
            <a:ext cx="6126805" cy="365125"/>
          </a:xfrm>
        </p:spPr>
        <p:txBody>
          <a:bodyPr/>
          <a:lstStyle/>
          <a:p>
            <a:endParaRPr lang="el-G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E5CF353-FC8F-42F5-8C48-23FF8416E5BE}" type="slidenum">
              <a:rPr lang="el-GR" smtClean="0"/>
              <a:t>‹#›</a:t>
            </a:fld>
            <a:endParaRPr lang="el-GR"/>
          </a:p>
        </p:txBody>
      </p:sp>
    </p:spTree>
    <p:extLst>
      <p:ext uri="{BB962C8B-B14F-4D97-AF65-F5344CB8AC3E}">
        <p14:creationId xmlns:p14="http://schemas.microsoft.com/office/powerpoint/2010/main" val="155647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1EF9337-1548-4EF5-8ACD-C344A5918133}" type="datetimeFigureOut">
              <a:rPr lang="el-GR" smtClean="0"/>
              <a:t>18/5/2020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292309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1EF9337-1548-4EF5-8ACD-C344A5918133}" type="datetimeFigureOut">
              <a:rPr lang="el-GR" smtClean="0"/>
              <a:t>18/5/2020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0729455" y="2869895"/>
            <a:ext cx="1154151" cy="1090789"/>
          </a:xfrm>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377497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1EF9337-1548-4EF5-8ACD-C344A5918133}" type="datetimeFigureOut">
              <a:rPr lang="el-GR" smtClean="0"/>
              <a:t>18/5/2020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378502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1EF9337-1548-4EF5-8ACD-C344A5918133}" type="datetimeFigureOut">
              <a:rPr lang="el-GR" smtClean="0"/>
              <a:t>18/5/2020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191766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1EF9337-1548-4EF5-8ACD-C344A5918133}" type="datetimeFigureOut">
              <a:rPr lang="el-GR" smtClean="0"/>
              <a:t>18/5/2020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319790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1EF9337-1548-4EF5-8ACD-C344A5918133}" type="datetimeFigureOut">
              <a:rPr lang="el-GR" smtClean="0"/>
              <a:t>18/5/2020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316792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1EF9337-1548-4EF5-8ACD-C344A5918133}" type="datetimeFigureOut">
              <a:rPr lang="el-GR" smtClean="0"/>
              <a:t>18/5/2020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159986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1EF9337-1548-4EF5-8ACD-C344A5918133}" type="datetimeFigureOut">
              <a:rPr lang="el-GR" smtClean="0"/>
              <a:t>18/5/2020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E5CF353-FC8F-42F5-8C48-23FF8416E5BE}" type="slidenum">
              <a:rPr lang="el-GR" smtClean="0"/>
              <a:t>‹#›</a:t>
            </a:fld>
            <a:endParaRPr lang="el-GR"/>
          </a:p>
        </p:txBody>
      </p:sp>
    </p:spTree>
    <p:extLst>
      <p:ext uri="{BB962C8B-B14F-4D97-AF65-F5344CB8AC3E}">
        <p14:creationId xmlns:p14="http://schemas.microsoft.com/office/powerpoint/2010/main" val="101079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1EF9337-1548-4EF5-8ACD-C344A5918133}" type="datetimeFigureOut">
              <a:rPr lang="el-GR" smtClean="0"/>
              <a:t>18/5/2020</a:t>
            </a:fld>
            <a:endParaRPr lang="el-G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E5CF353-FC8F-42F5-8C48-23FF8416E5BE}" type="slidenum">
              <a:rPr lang="el-GR" smtClean="0"/>
              <a:t>‹#›</a:t>
            </a:fld>
            <a:endParaRPr lang="el-GR"/>
          </a:p>
        </p:txBody>
      </p:sp>
    </p:spTree>
    <p:extLst>
      <p:ext uri="{BB962C8B-B14F-4D97-AF65-F5344CB8AC3E}">
        <p14:creationId xmlns:p14="http://schemas.microsoft.com/office/powerpoint/2010/main" val="595182034"/>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photodentro.edu.gr/v/item/ds/8521/955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photodentro.edu.gr/v/item/ds/8521/9551" TargetMode="External"/><Relationship Id="rId5" Type="http://schemas.openxmlformats.org/officeDocument/2006/relationships/hyperlink" Target="http://odysseus.culture.gr/h/3/gh3530.jsp?obj_id=7003"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ebooks.edu.gr/modules/ebook/show.php/DSDIM-D103/743/4861,22213/" TargetMode="External"/><Relationship Id="rId2" Type="http://schemas.openxmlformats.org/officeDocument/2006/relationships/hyperlink" Target="http://www.amio.gr/templates/themza_j15_04/pdf/%CE%97%CE%A0%CE%95%CE%99%CE%A1%CE%9F%CE%A3%20168%CF%80.%CE%A7.%20%CE%A6%CE%A5%CE%9B%CE%9B%CE%91%CE%94%CE%99%CE%9F%20%CE%9C%CE%91%CE%98%CE%97%CE%A4%CE%97.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hotodentro.edu.gr/lor/r/8521/9615?locale=e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4000" dirty="0" smtClean="0">
                <a:latin typeface="Verdana Pro Cond" panose="020B0606030504040204" pitchFamily="34" charset="0"/>
              </a:rPr>
              <a:t>Ιστορία </a:t>
            </a:r>
            <a:r>
              <a:rPr lang="el-GR" sz="4000" dirty="0" err="1" smtClean="0">
                <a:latin typeface="Verdana Pro Cond" panose="020B0606030504040204" pitchFamily="34" charset="0"/>
              </a:rPr>
              <a:t>κεφ</a:t>
            </a:r>
            <a:r>
              <a:rPr lang="el-GR" sz="4000" dirty="0" smtClean="0">
                <a:latin typeface="Verdana Pro Cond" panose="020B0606030504040204" pitchFamily="34" charset="0"/>
              </a:rPr>
              <a:t> 35</a:t>
            </a:r>
            <a:endParaRPr lang="el-GR" sz="4000" dirty="0">
              <a:latin typeface="Verdana Pro Cond" panose="020B0606030504040204" pitchFamily="34" charset="0"/>
            </a:endParaRPr>
          </a:p>
        </p:txBody>
      </p:sp>
      <p:sp>
        <p:nvSpPr>
          <p:cNvPr id="3" name="Υπότιτλος 2"/>
          <p:cNvSpPr>
            <a:spLocks noGrp="1"/>
          </p:cNvSpPr>
          <p:nvPr>
            <p:ph type="subTitle" idx="1"/>
          </p:nvPr>
        </p:nvSpPr>
        <p:spPr/>
        <p:txBody>
          <a:bodyPr>
            <a:normAutofit/>
          </a:bodyPr>
          <a:lstStyle/>
          <a:p>
            <a:r>
              <a:rPr lang="el-GR" sz="4000" dirty="0" smtClean="0">
                <a:latin typeface="Verdana Pro Cond" panose="020B0606030504040204" pitchFamily="34" charset="0"/>
              </a:rPr>
              <a:t>Ο Πύρρος, ο βασιλιάς της Ηπείρου</a:t>
            </a:r>
            <a:endParaRPr lang="el-GR" sz="4000" dirty="0">
              <a:latin typeface="Verdana Pro Cond" panose="020B0606030504040204" pitchFamily="34" charset="0"/>
            </a:endParaRPr>
          </a:p>
        </p:txBody>
      </p:sp>
      <p:sp>
        <p:nvSpPr>
          <p:cNvPr id="4" name="AutoShape 2" descr="Πύρρος της Ηπείρου - Βικιπαίδεια"/>
          <p:cNvSpPr>
            <a:spLocks noChangeAspect="1" noChangeArrowheads="1"/>
          </p:cNvSpPr>
          <p:nvPr/>
        </p:nvSpPr>
        <p:spPr bwMode="auto">
          <a:xfrm>
            <a:off x="1557129" y="1503183"/>
            <a:ext cx="1298213" cy="1298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Εικόνα 5"/>
          <p:cNvPicPr>
            <a:picLocks noChangeAspect="1"/>
          </p:cNvPicPr>
          <p:nvPr/>
        </p:nvPicPr>
        <p:blipFill>
          <a:blip r:embed="rId2"/>
          <a:stretch>
            <a:fillRect/>
          </a:stretch>
        </p:blipFill>
        <p:spPr>
          <a:xfrm>
            <a:off x="808056" y="603637"/>
            <a:ext cx="2535296" cy="3097307"/>
          </a:xfrm>
          <a:prstGeom prst="rect">
            <a:avLst/>
          </a:prstGeom>
        </p:spPr>
      </p:pic>
    </p:spTree>
    <p:extLst>
      <p:ext uri="{BB962C8B-B14F-4D97-AF65-F5344CB8AC3E}">
        <p14:creationId xmlns:p14="http://schemas.microsoft.com/office/powerpoint/2010/main" val="2984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latin typeface="Arial" panose="020B0604020202020204" pitchFamily="34" charset="0"/>
                <a:cs typeface="Arial" panose="020B0604020202020204" pitchFamily="34" charset="0"/>
              </a:rPr>
              <a:t>Ο Πύρρος συζητάει με τον </a:t>
            </a:r>
            <a:r>
              <a:rPr lang="el-GR" altLang="el-GR" b="1" dirty="0" err="1">
                <a:latin typeface="Arial" panose="020B0604020202020204" pitchFamily="34" charset="0"/>
                <a:cs typeface="Arial" panose="020B0604020202020204" pitchFamily="34" charset="0"/>
              </a:rPr>
              <a:t>Κινέα</a:t>
            </a:r>
            <a:r>
              <a:rPr lang="el-GR" altLang="el-GR" sz="1600" dirty="0"/>
              <a:t/>
            </a:r>
            <a:br>
              <a:rPr lang="el-GR" altLang="el-GR" sz="1600" dirty="0"/>
            </a:br>
            <a:endParaRPr lang="el-GR" dirty="0"/>
          </a:p>
        </p:txBody>
      </p:sp>
      <p:sp>
        <p:nvSpPr>
          <p:cNvPr id="3" name="Θέση περιεχομένου 2"/>
          <p:cNvSpPr>
            <a:spLocks noGrp="1"/>
          </p:cNvSpPr>
          <p:nvPr>
            <p:ph idx="1"/>
          </p:nvPr>
        </p:nvSpPr>
        <p:spPr>
          <a:xfrm>
            <a:off x="583938" y="2441351"/>
            <a:ext cx="9613861" cy="3599316"/>
          </a:xfrm>
        </p:spPr>
        <p:txBody>
          <a:bodyPr>
            <a:normAutofit fontScale="70000" lnSpcReduction="20000"/>
          </a:bodyPr>
          <a:lstStyle/>
          <a:p>
            <a:pPr marL="0" lvl="0" indent="0" algn="just" eaLnBrk="0" fontAlgn="base" hangingPunct="0">
              <a:lnSpc>
                <a:spcPct val="100000"/>
              </a:lnSpc>
              <a:spcBef>
                <a:spcPct val="0"/>
              </a:spcBef>
              <a:spcAft>
                <a:spcPct val="0"/>
              </a:spcAft>
              <a:buNone/>
            </a:pPr>
            <a:r>
              <a:rPr lang="el-GR" altLang="el-GR" sz="1800" i="1" dirty="0" smtClean="0">
                <a:solidFill>
                  <a:srgbClr val="000000"/>
                </a:solidFill>
                <a:effectLst/>
                <a:latin typeface="Arial" panose="020B0604020202020204" pitchFamily="34" charset="0"/>
                <a:cs typeface="Arial" panose="020B0604020202020204" pitchFamily="34" charset="0"/>
              </a:rPr>
              <a:t>  </a:t>
            </a:r>
            <a:endParaRPr lang="el-GR" altLang="el-GR" sz="1800" i="1" dirty="0">
              <a:solidFill>
                <a:srgbClr val="000000"/>
              </a:solidFill>
              <a:effectLst/>
              <a:latin typeface="Arial" panose="020B0604020202020204" pitchFamily="34" charset="0"/>
              <a:cs typeface="Arial" panose="020B0604020202020204" pitchFamily="34" charset="0"/>
            </a:endParaRPr>
          </a:p>
          <a:p>
            <a:pPr marL="0" lvl="0" indent="0" algn="just" eaLnBrk="0" fontAlgn="base" hangingPunct="0">
              <a:lnSpc>
                <a:spcPct val="100000"/>
              </a:lnSpc>
              <a:spcBef>
                <a:spcPct val="0"/>
              </a:spcBef>
              <a:spcAft>
                <a:spcPct val="0"/>
              </a:spcAft>
              <a:buNone/>
            </a:pPr>
            <a:r>
              <a:rPr lang="el-GR" altLang="el-GR" dirty="0" smtClean="0">
                <a:solidFill>
                  <a:srgbClr val="000000"/>
                </a:solidFill>
                <a:effectLst/>
                <a:latin typeface="Arial" panose="020B0604020202020204" pitchFamily="34" charset="0"/>
                <a:cs typeface="Arial" panose="020B0604020202020204" pitchFamily="34" charset="0"/>
              </a:rPr>
              <a:t>O </a:t>
            </a:r>
            <a:r>
              <a:rPr lang="el-GR" altLang="el-GR" dirty="0" err="1">
                <a:solidFill>
                  <a:srgbClr val="000000"/>
                </a:solidFill>
                <a:effectLst/>
                <a:latin typeface="Arial" panose="020B0604020202020204" pitchFamily="34" charset="0"/>
                <a:cs typeface="Arial" panose="020B0604020202020204" pitchFamily="34" charset="0"/>
              </a:rPr>
              <a:t>Κινέας</a:t>
            </a:r>
            <a:r>
              <a:rPr lang="el-GR" altLang="el-GR" dirty="0">
                <a:solidFill>
                  <a:srgbClr val="000000"/>
                </a:solidFill>
                <a:effectLst/>
                <a:latin typeface="Arial" panose="020B0604020202020204" pitchFamily="34" charset="0"/>
                <a:cs typeface="Arial" panose="020B0604020202020204" pitchFamily="34" charset="0"/>
              </a:rPr>
              <a:t>, ενώ ο Πύρρος ετοιμαζόταν να εκστρατεύσει στην Ιταλία, άνοιξε μαζί του συζήτηση: «Πύρρε, λένε πως οι Ρωμαίοι είναι γενναίοι πολεμιστές, αν όμως τους νικήσουμε, σε τι θα μας χρησιμέψει η νίκη μας;» O Πύρρος είπε: «Αν νικηθούν οι Ρωμαίοι, θα κατακτήσουμε την πλούσια Ιταλία». O </a:t>
            </a:r>
            <a:r>
              <a:rPr lang="el-GR" altLang="el-GR" dirty="0" err="1">
                <a:solidFill>
                  <a:srgbClr val="000000"/>
                </a:solidFill>
                <a:effectLst/>
                <a:latin typeface="Arial" panose="020B0604020202020204" pitchFamily="34" charset="0"/>
                <a:cs typeface="Arial" panose="020B0604020202020204" pitchFamily="34" charset="0"/>
              </a:rPr>
              <a:t>Κινέας</a:t>
            </a:r>
            <a:r>
              <a:rPr lang="el-GR" altLang="el-GR" dirty="0">
                <a:solidFill>
                  <a:srgbClr val="000000"/>
                </a:solidFill>
                <a:effectLst/>
                <a:latin typeface="Arial" panose="020B0604020202020204" pitchFamily="34" charset="0"/>
                <a:cs typeface="Arial" panose="020B0604020202020204" pitchFamily="34" charset="0"/>
              </a:rPr>
              <a:t> είπε στη συνέχεια: «Τι θα κάνουμε, άμα κατακτήσουμε την Ιταλία;» O Πύρρος του απάντησε: «Θα κατακτήσουμε τη Σικελία, που είναι κοντά και μας απλώνει τα χέρια». «Τότε θα τελειώσει η εκστρατεία μας», είπε ο </a:t>
            </a:r>
            <a:r>
              <a:rPr lang="el-GR" altLang="el-GR" dirty="0" err="1">
                <a:solidFill>
                  <a:srgbClr val="000000"/>
                </a:solidFill>
                <a:effectLst/>
                <a:latin typeface="Arial" panose="020B0604020202020204" pitchFamily="34" charset="0"/>
                <a:cs typeface="Arial" panose="020B0604020202020204" pitchFamily="34" charset="0"/>
              </a:rPr>
              <a:t>Κινέας</a:t>
            </a:r>
            <a:r>
              <a:rPr lang="el-GR" altLang="el-GR" dirty="0">
                <a:solidFill>
                  <a:srgbClr val="000000"/>
                </a:solidFill>
                <a:effectLst/>
                <a:latin typeface="Arial" panose="020B0604020202020204" pitchFamily="34" charset="0"/>
                <a:cs typeface="Arial" panose="020B0604020202020204" pitchFamily="34" charset="0"/>
              </a:rPr>
              <a:t>. O Πύρρος, που δεν είχε καταλάβει πού πήγαινε την κουβέντα ο </a:t>
            </a:r>
            <a:r>
              <a:rPr lang="el-GR" altLang="el-GR" dirty="0" err="1">
                <a:solidFill>
                  <a:srgbClr val="000000"/>
                </a:solidFill>
                <a:effectLst/>
                <a:latin typeface="Arial" panose="020B0604020202020204" pitchFamily="34" charset="0"/>
                <a:cs typeface="Arial" panose="020B0604020202020204" pitchFamily="34" charset="0"/>
              </a:rPr>
              <a:t>Κινέας</a:t>
            </a:r>
            <a:r>
              <a:rPr lang="el-GR" altLang="el-GR" dirty="0">
                <a:solidFill>
                  <a:srgbClr val="000000"/>
                </a:solidFill>
                <a:effectLst/>
                <a:latin typeface="Arial" panose="020B0604020202020204" pitchFamily="34" charset="0"/>
                <a:cs typeface="Arial" panose="020B0604020202020204" pitchFamily="34" charset="0"/>
              </a:rPr>
              <a:t>, είπε: «Αυτή θα είναι η αρχή για νέα κατορθώματα, πιο μεγάλα». «Είναι λοιπόν φανερό πως με τέτοια δύναμη που θα έχουμε και τη Μακεδονία θα καταλάβουμε και την Ελλάδα θα κυβερνήσουμε. Και όταν τα πετύχουμε όλα αυτά τι άλλο θα κάνουμε;» ρώτησε ο </a:t>
            </a:r>
            <a:r>
              <a:rPr lang="el-GR" altLang="el-GR" dirty="0" err="1">
                <a:solidFill>
                  <a:srgbClr val="000000"/>
                </a:solidFill>
                <a:effectLst/>
                <a:latin typeface="Arial" panose="020B0604020202020204" pitchFamily="34" charset="0"/>
                <a:cs typeface="Arial" panose="020B0604020202020204" pitchFamily="34" charset="0"/>
              </a:rPr>
              <a:t>Κινέας</a:t>
            </a:r>
            <a:r>
              <a:rPr lang="el-GR" altLang="el-GR" dirty="0">
                <a:solidFill>
                  <a:srgbClr val="000000"/>
                </a:solidFill>
                <a:effectLst/>
                <a:latin typeface="Arial" panose="020B0604020202020204" pitchFamily="34" charset="0"/>
                <a:cs typeface="Arial" panose="020B0604020202020204" pitchFamily="34" charset="0"/>
              </a:rPr>
              <a:t>. O Πύρρος, αφού γέλασε, είπε: «Θα έχουμε πολύ χρόνο για ξεκούραση και διασκέδαση και το ποτήρι μας θα είναι γεμάτο κάθε μέρα». Τότε ο </a:t>
            </a:r>
            <a:r>
              <a:rPr lang="el-GR" altLang="el-GR" dirty="0" err="1">
                <a:solidFill>
                  <a:srgbClr val="000000"/>
                </a:solidFill>
                <a:effectLst/>
                <a:latin typeface="Arial" panose="020B0604020202020204" pitchFamily="34" charset="0"/>
                <a:cs typeface="Arial" panose="020B0604020202020204" pitchFamily="34" charset="0"/>
              </a:rPr>
              <a:t>Κινέας</a:t>
            </a:r>
            <a:r>
              <a:rPr lang="el-GR" altLang="el-GR" dirty="0">
                <a:solidFill>
                  <a:srgbClr val="000000"/>
                </a:solidFill>
                <a:effectLst/>
                <a:latin typeface="Arial" panose="020B0604020202020204" pitchFamily="34" charset="0"/>
                <a:cs typeface="Arial" panose="020B0604020202020204" pitchFamily="34" charset="0"/>
              </a:rPr>
              <a:t>, που έφερε τη συζήτηση εκεί που ήθελε, είπε: «Τι μας εμποδίζει λοιπόν και τώρα να γεμίζουμε το ποτήρι μας και να κάνουμε ευχάριστη παρέα, αφού χωρίς κόπους έχουμε όλα αυτά που θα προσπαθήσουμε να αποκτήσουμε με μεγάλες θυσίες και αφού προκαλέσουμε και πάθουμε πολλά κακά;»</a:t>
            </a:r>
          </a:p>
          <a:p>
            <a:pPr marL="0" lvl="0" indent="0" algn="just" eaLnBrk="0" fontAlgn="base" hangingPunct="0">
              <a:lnSpc>
                <a:spcPct val="100000"/>
              </a:lnSpc>
              <a:spcBef>
                <a:spcPct val="0"/>
              </a:spcBef>
              <a:spcAft>
                <a:spcPct val="0"/>
              </a:spcAft>
              <a:buNone/>
            </a:pPr>
            <a:r>
              <a:rPr lang="el-GR" altLang="el-GR" dirty="0">
                <a:solidFill>
                  <a:srgbClr val="000000"/>
                </a:solidFill>
                <a:effectLst/>
                <a:latin typeface="Arial" panose="020B0604020202020204" pitchFamily="34" charset="0"/>
                <a:cs typeface="Arial" panose="020B0604020202020204" pitchFamily="34" charset="0"/>
              </a:rPr>
              <a:t> </a:t>
            </a:r>
            <a:r>
              <a:rPr lang="el-GR" altLang="el-GR" dirty="0">
                <a:solidFill>
                  <a:srgbClr val="000099"/>
                </a:solidFill>
                <a:effectLst/>
                <a:latin typeface="Arial" panose="020B0604020202020204" pitchFamily="34" charset="0"/>
                <a:cs typeface="Arial" panose="020B0604020202020204" pitchFamily="34" charset="0"/>
                <a:hlinkClick r:id="rId2" tooltip="Χρονολογική κατάταξη έργων μεταλλοτεχνίας της αρχαιοελληνικής τέχνης"/>
              </a:rPr>
              <a:t>  </a:t>
            </a:r>
            <a:endParaRPr lang="el-GR" altLang="el-GR" dirty="0">
              <a:solidFill>
                <a:srgbClr val="000000"/>
              </a:solidFill>
              <a:effectLst/>
              <a:latin typeface="Arial" panose="020B0604020202020204" pitchFamily="34" charset="0"/>
              <a:cs typeface="Arial" panose="020B0604020202020204" pitchFamily="34" charset="0"/>
            </a:endParaRPr>
          </a:p>
          <a:p>
            <a:pPr marL="0" lvl="0" indent="0" algn="just" eaLnBrk="0" fontAlgn="base" hangingPunct="0">
              <a:lnSpc>
                <a:spcPct val="100000"/>
              </a:lnSpc>
              <a:spcBef>
                <a:spcPct val="0"/>
              </a:spcBef>
              <a:spcAft>
                <a:spcPct val="0"/>
              </a:spcAft>
              <a:buNone/>
            </a:pPr>
            <a:r>
              <a:rPr lang="el-GR" altLang="el-GR" i="1" dirty="0">
                <a:solidFill>
                  <a:srgbClr val="000000"/>
                </a:solidFill>
                <a:effectLst/>
                <a:latin typeface="Arial" panose="020B0604020202020204" pitchFamily="34" charset="0"/>
                <a:cs typeface="Arial" panose="020B0604020202020204" pitchFamily="34" charset="0"/>
              </a:rPr>
              <a:t>Πλούταρχος, Πύρρος,14, αποσπάσματα (διασκευή)</a:t>
            </a:r>
            <a:endParaRPr lang="el-GR" altLang="el-GR" sz="2800" dirty="0">
              <a:solidFill>
                <a:srgbClr val="000099"/>
              </a:solidFill>
              <a:effectLst/>
              <a:latin typeface="Arial" panose="020B0604020202020204" pitchFamily="34" charset="0"/>
              <a:cs typeface="Arial" panose="020B0604020202020204" pitchFamily="34" charset="0"/>
            </a:endParaRPr>
          </a:p>
          <a:p>
            <a:endParaRPr lang="el-GR" dirty="0"/>
          </a:p>
        </p:txBody>
      </p:sp>
      <p:pic>
        <p:nvPicPr>
          <p:cNvPr id="10242" name="Picture 2" descr="2. Πολεμική σκηνή από τις εκστρατείες του Πύρρο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4182" y="146043"/>
            <a:ext cx="20383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1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ircle(in)">
                                      <p:cBhvr>
                                        <p:cTn id="12" dur="2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latin typeface="Arial" panose="020B0604020202020204" pitchFamily="34" charset="0"/>
                <a:cs typeface="Arial" panose="020B0604020202020204" pitchFamily="34" charset="0"/>
              </a:rPr>
              <a:t>Το όνειρο του Πύρρου</a:t>
            </a:r>
            <a:r>
              <a:rPr lang="el-GR" altLang="el-GR" sz="1600" dirty="0"/>
              <a:t/>
            </a:r>
            <a:br>
              <a:rPr lang="el-GR" altLang="el-GR" sz="1600" dirty="0"/>
            </a:br>
            <a:endParaRPr lang="el-GR" dirty="0"/>
          </a:p>
        </p:txBody>
      </p:sp>
      <p:sp>
        <p:nvSpPr>
          <p:cNvPr id="3" name="Θέση περιεχομένου 2"/>
          <p:cNvSpPr>
            <a:spLocks noGrp="1"/>
          </p:cNvSpPr>
          <p:nvPr>
            <p:ph idx="1"/>
          </p:nvPr>
        </p:nvSpPr>
        <p:spPr>
          <a:xfrm>
            <a:off x="613156" y="2144013"/>
            <a:ext cx="9613861" cy="3599316"/>
          </a:xfrm>
        </p:spPr>
        <p:txBody>
          <a:bodyPr>
            <a:normAutofit fontScale="92500" lnSpcReduction="10000"/>
          </a:bodyPr>
          <a:lstStyle/>
          <a:p>
            <a:pPr marL="0" lvl="0" indent="0" algn="just" eaLnBrk="0" fontAlgn="base" hangingPunct="0">
              <a:lnSpc>
                <a:spcPct val="100000"/>
              </a:lnSpc>
              <a:spcBef>
                <a:spcPct val="0"/>
              </a:spcBef>
              <a:spcAft>
                <a:spcPct val="0"/>
              </a:spcAft>
              <a:buNone/>
            </a:pPr>
            <a:r>
              <a:rPr lang="el-GR" altLang="el-GR" dirty="0">
                <a:solidFill>
                  <a:srgbClr val="000000"/>
                </a:solidFill>
                <a:effectLst/>
                <a:latin typeface="Arial" panose="020B0604020202020204" pitchFamily="34" charset="0"/>
                <a:cs typeface="Arial" panose="020B0604020202020204" pitchFamily="34" charset="0"/>
              </a:rPr>
              <a:t>Η μάχη (στη Σπάρτη) σταμάτησε τη νύχτα. O Πύρρος έπεσε για ύπνο και είδε το εξής όνειρο: </a:t>
            </a:r>
            <a:r>
              <a:rPr lang="el-GR" altLang="el-GR" dirty="0" smtClean="0">
                <a:solidFill>
                  <a:srgbClr val="000000"/>
                </a:solidFill>
                <a:effectLst/>
                <a:latin typeface="Arial" panose="020B0604020202020204" pitchFamily="34" charset="0"/>
                <a:cs typeface="Arial" panose="020B0604020202020204" pitchFamily="34" charset="0"/>
              </a:rPr>
              <a:t>του </a:t>
            </a:r>
            <a:r>
              <a:rPr lang="el-GR" altLang="el-GR" dirty="0">
                <a:solidFill>
                  <a:srgbClr val="000000"/>
                </a:solidFill>
                <a:effectLst/>
                <a:latin typeface="Arial" panose="020B0604020202020204" pitchFamily="34" charset="0"/>
                <a:cs typeface="Arial" panose="020B0604020202020204" pitchFamily="34" charset="0"/>
              </a:rPr>
              <a:t>φάνηκε ότι χτυπούσε τη Σπάρτη με κεραυνούς και καιγόταν ολόκληρη κι αυτός χαιρόταν. Από τη χαρά του ξύπνησε κι έδινε διαταγή στους αρχηγούς του να προετοιμάζουν το στρατό. Μιλούσε επίσης και στους φίλους του για το όνειρό του, εκφράζοντας τη σιγουριά του ότι θα κυριεύσει την πόλη. Στο Λυσίμαχο όμως δεν άρεσε το όνειρο. Εξήγησε μάλιστα πως τα μέρη που τα χτυπάει ο κεραυνός μένουν απάτητα . Κι αυτό κατά τη γνώμη του φανέρωνε στον Πύρρο πως δε θα μπορέσει να καταλάβει την πόλη.</a:t>
            </a:r>
          </a:p>
          <a:p>
            <a:pPr marL="0" lvl="0" indent="0" algn="just" eaLnBrk="0" fontAlgn="base" hangingPunct="0">
              <a:lnSpc>
                <a:spcPct val="100000"/>
              </a:lnSpc>
              <a:spcBef>
                <a:spcPct val="0"/>
              </a:spcBef>
              <a:spcAft>
                <a:spcPct val="0"/>
              </a:spcAft>
              <a:buNone/>
            </a:pPr>
            <a:r>
              <a:rPr lang="el-GR" altLang="el-GR" dirty="0">
                <a:solidFill>
                  <a:srgbClr val="000000"/>
                </a:solidFill>
                <a:effectLst/>
                <a:latin typeface="Arial" panose="020B0604020202020204" pitchFamily="34" charset="0"/>
                <a:cs typeface="Arial" panose="020B0604020202020204" pitchFamily="34" charset="0"/>
              </a:rPr>
              <a:t> </a:t>
            </a:r>
          </a:p>
          <a:p>
            <a:pPr marL="0" lvl="0" indent="0" algn="just" eaLnBrk="0" fontAlgn="base" hangingPunct="0">
              <a:lnSpc>
                <a:spcPct val="100000"/>
              </a:lnSpc>
              <a:spcBef>
                <a:spcPct val="0"/>
              </a:spcBef>
              <a:spcAft>
                <a:spcPct val="0"/>
              </a:spcAft>
              <a:buNone/>
            </a:pPr>
            <a:r>
              <a:rPr lang="el-GR" altLang="el-GR" i="1" dirty="0">
                <a:solidFill>
                  <a:srgbClr val="000000"/>
                </a:solidFill>
                <a:effectLst/>
                <a:latin typeface="Arial" panose="020B0604020202020204" pitchFamily="34" charset="0"/>
                <a:cs typeface="Arial" panose="020B0604020202020204" pitchFamily="34" charset="0"/>
              </a:rPr>
              <a:t>Πλούταρχος, Πύρρος 29, 5 -10 (διασκευή)</a:t>
            </a:r>
            <a:endParaRPr lang="el-GR" altLang="el-GR" sz="9600" i="1" dirty="0">
              <a:solidFill>
                <a:srgbClr val="000000"/>
              </a:solidFill>
              <a:effectLst/>
              <a:latin typeface="Arial" panose="020B0604020202020204" pitchFamily="34" charset="0"/>
              <a:cs typeface="Arial" panose="020B0604020202020204" pitchFamily="34" charset="0"/>
            </a:endParaRPr>
          </a:p>
          <a:p>
            <a:endParaRPr lang="el-GR" dirty="0"/>
          </a:p>
        </p:txBody>
      </p:sp>
      <p:pic>
        <p:nvPicPr>
          <p:cNvPr id="11266" name="Picture 2" descr="3. Νόμισμα της εποχής του Πύρρου με παράσταση του Τία. Στην άλλη όψη διαβάζουμε το όνομα του βασιλιά (Λονδίνο, Βρετανικό  Μουσεί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464" y="4719287"/>
            <a:ext cx="12954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3. Νόμισμα της εποχής του Πύρρου με παράσταση του Τία. Στην άλλη όψη διαβάζουμε το όνομα του βασιλιά (Λονδίνο, Βρετανικό  Μουσεί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3864" y="4719287"/>
            <a:ext cx="1304925" cy="1304925"/>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9248560" y="5967616"/>
            <a:ext cx="2400229" cy="769441"/>
          </a:xfrm>
          <a:prstGeom prst="rect">
            <a:avLst/>
          </a:prstGeom>
        </p:spPr>
        <p:txBody>
          <a:bodyPr wrap="square">
            <a:spAutoFit/>
          </a:bodyPr>
          <a:lstStyle/>
          <a:p>
            <a:pPr lvl="0" algn="just" eaLnBrk="0" fontAlgn="base" hangingPunct="0">
              <a:spcBef>
                <a:spcPct val="0"/>
              </a:spcBef>
              <a:spcAft>
                <a:spcPct val="0"/>
              </a:spcAft>
            </a:pPr>
            <a:r>
              <a:rPr kumimoji="0" lang="el-GR" altLang="el-GR" sz="1100" b="0" i="1" u="none" strike="noStrike" cap="none" normalizeH="0" baseline="0" dirty="0" smtClean="0">
                <a:ln>
                  <a:noFill/>
                </a:ln>
                <a:effectLst/>
                <a:latin typeface="Arial" panose="020B0604020202020204" pitchFamily="34" charset="0"/>
                <a:cs typeface="Arial" panose="020B0604020202020204" pitchFamily="34" charset="0"/>
              </a:rPr>
              <a:t>Νόμισμα της εποχής του Πύρρου με</a:t>
            </a:r>
          </a:p>
          <a:p>
            <a:pPr lvl="0" algn="just" eaLnBrk="0" fontAlgn="base" hangingPunct="0">
              <a:spcBef>
                <a:spcPct val="0"/>
              </a:spcBef>
              <a:spcAft>
                <a:spcPct val="0"/>
              </a:spcAft>
            </a:pPr>
            <a:r>
              <a:rPr kumimoji="0" lang="el-GR" altLang="el-GR" sz="1100" b="0" i="1" u="none" strike="noStrike" cap="none" normalizeH="0" baseline="0" dirty="0" smtClean="0">
                <a:ln>
                  <a:noFill/>
                </a:ln>
                <a:effectLst/>
                <a:latin typeface="Arial" panose="020B0604020202020204" pitchFamily="34" charset="0"/>
                <a:cs typeface="Arial" panose="020B0604020202020204" pitchFamily="34" charset="0"/>
              </a:rPr>
              <a:t>παράσταση του Δία. Στην άλλη όψη</a:t>
            </a:r>
          </a:p>
          <a:p>
            <a:pPr lvl="0" algn="just" eaLnBrk="0" fontAlgn="base" hangingPunct="0">
              <a:spcBef>
                <a:spcPct val="0"/>
              </a:spcBef>
              <a:spcAft>
                <a:spcPct val="0"/>
              </a:spcAft>
            </a:pPr>
            <a:r>
              <a:rPr kumimoji="0" lang="el-GR" altLang="el-GR" sz="1100" b="0" i="1" u="none" strike="noStrike" cap="none" normalizeH="0" baseline="0" dirty="0" smtClean="0">
                <a:ln>
                  <a:noFill/>
                </a:ln>
                <a:effectLst/>
                <a:latin typeface="Arial" panose="020B0604020202020204" pitchFamily="34" charset="0"/>
                <a:cs typeface="Arial" panose="020B0604020202020204" pitchFamily="34" charset="0"/>
              </a:rPr>
              <a:t>διαβάζουμε το όνομα του βασιλιά</a:t>
            </a:r>
          </a:p>
          <a:p>
            <a:pPr lvl="0" algn="just" eaLnBrk="0" fontAlgn="base" hangingPunct="0">
              <a:spcBef>
                <a:spcPct val="0"/>
              </a:spcBef>
              <a:spcAft>
                <a:spcPct val="0"/>
              </a:spcAft>
            </a:pPr>
            <a:r>
              <a:rPr kumimoji="0" lang="el-GR" altLang="el-GR" sz="1100" b="0" i="1" u="none" strike="noStrike" cap="none" normalizeH="0" baseline="0" dirty="0" smtClean="0">
                <a:ln>
                  <a:noFill/>
                </a:ln>
                <a:effectLst/>
                <a:latin typeface="Arial" panose="020B0604020202020204" pitchFamily="34" charset="0"/>
                <a:cs typeface="Arial" panose="020B0604020202020204" pitchFamily="34" charset="0"/>
              </a:rPr>
              <a:t>(Λονδίνο, Βρετανικό Μουσείο).</a:t>
            </a:r>
            <a:endParaRPr kumimoji="0" lang="el-GR" altLang="el-GR" sz="1100" b="0" i="0" u="none" strike="noStrike" cap="none" normalizeH="0" baseline="0" dirty="0" smtClean="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798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latin typeface="Arial" panose="020B0604020202020204" pitchFamily="34" charset="0"/>
                <a:cs typeface="Arial" panose="020B0604020202020204" pitchFamily="34" charset="0"/>
              </a:rPr>
              <a:t>Κεραμίδα στο κεφάλι</a:t>
            </a:r>
            <a:r>
              <a:rPr lang="el-GR" altLang="el-GR" sz="1600" dirty="0"/>
              <a:t/>
            </a:r>
            <a:br>
              <a:rPr lang="el-GR" altLang="el-GR" sz="1600" dirty="0"/>
            </a:br>
            <a:endParaRPr lang="el-GR" dirty="0"/>
          </a:p>
        </p:txBody>
      </p:sp>
      <p:sp>
        <p:nvSpPr>
          <p:cNvPr id="3" name="Θέση περιεχομένου 2"/>
          <p:cNvSpPr>
            <a:spLocks noGrp="1"/>
          </p:cNvSpPr>
          <p:nvPr>
            <p:ph idx="1"/>
          </p:nvPr>
        </p:nvSpPr>
        <p:spPr>
          <a:xfrm>
            <a:off x="345882" y="2094903"/>
            <a:ext cx="9613861" cy="3599316"/>
          </a:xfrm>
        </p:spPr>
        <p:txBody>
          <a:bodyPr>
            <a:normAutofit fontScale="85000" lnSpcReduction="20000"/>
          </a:bodyPr>
          <a:lstStyle/>
          <a:p>
            <a:pPr marL="0" lvl="0" indent="0" algn="just" eaLnBrk="0" fontAlgn="base" hangingPunct="0">
              <a:lnSpc>
                <a:spcPct val="100000"/>
              </a:lnSpc>
              <a:spcBef>
                <a:spcPct val="0"/>
              </a:spcBef>
              <a:spcAft>
                <a:spcPct val="0"/>
              </a:spcAft>
              <a:buNone/>
            </a:pPr>
            <a:r>
              <a:rPr lang="el-GR" altLang="el-GR" sz="1800" i="1" dirty="0" smtClean="0">
                <a:solidFill>
                  <a:srgbClr val="000000"/>
                </a:solidFill>
                <a:effectLst/>
                <a:latin typeface="Arial" panose="020B0604020202020204" pitchFamily="34" charset="0"/>
                <a:cs typeface="Arial" panose="020B0604020202020204" pitchFamily="34" charset="0"/>
              </a:rPr>
              <a:t>  </a:t>
            </a:r>
            <a:endParaRPr lang="el-GR" altLang="el-GR" sz="1800" i="1" dirty="0">
              <a:solidFill>
                <a:srgbClr val="000000"/>
              </a:solidFill>
              <a:effectLst/>
              <a:latin typeface="Arial" panose="020B0604020202020204" pitchFamily="34" charset="0"/>
              <a:cs typeface="Arial" panose="020B0604020202020204" pitchFamily="34" charset="0"/>
            </a:endParaRPr>
          </a:p>
          <a:p>
            <a:pPr marL="0" lvl="0" indent="0" algn="just" eaLnBrk="0" fontAlgn="base" hangingPunct="0">
              <a:lnSpc>
                <a:spcPct val="100000"/>
              </a:lnSpc>
              <a:spcBef>
                <a:spcPct val="0"/>
              </a:spcBef>
              <a:spcAft>
                <a:spcPct val="0"/>
              </a:spcAft>
              <a:buNone/>
            </a:pPr>
            <a:r>
              <a:rPr lang="el-GR" altLang="el-GR" dirty="0" smtClean="0">
                <a:solidFill>
                  <a:srgbClr val="000000"/>
                </a:solidFill>
                <a:effectLst/>
                <a:latin typeface="Arial" panose="020B0604020202020204" pitchFamily="34" charset="0"/>
                <a:cs typeface="Arial" panose="020B0604020202020204" pitchFamily="34" charset="0"/>
              </a:rPr>
              <a:t>O </a:t>
            </a:r>
            <a:r>
              <a:rPr lang="el-GR" altLang="el-GR" dirty="0">
                <a:solidFill>
                  <a:srgbClr val="000000"/>
                </a:solidFill>
                <a:effectLst/>
                <a:latin typeface="Arial" panose="020B0604020202020204" pitchFamily="34" charset="0"/>
                <a:cs typeface="Arial" panose="020B0604020202020204" pitchFamily="34" charset="0"/>
              </a:rPr>
              <a:t>Πύρρος μέσα στη φασαρία της μάχης έβγαλε την κορυφή της περικεφαλαίας του και την έδωσε σ' έναν από τους φίλους του. O ίδιος έχοντας μεγάλη εμπιστοσύνη στο άλογό του, όρμησε εναντίον των εχθρών που έκαναν επίθεση. Ένα δόρυ όμως τον πλήγωσε στο θώρακα, αλλά η πληγή δεν ήταν ούτε μεγάλη ούτε αποτελεσματική. Τότε ο Πύρρος γύρισε εναντίον εκείνου που τον χτύπησε. Αυτός ήταν ένας απλός νεαρός από το Άργος, γιος μιας φτωχής γυναίκας. Η μητέρα του νέου παρακολουθούσε τη μάχη από τη στέγη. Μόλις είδε το γιο της να παλεύει με τον Πύρρο, φοβήθηκε για τη ζωή του. Πήρε λοιπόν στα χέρια της ένα κεραμίδι και το πέταξε στον Ηπειρώτη βασιλιά. Το κεραμίδι έπεσε στο κεφάλι του Πύρρου και τον σκότωσε.</a:t>
            </a:r>
          </a:p>
          <a:p>
            <a:pPr marL="0" lvl="0" indent="0" algn="just" eaLnBrk="0" fontAlgn="base" hangingPunct="0">
              <a:lnSpc>
                <a:spcPct val="100000"/>
              </a:lnSpc>
              <a:spcBef>
                <a:spcPct val="0"/>
              </a:spcBef>
              <a:spcAft>
                <a:spcPct val="0"/>
              </a:spcAft>
              <a:buNone/>
            </a:pPr>
            <a:r>
              <a:rPr lang="el-GR" altLang="el-GR" dirty="0">
                <a:solidFill>
                  <a:srgbClr val="000000"/>
                </a:solidFill>
                <a:effectLst/>
                <a:latin typeface="Arial" panose="020B0604020202020204" pitchFamily="34" charset="0"/>
                <a:cs typeface="Arial" panose="020B0604020202020204" pitchFamily="34" charset="0"/>
              </a:rPr>
              <a:t> </a:t>
            </a:r>
          </a:p>
          <a:p>
            <a:pPr marL="0" lvl="0" indent="0" algn="just" eaLnBrk="0" fontAlgn="base" hangingPunct="0">
              <a:lnSpc>
                <a:spcPct val="100000"/>
              </a:lnSpc>
              <a:spcBef>
                <a:spcPct val="0"/>
              </a:spcBef>
              <a:spcAft>
                <a:spcPct val="0"/>
              </a:spcAft>
              <a:buNone/>
            </a:pPr>
            <a:r>
              <a:rPr lang="el-GR" altLang="el-GR" i="1" dirty="0">
                <a:solidFill>
                  <a:srgbClr val="000000"/>
                </a:solidFill>
                <a:effectLst/>
                <a:latin typeface="Arial" panose="020B0604020202020204" pitchFamily="34" charset="0"/>
                <a:cs typeface="Arial" panose="020B0604020202020204" pitchFamily="34" charset="0"/>
              </a:rPr>
              <a:t>Πλούταρχος, Πύρρος 34, 5 -15 (διασκευή)</a:t>
            </a:r>
            <a:endParaRPr lang="el-GR" altLang="el-GR" dirty="0">
              <a:solidFill>
                <a:srgbClr val="000000"/>
              </a:solidFill>
              <a:effectLst/>
              <a:latin typeface="Arial" panose="020B0604020202020204" pitchFamily="34" charset="0"/>
              <a:cs typeface="Arial" panose="020B0604020202020204" pitchFamily="34" charset="0"/>
            </a:endParaRPr>
          </a:p>
          <a:p>
            <a:pPr marL="0" lvl="0" indent="0" algn="just" eaLnBrk="0" fontAlgn="base" hangingPunct="0">
              <a:lnSpc>
                <a:spcPct val="100000"/>
              </a:lnSpc>
              <a:spcBef>
                <a:spcPct val="0"/>
              </a:spcBef>
              <a:spcAft>
                <a:spcPct val="0"/>
              </a:spcAft>
              <a:buNone/>
            </a:pPr>
            <a:r>
              <a:rPr lang="el-GR" altLang="el-GR" dirty="0">
                <a:solidFill>
                  <a:srgbClr val="000000"/>
                </a:solidFill>
                <a:effectLst/>
                <a:latin typeface="Arial" panose="020B0604020202020204" pitchFamily="34" charset="0"/>
                <a:cs typeface="Arial" panose="020B0604020202020204" pitchFamily="34" charset="0"/>
              </a:rPr>
              <a:t> </a:t>
            </a:r>
            <a:endParaRPr lang="el-GR" altLang="el-GR" sz="23100" i="1" dirty="0">
              <a:solidFill>
                <a:srgbClr val="000000"/>
              </a:solidFill>
              <a:effectLst/>
              <a:latin typeface="Arial" panose="020B0604020202020204" pitchFamily="34" charset="0"/>
              <a:cs typeface="Arial" panose="020B0604020202020204" pitchFamily="34" charset="0"/>
            </a:endParaRPr>
          </a:p>
          <a:p>
            <a:endParaRPr lang="el-GR" dirty="0"/>
          </a:p>
        </p:txBody>
      </p:sp>
      <p:pic>
        <p:nvPicPr>
          <p:cNvPr id="12290" name="Picture 2" descr="4. Προτομή του Πύρρου (Νάπολη, Εθνικό Αρχαιολογικό Μουσεί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564" y="3465707"/>
            <a:ext cx="1724025" cy="199072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9360756" y="5694219"/>
            <a:ext cx="2542419" cy="923330"/>
          </a:xfrm>
          <a:prstGeom prst="rect">
            <a:avLst/>
          </a:prstGeom>
        </p:spPr>
        <p:txBody>
          <a:bodyPr wrap="square">
            <a:spAutoFit/>
          </a:bodyPr>
          <a:lstStyle/>
          <a:p>
            <a:pPr lvl="0" algn="just" eaLnBrk="0" fontAlgn="base" hangingPunct="0">
              <a:spcBef>
                <a:spcPct val="0"/>
              </a:spcBef>
              <a:spcAft>
                <a:spcPct val="0"/>
              </a:spcAft>
            </a:pPr>
            <a:r>
              <a:rPr lang="el-GR" altLang="el-GR" i="1" dirty="0">
                <a:latin typeface="Arial" panose="020B0604020202020204" pitchFamily="34" charset="0"/>
                <a:cs typeface="Arial" panose="020B0604020202020204" pitchFamily="34" charset="0"/>
              </a:rPr>
              <a:t>Προτομή του Πύρρου</a:t>
            </a:r>
          </a:p>
          <a:p>
            <a:pPr lvl="0" algn="just" eaLnBrk="0" fontAlgn="base" hangingPunct="0">
              <a:spcBef>
                <a:spcPct val="0"/>
              </a:spcBef>
              <a:spcAft>
                <a:spcPct val="0"/>
              </a:spcAft>
            </a:pPr>
            <a:r>
              <a:rPr lang="el-GR" altLang="el-GR" i="1" dirty="0">
                <a:latin typeface="Arial" panose="020B0604020202020204" pitchFamily="34" charset="0"/>
                <a:cs typeface="Arial" panose="020B0604020202020204" pitchFamily="34" charset="0"/>
              </a:rPr>
              <a:t>(Νάπολη, Εθνικό</a:t>
            </a:r>
          </a:p>
          <a:p>
            <a:pPr lvl="0" algn="just" eaLnBrk="0" fontAlgn="base" hangingPunct="0">
              <a:spcBef>
                <a:spcPct val="0"/>
              </a:spcBef>
              <a:spcAft>
                <a:spcPct val="0"/>
              </a:spcAft>
            </a:pPr>
            <a:r>
              <a:rPr lang="el-GR" altLang="el-GR" i="1" dirty="0">
                <a:latin typeface="Arial" panose="020B0604020202020204" pitchFamily="34" charset="0"/>
                <a:cs typeface="Arial" panose="020B0604020202020204" pitchFamily="34" charset="0"/>
              </a:rPr>
              <a:t>Αρχαιολογικό Μουσείο)</a:t>
            </a:r>
            <a:endParaRPr lang="el-GR" altLang="el-GR"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99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2290"/>
                                        </p:tgtEl>
                                        <p:attrNameLst>
                                          <p:attrName>style.visibility</p:attrName>
                                        </p:attrNameLst>
                                      </p:cBhvr>
                                      <p:to>
                                        <p:strVal val="visible"/>
                                      </p:to>
                                    </p:set>
                                    <p:animEffect transition="in" filter="circle(in)">
                                      <p:cBhvr>
                                        <p:cTn id="37" dur="2000"/>
                                        <p:tgtEl>
                                          <p:spTgt spid="122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rotWithShape="1">
          <a:blip r:embed="rId2"/>
          <a:srcRect l="29211" t="13832" r="30071" b="12377"/>
          <a:stretch/>
        </p:blipFill>
        <p:spPr>
          <a:xfrm>
            <a:off x="-3" y="629728"/>
            <a:ext cx="4934309" cy="5065017"/>
          </a:xfrm>
          <a:prstGeom prst="rect">
            <a:avLst/>
          </a:prstGeom>
        </p:spPr>
      </p:pic>
      <p:pic>
        <p:nvPicPr>
          <p:cNvPr id="5" name="Εικόνα 4"/>
          <p:cNvPicPr>
            <a:picLocks noChangeAspect="1"/>
          </p:cNvPicPr>
          <p:nvPr/>
        </p:nvPicPr>
        <p:blipFill rotWithShape="1">
          <a:blip r:embed="rId3"/>
          <a:srcRect l="51510" t="30189" r="29457" b="33962"/>
          <a:stretch/>
        </p:blipFill>
        <p:spPr>
          <a:xfrm>
            <a:off x="4934306" y="2288364"/>
            <a:ext cx="3200401" cy="3390759"/>
          </a:xfrm>
          <a:prstGeom prst="rect">
            <a:avLst/>
          </a:prstGeom>
        </p:spPr>
      </p:pic>
      <p:pic>
        <p:nvPicPr>
          <p:cNvPr id="6" name="Εικόνα 5"/>
          <p:cNvPicPr>
            <a:picLocks noChangeAspect="1"/>
          </p:cNvPicPr>
          <p:nvPr/>
        </p:nvPicPr>
        <p:blipFill rotWithShape="1">
          <a:blip r:embed="rId4"/>
          <a:srcRect l="29222" t="23145" r="37387" b="60572"/>
          <a:stretch/>
        </p:blipFill>
        <p:spPr>
          <a:xfrm>
            <a:off x="4934306" y="629728"/>
            <a:ext cx="7257694" cy="2039690"/>
          </a:xfrm>
          <a:prstGeom prst="rect">
            <a:avLst/>
          </a:prstGeom>
        </p:spPr>
      </p:pic>
      <p:sp>
        <p:nvSpPr>
          <p:cNvPr id="7" name="Ορθογώνιο 6"/>
          <p:cNvSpPr/>
          <p:nvPr/>
        </p:nvSpPr>
        <p:spPr>
          <a:xfrm>
            <a:off x="8307238" y="4076954"/>
            <a:ext cx="3631720" cy="646331"/>
          </a:xfrm>
          <a:prstGeom prst="rect">
            <a:avLst/>
          </a:prstGeom>
        </p:spPr>
        <p:txBody>
          <a:bodyPr wrap="square">
            <a:spAutoFit/>
          </a:bodyPr>
          <a:lstStyle/>
          <a:p>
            <a:endParaRPr lang="el-GR" dirty="0" smtClean="0">
              <a:hlinkClick r:id="rId5"/>
            </a:endParaRPr>
          </a:p>
          <a:p>
            <a:endParaRPr lang="el-GR" dirty="0" smtClean="0">
              <a:hlinkClick r:id="rId5"/>
            </a:endParaRPr>
          </a:p>
        </p:txBody>
      </p:sp>
      <p:sp>
        <p:nvSpPr>
          <p:cNvPr id="8" name="TextBox 7"/>
          <p:cNvSpPr txBox="1"/>
          <p:nvPr/>
        </p:nvSpPr>
        <p:spPr>
          <a:xfrm>
            <a:off x="8453887" y="3114136"/>
            <a:ext cx="3416060" cy="1754326"/>
          </a:xfrm>
          <a:prstGeom prst="rect">
            <a:avLst/>
          </a:prstGeom>
          <a:noFill/>
        </p:spPr>
        <p:txBody>
          <a:bodyPr wrap="square" rtlCol="0">
            <a:spAutoFit/>
          </a:bodyPr>
          <a:lstStyle/>
          <a:p>
            <a:r>
              <a:rPr lang="el-GR" dirty="0" smtClean="0"/>
              <a:t>Περισσότερες πληροφορίες- επέκταση γνώσεων</a:t>
            </a:r>
          </a:p>
          <a:p>
            <a:r>
              <a:rPr lang="en-US" dirty="0" smtClean="0">
                <a:hlinkClick r:id="rId5"/>
              </a:rPr>
              <a:t>http://odysseus.culture.gr/h/3/gh3530.jsp?obj_id=7003</a:t>
            </a:r>
            <a:endParaRPr lang="el-GR" dirty="0" smtClean="0"/>
          </a:p>
          <a:p>
            <a:endParaRPr lang="el-GR" dirty="0" smtClean="0"/>
          </a:p>
          <a:p>
            <a:endParaRPr lang="el-GR" dirty="0"/>
          </a:p>
        </p:txBody>
      </p:sp>
      <p:sp>
        <p:nvSpPr>
          <p:cNvPr id="9" name="Ορθογώνιο 8"/>
          <p:cNvSpPr/>
          <p:nvPr/>
        </p:nvSpPr>
        <p:spPr>
          <a:xfrm>
            <a:off x="989802" y="5964277"/>
            <a:ext cx="5381601" cy="369332"/>
          </a:xfrm>
          <a:prstGeom prst="rect">
            <a:avLst/>
          </a:prstGeom>
        </p:spPr>
        <p:txBody>
          <a:bodyPr wrap="none">
            <a:spAutoFit/>
          </a:bodyPr>
          <a:lstStyle/>
          <a:p>
            <a:r>
              <a:rPr lang="en-US" dirty="0" smtClean="0">
                <a:hlinkClick r:id="rId6"/>
              </a:rPr>
              <a:t>http://photodentro.edu.gr/v/item/ds/8521/9551</a:t>
            </a:r>
            <a:endParaRPr lang="el-GR" dirty="0" smtClean="0"/>
          </a:p>
        </p:txBody>
      </p:sp>
    </p:spTree>
    <p:extLst>
      <p:ext uri="{BB962C8B-B14F-4D97-AF65-F5344CB8AC3E}">
        <p14:creationId xmlns:p14="http://schemas.microsoft.com/office/powerpoint/2010/main" val="299109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Δικτυογραφία</a:t>
            </a:r>
            <a:endParaRPr lang="el-GR" dirty="0"/>
          </a:p>
        </p:txBody>
      </p:sp>
      <p:sp>
        <p:nvSpPr>
          <p:cNvPr id="3" name="Θέση περιεχομένου 2"/>
          <p:cNvSpPr>
            <a:spLocks noGrp="1"/>
          </p:cNvSpPr>
          <p:nvPr>
            <p:ph idx="1"/>
          </p:nvPr>
        </p:nvSpPr>
        <p:spPr/>
        <p:txBody>
          <a:bodyPr/>
          <a:lstStyle/>
          <a:p>
            <a:r>
              <a:rPr lang="en-US" dirty="0">
                <a:hlinkClick r:id="rId2"/>
              </a:rPr>
              <a:t>http://www.amio.gr/templates/themza_j15_04/pdf/%CE%97%CE%A0%CE%95%CE%99%CE%A1%CE%9F%CE%A3%20168%CF%80.%CE%A7.%</a:t>
            </a:r>
            <a:r>
              <a:rPr lang="en-US" dirty="0" smtClean="0">
                <a:hlinkClick r:id="rId2"/>
              </a:rPr>
              <a:t>20%CE%A6%CE%A5%CE%9B%CE%9B%CE%91%CE%94%CE%99%CE%9F%20%CE%9C%CE%91%CE%98%CE%97%CE%A4%CE%97.pdf</a:t>
            </a:r>
            <a:endParaRPr lang="el-GR" dirty="0" smtClean="0"/>
          </a:p>
          <a:p>
            <a:r>
              <a:rPr lang="en-US" dirty="0">
                <a:hlinkClick r:id="rId3"/>
              </a:rPr>
              <a:t>http://ebooks.edu.gr/modules/ebook/show.php/DSDIM-D103/743/4861,22213</a:t>
            </a:r>
            <a:r>
              <a:rPr lang="en-US" dirty="0" smtClean="0">
                <a:hlinkClick r:id="rId3"/>
              </a:rPr>
              <a:t>/</a:t>
            </a:r>
            <a:endParaRPr lang="el-GR" dirty="0" smtClean="0"/>
          </a:p>
          <a:p>
            <a:r>
              <a:rPr lang="el-GR" dirty="0" smtClean="0"/>
              <a:t>Ψηφιακή εγκυκλοπαίδεια </a:t>
            </a:r>
            <a:r>
              <a:rPr lang="en-US" dirty="0" err="1" smtClean="0"/>
              <a:t>wikipedia</a:t>
            </a:r>
            <a:endParaRPr lang="el-GR" dirty="0" smtClean="0"/>
          </a:p>
          <a:p>
            <a:endParaRPr lang="el-GR" dirty="0"/>
          </a:p>
        </p:txBody>
      </p:sp>
    </p:spTree>
    <p:extLst>
      <p:ext uri="{BB962C8B-B14F-4D97-AF65-F5344CB8AC3E}">
        <p14:creationId xmlns:p14="http://schemas.microsoft.com/office/powerpoint/2010/main" val="765120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Ήπειρος τον 3</a:t>
            </a:r>
            <a:r>
              <a:rPr lang="el-GR" baseline="30000" dirty="0" smtClean="0"/>
              <a:t>ο</a:t>
            </a:r>
            <a:r>
              <a:rPr lang="el-GR" dirty="0" smtClean="0"/>
              <a:t> αιώνα π.Χ.</a:t>
            </a:r>
            <a:endParaRPr lang="el-GR" dirty="0"/>
          </a:p>
        </p:txBody>
      </p:sp>
      <p:sp>
        <p:nvSpPr>
          <p:cNvPr id="3" name="Θέση περιεχομένου 2"/>
          <p:cNvSpPr>
            <a:spLocks noGrp="1"/>
          </p:cNvSpPr>
          <p:nvPr>
            <p:ph idx="1"/>
          </p:nvPr>
        </p:nvSpPr>
        <p:spPr>
          <a:xfrm>
            <a:off x="0" y="2027673"/>
            <a:ext cx="6820708" cy="4507135"/>
          </a:xfrm>
        </p:spPr>
        <p:txBody>
          <a:bodyPr/>
          <a:lstStyle/>
          <a:p>
            <a:r>
              <a:rPr lang="el-GR" dirty="0" smtClean="0"/>
              <a:t>Με βασιλιά τον Πύρρο, αρχίζει </a:t>
            </a:r>
            <a:r>
              <a:rPr lang="el-GR" dirty="0"/>
              <a:t>να παίζει σημαντικό ρόλο στη ζωή της Ελλάδας</a:t>
            </a:r>
            <a:r>
              <a:rPr lang="el-GR" dirty="0" smtClean="0"/>
              <a:t>.</a:t>
            </a:r>
          </a:p>
          <a:p>
            <a:r>
              <a:rPr lang="el-GR" dirty="0"/>
              <a:t>Δημιουργήθηκε ένα μεγάλο κράτος με πρωτεύουσα την Αμβρακία</a:t>
            </a:r>
            <a:r>
              <a:rPr lang="el-GR" dirty="0" smtClean="0"/>
              <a:t>.</a:t>
            </a:r>
          </a:p>
          <a:p>
            <a:r>
              <a:rPr lang="el-GR" dirty="0"/>
              <a:t>Ιδρύθηκαν νέες πόλεις, που στολίστηκαν με ναούς και θέατρα και οχυρώθηκαν με μεγάλα τείχη. </a:t>
            </a:r>
            <a:endParaRPr lang="el-GR" dirty="0" smtClean="0"/>
          </a:p>
          <a:p>
            <a:r>
              <a:rPr lang="el-GR" dirty="0" smtClean="0"/>
              <a:t>Για </a:t>
            </a:r>
            <a:r>
              <a:rPr lang="el-GR" dirty="0"/>
              <a:t>να μην ασχολούνται οι κάτοικοι μόνο με την κτηνοτροφία, ο Πύρρος τους έστρεψε στη γεωργία και το εμπόριο. </a:t>
            </a:r>
          </a:p>
        </p:txBody>
      </p:sp>
      <p:pic>
        <p:nvPicPr>
          <p:cNvPr id="6" name="Εικόνα 5"/>
          <p:cNvPicPr>
            <a:picLocks noChangeAspect="1"/>
          </p:cNvPicPr>
          <p:nvPr/>
        </p:nvPicPr>
        <p:blipFill>
          <a:blip r:embed="rId2"/>
          <a:stretch>
            <a:fillRect/>
          </a:stretch>
        </p:blipFill>
        <p:spPr>
          <a:xfrm>
            <a:off x="6915598" y="559721"/>
            <a:ext cx="4229730" cy="3168215"/>
          </a:xfrm>
          <a:prstGeom prst="rect">
            <a:avLst/>
          </a:prstGeom>
        </p:spPr>
      </p:pic>
      <p:pic>
        <p:nvPicPr>
          <p:cNvPr id="8" name="Εικόνα 7"/>
          <p:cNvPicPr>
            <a:picLocks noChangeAspect="1"/>
          </p:cNvPicPr>
          <p:nvPr/>
        </p:nvPicPr>
        <p:blipFill>
          <a:blip r:embed="rId3"/>
          <a:stretch>
            <a:fillRect/>
          </a:stretch>
        </p:blipFill>
        <p:spPr>
          <a:xfrm>
            <a:off x="6820708" y="3921443"/>
            <a:ext cx="4572000" cy="2743200"/>
          </a:xfrm>
          <a:prstGeom prst="rect">
            <a:avLst/>
          </a:prstGeom>
        </p:spPr>
      </p:pic>
    </p:spTree>
    <p:extLst>
      <p:ext uri="{BB962C8B-B14F-4D97-AF65-F5344CB8AC3E}">
        <p14:creationId xmlns:p14="http://schemas.microsoft.com/office/powerpoint/2010/main" val="10757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εκστρατεία του Πύρρου προς τη Δύση</a:t>
            </a:r>
            <a:endParaRPr lang="el-GR" dirty="0"/>
          </a:p>
        </p:txBody>
      </p:sp>
      <p:sp>
        <p:nvSpPr>
          <p:cNvPr id="3" name="Θέση περιεχομένου 2"/>
          <p:cNvSpPr>
            <a:spLocks noGrp="1"/>
          </p:cNvSpPr>
          <p:nvPr>
            <p:ph idx="1"/>
          </p:nvPr>
        </p:nvSpPr>
        <p:spPr/>
        <p:txBody>
          <a:bodyPr/>
          <a:lstStyle/>
          <a:p>
            <a:r>
              <a:rPr lang="el-GR" dirty="0"/>
              <a:t>Ο Πύρρος για να μεγαλώσει το κράτος του θέλησε να εκστρατεύσει στη </a:t>
            </a:r>
            <a:r>
              <a:rPr lang="el-GR" dirty="0" smtClean="0"/>
              <a:t>Δύση</a:t>
            </a:r>
            <a:r>
              <a:rPr lang="en-US" dirty="0" smtClean="0"/>
              <a:t> </a:t>
            </a:r>
            <a:r>
              <a:rPr lang="el-GR" dirty="0" smtClean="0"/>
              <a:t>(όπως ο Μ. Αλέξανδρος στην Ανατολή). </a:t>
            </a:r>
          </a:p>
          <a:p>
            <a:endParaRPr lang="en-US" dirty="0" smtClean="0"/>
          </a:p>
          <a:p>
            <a:r>
              <a:rPr lang="el-GR" dirty="0"/>
              <a:t>Ό</a:t>
            </a:r>
            <a:r>
              <a:rPr lang="el-GR" dirty="0" smtClean="0"/>
              <a:t>ταν του ζήτησαν οι κάτοικοι </a:t>
            </a:r>
            <a:r>
              <a:rPr lang="el-GR" dirty="0"/>
              <a:t>του </a:t>
            </a:r>
            <a:r>
              <a:rPr lang="el-GR" dirty="0" err="1" smtClean="0"/>
              <a:t>Τάραντα</a:t>
            </a:r>
            <a:r>
              <a:rPr lang="el-GR" dirty="0" smtClean="0"/>
              <a:t>, να </a:t>
            </a:r>
            <a:r>
              <a:rPr lang="el-GR" dirty="0"/>
              <a:t>τους προστατέψει από τους </a:t>
            </a:r>
            <a:r>
              <a:rPr lang="el-GR" dirty="0" smtClean="0"/>
              <a:t>Ρωμαίους, ο Πύρρος βρήκε αφορμή να εκστρατεύσει προς τη Δύση. </a:t>
            </a:r>
          </a:p>
        </p:txBody>
      </p:sp>
      <p:pic>
        <p:nvPicPr>
          <p:cNvPr id="3076" name="Picture 4" descr="Το βασίλειο του στρατηλάτη Πύρρου και η μάχη της Ηράκλειας (φωτό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49" y="4774032"/>
            <a:ext cx="3228975"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42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circle(in)">
                                      <p:cBhvr>
                                        <p:cTn id="2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a:t>
            </a:r>
            <a:r>
              <a:rPr lang="el-GR" dirty="0" err="1" smtClean="0"/>
              <a:t>Τάραντας</a:t>
            </a:r>
            <a:endParaRPr lang="el-GR" dirty="0"/>
          </a:p>
        </p:txBody>
      </p:sp>
      <p:sp>
        <p:nvSpPr>
          <p:cNvPr id="8" name="TextBox 7"/>
          <p:cNvSpPr txBox="1"/>
          <p:nvPr/>
        </p:nvSpPr>
        <p:spPr>
          <a:xfrm>
            <a:off x="6961517" y="2553419"/>
            <a:ext cx="4226943" cy="1200329"/>
          </a:xfrm>
          <a:prstGeom prst="rect">
            <a:avLst/>
          </a:prstGeom>
          <a:noFill/>
        </p:spPr>
        <p:txBody>
          <a:bodyPr wrap="square" rtlCol="0">
            <a:spAutoFit/>
          </a:bodyPr>
          <a:lstStyle/>
          <a:p>
            <a:r>
              <a:rPr lang="el-GR" dirty="0" smtClean="0"/>
              <a:t>Ο </a:t>
            </a:r>
            <a:r>
              <a:rPr lang="el-GR" dirty="0" err="1" smtClean="0"/>
              <a:t>Τάραντας</a:t>
            </a:r>
            <a:r>
              <a:rPr lang="el-GR" dirty="0" smtClean="0"/>
              <a:t> ή Τάρας ήταν ελληνική αποικία που ίδρυσαν οι Δωριείς από τη Σπάρτη. Βρίσκεται στην Κάτω Ιταλία (Μεγάλη Ελλάδα).</a:t>
            </a:r>
            <a:endParaRPr lang="el-GR" dirty="0"/>
          </a:p>
        </p:txBody>
      </p:sp>
      <p:pic>
        <p:nvPicPr>
          <p:cNvPr id="4098" name="Picture 2" descr="https://upload.wikimedia.org/wikipedia/commons/thumb/4/4a/Magna_Graecia_ancient_colonies_and_dialects-el.svg/800px-Magna_Graecia_ancient_colonies_and_dialects-e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3" y="1920067"/>
            <a:ext cx="5158297" cy="485524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Ευθύγραμμο βέλος σύνδεσης 6"/>
          <p:cNvCxnSpPr/>
          <p:nvPr/>
        </p:nvCxnSpPr>
        <p:spPr>
          <a:xfrm flipV="1">
            <a:off x="4692771" y="3144956"/>
            <a:ext cx="2104845" cy="17253"/>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2573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εκστρατεία στη Δύση </a:t>
            </a:r>
          </a:p>
        </p:txBody>
      </p:sp>
      <p:sp>
        <p:nvSpPr>
          <p:cNvPr id="3" name="Θέση περιεχομένου 2"/>
          <p:cNvSpPr>
            <a:spLocks noGrp="1"/>
          </p:cNvSpPr>
          <p:nvPr>
            <p:ph idx="1"/>
          </p:nvPr>
        </p:nvSpPr>
        <p:spPr>
          <a:xfrm>
            <a:off x="6973830" y="2336873"/>
            <a:ext cx="3320351" cy="3599316"/>
          </a:xfrm>
        </p:spPr>
        <p:txBody>
          <a:bodyPr>
            <a:normAutofit fontScale="92500" lnSpcReduction="20000"/>
          </a:bodyPr>
          <a:lstStyle/>
          <a:p>
            <a:r>
              <a:rPr lang="el-GR" dirty="0"/>
              <a:t>Το 280 </a:t>
            </a:r>
            <a:r>
              <a:rPr lang="el-GR" dirty="0" err="1"/>
              <a:t>π.Χ</a:t>
            </a:r>
            <a:r>
              <a:rPr lang="el-GR" dirty="0"/>
              <a:t> αποβιβάστηκε στην Ιταλία με πολύ </a:t>
            </a:r>
            <a:r>
              <a:rPr lang="el-GR" dirty="0" smtClean="0"/>
              <a:t>στρατό, ιππικό και ελέφαντες νικώντας δύο </a:t>
            </a:r>
            <a:r>
              <a:rPr lang="el-GR" dirty="0"/>
              <a:t>φορές τους </a:t>
            </a:r>
            <a:r>
              <a:rPr lang="el-GR" dirty="0" smtClean="0"/>
              <a:t>Ρωμαίους στην Ηράκλεια και στο </a:t>
            </a:r>
            <a:r>
              <a:rPr lang="el-GR" dirty="0" err="1" smtClean="0"/>
              <a:t>Άσκλο</a:t>
            </a:r>
            <a:r>
              <a:rPr lang="el-GR" dirty="0" smtClean="0"/>
              <a:t>. </a:t>
            </a:r>
          </a:p>
          <a:p>
            <a:r>
              <a:rPr lang="el-GR" dirty="0" smtClean="0"/>
              <a:t>Στις </a:t>
            </a:r>
            <a:r>
              <a:rPr lang="el-GR" dirty="0"/>
              <a:t>μάχες όμως έχασε πολλούς στρατιώτες. Από τότε η νίκη με πολλές απώλειες λέγεται ‘’πύρρεια νίκη’’. </a:t>
            </a:r>
          </a:p>
          <a:p>
            <a:endParaRPr lang="el-GR" dirty="0"/>
          </a:p>
        </p:txBody>
      </p:sp>
      <p:pic>
        <p:nvPicPr>
          <p:cNvPr id="5124" name="Picture 4" descr="1. Χάρτης με τις εκστρατείες του Πύρρ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3" y="2011362"/>
            <a:ext cx="6900333" cy="435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66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circle(in)">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επιστροφή στην Ήπειρο</a:t>
            </a:r>
            <a:endParaRPr lang="el-GR" dirty="0"/>
          </a:p>
        </p:txBody>
      </p:sp>
      <p:sp>
        <p:nvSpPr>
          <p:cNvPr id="3" name="Θέση περιεχομένου 2"/>
          <p:cNvSpPr>
            <a:spLocks noGrp="1"/>
          </p:cNvSpPr>
          <p:nvPr>
            <p:ph idx="1"/>
          </p:nvPr>
        </p:nvSpPr>
        <p:spPr>
          <a:xfrm>
            <a:off x="680321" y="2336873"/>
            <a:ext cx="9613861" cy="800985"/>
          </a:xfrm>
        </p:spPr>
        <p:txBody>
          <a:bodyPr/>
          <a:lstStyle/>
          <a:p>
            <a:r>
              <a:rPr lang="el-GR" dirty="0"/>
              <a:t>Στην 3η μάχη στο </a:t>
            </a:r>
            <a:r>
              <a:rPr lang="el-GR" dirty="0" err="1"/>
              <a:t>Βενεβέντο</a:t>
            </a:r>
            <a:r>
              <a:rPr lang="el-GR" dirty="0"/>
              <a:t> (275πΧ), </a:t>
            </a:r>
            <a:r>
              <a:rPr lang="el-GR" dirty="0" smtClean="0"/>
              <a:t>ο Πύρρος νικήθηκε κι αναγκάστηκε να επιστρέψει στην Ήπειρο. </a:t>
            </a:r>
          </a:p>
          <a:p>
            <a:endParaRPr lang="el-GR" dirty="0"/>
          </a:p>
        </p:txBody>
      </p:sp>
      <p:pic>
        <p:nvPicPr>
          <p:cNvPr id="5" name="Εικόνα 4"/>
          <p:cNvPicPr>
            <a:picLocks noChangeAspect="1"/>
          </p:cNvPicPr>
          <p:nvPr/>
        </p:nvPicPr>
        <p:blipFill>
          <a:blip r:embed="rId2"/>
          <a:stretch>
            <a:fillRect/>
          </a:stretch>
        </p:blipFill>
        <p:spPr>
          <a:xfrm>
            <a:off x="680321" y="3137858"/>
            <a:ext cx="6289822" cy="3522300"/>
          </a:xfrm>
          <a:prstGeom prst="rect">
            <a:avLst/>
          </a:prstGeom>
        </p:spPr>
      </p:pic>
      <p:sp>
        <p:nvSpPr>
          <p:cNvPr id="7" name="AutoShape 4" descr="Πύρρος: Η μάχη της Ηράκλειας (280 π.Χ.)"/>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TextBox 7"/>
          <p:cNvSpPr txBox="1"/>
          <p:nvPr/>
        </p:nvSpPr>
        <p:spPr>
          <a:xfrm>
            <a:off x="7720641" y="2889849"/>
            <a:ext cx="2863970" cy="2862322"/>
          </a:xfrm>
          <a:prstGeom prst="rect">
            <a:avLst/>
          </a:prstGeom>
          <a:noFill/>
        </p:spPr>
        <p:txBody>
          <a:bodyPr wrap="square" rtlCol="0">
            <a:spAutoFit/>
          </a:bodyPr>
          <a:lstStyle/>
          <a:p>
            <a:r>
              <a:rPr lang="el-GR" dirty="0" smtClean="0"/>
              <a:t>Λέγεται ότι οι Ρωμαίοι είχαν βρει τρόπο να αντιμετωπίσουν τους ελέφαντες του Πύρρου. Έστειλαν στο πεδίο της μάχης γουρούνια με αποτέλεσμα οι ελέφαντες να πανικοβληθούν και να μην </a:t>
            </a:r>
            <a:r>
              <a:rPr lang="el-GR" dirty="0" err="1" smtClean="0"/>
              <a:t>υπακούουν</a:t>
            </a:r>
            <a:r>
              <a:rPr lang="el-GR" dirty="0" smtClean="0"/>
              <a:t> στους οδηγούς τους.</a:t>
            </a:r>
            <a:endParaRPr lang="el-GR" dirty="0"/>
          </a:p>
        </p:txBody>
      </p:sp>
      <p:sp>
        <p:nvSpPr>
          <p:cNvPr id="9" name="TextBox 8"/>
          <p:cNvSpPr txBox="1"/>
          <p:nvPr/>
        </p:nvSpPr>
        <p:spPr>
          <a:xfrm>
            <a:off x="7237562" y="6003985"/>
            <a:ext cx="4485736" cy="656173"/>
          </a:xfrm>
          <a:prstGeom prst="rect">
            <a:avLst/>
          </a:prstGeom>
          <a:noFill/>
        </p:spPr>
        <p:txBody>
          <a:bodyPr wrap="square" rtlCol="0">
            <a:spAutoFit/>
          </a:bodyPr>
          <a:lstStyle/>
          <a:p>
            <a:r>
              <a:rPr lang="en-US" dirty="0" smtClean="0">
                <a:hlinkClick r:id="rId3"/>
              </a:rPr>
              <a:t>http://photodentro.edu.gr/lor/r/8521/9615?locale=el</a:t>
            </a:r>
            <a:endParaRPr lang="el-GR" dirty="0"/>
          </a:p>
        </p:txBody>
      </p:sp>
    </p:spTree>
    <p:extLst>
      <p:ext uri="{BB962C8B-B14F-4D97-AF65-F5344CB8AC3E}">
        <p14:creationId xmlns:p14="http://schemas.microsoft.com/office/powerpoint/2010/main" val="184955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εκστρατεία προς τη Σπάρτη</a:t>
            </a:r>
            <a:endParaRPr lang="el-GR" dirty="0"/>
          </a:p>
        </p:txBody>
      </p:sp>
      <p:sp>
        <p:nvSpPr>
          <p:cNvPr id="3" name="Θέση περιεχομένου 2"/>
          <p:cNvSpPr>
            <a:spLocks noGrp="1"/>
          </p:cNvSpPr>
          <p:nvPr>
            <p:ph idx="1"/>
          </p:nvPr>
        </p:nvSpPr>
        <p:spPr>
          <a:xfrm>
            <a:off x="680321" y="2336873"/>
            <a:ext cx="6169053" cy="3599316"/>
          </a:xfrm>
        </p:spPr>
        <p:txBody>
          <a:bodyPr>
            <a:normAutofit fontScale="92500" lnSpcReduction="10000"/>
          </a:bodyPr>
          <a:lstStyle/>
          <a:p>
            <a:r>
              <a:rPr lang="el-GR" dirty="0" smtClean="0"/>
              <a:t>Ο Σπαρτιάτης </a:t>
            </a:r>
            <a:r>
              <a:rPr lang="el-GR" dirty="0" err="1"/>
              <a:t>Κλεώνυμος</a:t>
            </a:r>
            <a:r>
              <a:rPr lang="el-GR" dirty="0"/>
              <a:t> ζήτησε </a:t>
            </a:r>
            <a:r>
              <a:rPr lang="el-GR" dirty="0" smtClean="0"/>
              <a:t>τη βοήθεια του Πύρρου, </a:t>
            </a:r>
            <a:r>
              <a:rPr lang="el-GR" dirty="0"/>
              <a:t>για να γίνει βασιλιάς της </a:t>
            </a:r>
            <a:r>
              <a:rPr lang="el-GR" dirty="0" smtClean="0"/>
              <a:t>Σπάρτης. Τότε </a:t>
            </a:r>
            <a:r>
              <a:rPr lang="el-GR" dirty="0"/>
              <a:t>ο Πύρρος εκστράτευσε στη νότια Ελλάδα και έφτασε στη Σπάρτη</a:t>
            </a:r>
            <a:r>
              <a:rPr lang="el-GR" dirty="0" smtClean="0"/>
              <a:t>. </a:t>
            </a:r>
            <a:endParaRPr lang="el-GR" dirty="0"/>
          </a:p>
          <a:p>
            <a:r>
              <a:rPr lang="el-GR" dirty="0" smtClean="0"/>
              <a:t>Ο στρατός της Σπάρτης έλειπε σε εκστρατεία και η πόλη δεν είχε ούτε τείχη για να προστατευθεί.</a:t>
            </a:r>
          </a:p>
          <a:p>
            <a:r>
              <a:rPr lang="el-GR" dirty="0" smtClean="0"/>
              <a:t>Τη νύχτα όμως, οι γυναίκες σκάβοντας κατάφεραν να υψώσουν χωμάτινο τείχος, σώζοντας έτσι την πόλη τους και απομακρύνοντας τον Πύρρο που εγκατέλειψε τελικά την προσπάθεια.</a:t>
            </a:r>
            <a:endParaRPr lang="el-GR" dirty="0"/>
          </a:p>
        </p:txBody>
      </p:sp>
      <p:pic>
        <p:nvPicPr>
          <p:cNvPr id="5" name="Εικόνα 4"/>
          <p:cNvPicPr>
            <a:picLocks noChangeAspect="1"/>
          </p:cNvPicPr>
          <p:nvPr/>
        </p:nvPicPr>
        <p:blipFill>
          <a:blip r:embed="rId2"/>
          <a:stretch>
            <a:fillRect/>
          </a:stretch>
        </p:blipFill>
        <p:spPr>
          <a:xfrm>
            <a:off x="6703597" y="1834166"/>
            <a:ext cx="5410855" cy="4255969"/>
          </a:xfrm>
          <a:prstGeom prst="rect">
            <a:avLst/>
          </a:prstGeom>
        </p:spPr>
      </p:pic>
    </p:spTree>
    <p:extLst>
      <p:ext uri="{BB962C8B-B14F-4D97-AF65-F5344CB8AC3E}">
        <p14:creationId xmlns:p14="http://schemas.microsoft.com/office/powerpoint/2010/main" val="22387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εκστρατεία προς το Άργος</a:t>
            </a:r>
            <a:endParaRPr lang="el-GR" dirty="0"/>
          </a:p>
        </p:txBody>
      </p:sp>
      <p:sp>
        <p:nvSpPr>
          <p:cNvPr id="3" name="Θέση περιεχομένου 2"/>
          <p:cNvSpPr>
            <a:spLocks noGrp="1"/>
          </p:cNvSpPr>
          <p:nvPr>
            <p:ph idx="1"/>
          </p:nvPr>
        </p:nvSpPr>
        <p:spPr>
          <a:xfrm>
            <a:off x="680322" y="2336873"/>
            <a:ext cx="8694614" cy="3599316"/>
          </a:xfrm>
        </p:spPr>
        <p:txBody>
          <a:bodyPr/>
          <a:lstStyle/>
          <a:p>
            <a:r>
              <a:rPr lang="el-GR" dirty="0" smtClean="0"/>
              <a:t>Έπειτα από την αποτυχημένη προσπάθεια να καταλάβει τη Σπάρτη, ο Πύρρος κατευθύνθηκε προς το Άργος το οποίο διεκδικούσαν και οι Μακεδόνες. </a:t>
            </a:r>
          </a:p>
          <a:p>
            <a:r>
              <a:rPr lang="el-GR" dirty="0" smtClean="0"/>
              <a:t>Τη νύχτα της σύγκρουσης ο Πύρρος σκοτώθηκε και ο στρατός του παραδόθηκε στους Μακεδόνες (272 π.Χ.)</a:t>
            </a:r>
          </a:p>
        </p:txBody>
      </p:sp>
      <p:pic>
        <p:nvPicPr>
          <p:cNvPr id="5" name="Εικόνα 4"/>
          <p:cNvPicPr>
            <a:picLocks noChangeAspect="1"/>
          </p:cNvPicPr>
          <p:nvPr/>
        </p:nvPicPr>
        <p:blipFill>
          <a:blip r:embed="rId2"/>
          <a:stretch>
            <a:fillRect/>
          </a:stretch>
        </p:blipFill>
        <p:spPr>
          <a:xfrm>
            <a:off x="9374935" y="2287863"/>
            <a:ext cx="2615781" cy="3648326"/>
          </a:xfrm>
          <a:prstGeom prst="rect">
            <a:avLst/>
          </a:prstGeom>
        </p:spPr>
      </p:pic>
    </p:spTree>
    <p:extLst>
      <p:ext uri="{BB962C8B-B14F-4D97-AF65-F5344CB8AC3E}">
        <p14:creationId xmlns:p14="http://schemas.microsoft.com/office/powerpoint/2010/main" val="32227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θάνατος του Πύρρου</a:t>
            </a:r>
            <a:endParaRPr lang="el-GR" dirty="0"/>
          </a:p>
        </p:txBody>
      </p:sp>
      <p:sp>
        <p:nvSpPr>
          <p:cNvPr id="3" name="Θέση περιεχομένου 2"/>
          <p:cNvSpPr>
            <a:spLocks noGrp="1"/>
          </p:cNvSpPr>
          <p:nvPr>
            <p:ph idx="1"/>
          </p:nvPr>
        </p:nvSpPr>
        <p:spPr>
          <a:xfrm>
            <a:off x="680321" y="2336873"/>
            <a:ext cx="9613861" cy="751340"/>
          </a:xfrm>
        </p:spPr>
        <p:txBody>
          <a:bodyPr/>
          <a:lstStyle/>
          <a:p>
            <a:r>
              <a:rPr lang="el-GR" dirty="0" smtClean="0"/>
              <a:t>Με τον θάνατο του Πύρρου, η Ελλάδα έχασε έναν άξιο αρχηγό την εποχή που οι Ρωμαίοι απειλούν να την κατακτήσουν.</a:t>
            </a:r>
            <a:endParaRPr lang="el-GR" dirty="0"/>
          </a:p>
        </p:txBody>
      </p:sp>
      <p:pic>
        <p:nvPicPr>
          <p:cNvPr id="5" name="Εικόνα 4"/>
          <p:cNvPicPr>
            <a:picLocks noChangeAspect="1"/>
          </p:cNvPicPr>
          <p:nvPr/>
        </p:nvPicPr>
        <p:blipFill>
          <a:blip r:embed="rId2"/>
          <a:stretch>
            <a:fillRect/>
          </a:stretch>
        </p:blipFill>
        <p:spPr>
          <a:xfrm>
            <a:off x="577250" y="3088214"/>
            <a:ext cx="2079685" cy="3701344"/>
          </a:xfrm>
          <a:prstGeom prst="rect">
            <a:avLst/>
          </a:prstGeom>
        </p:spPr>
      </p:pic>
      <p:sp>
        <p:nvSpPr>
          <p:cNvPr id="7" name="TextBox 6"/>
          <p:cNvSpPr txBox="1"/>
          <p:nvPr/>
        </p:nvSpPr>
        <p:spPr>
          <a:xfrm>
            <a:off x="6245525" y="3088213"/>
            <a:ext cx="4925683" cy="2862322"/>
          </a:xfrm>
          <a:prstGeom prst="rect">
            <a:avLst/>
          </a:prstGeom>
          <a:noFill/>
        </p:spPr>
        <p:txBody>
          <a:bodyPr wrap="square" rtlCol="0">
            <a:spAutoFit/>
          </a:bodyPr>
          <a:lstStyle/>
          <a:p>
            <a:r>
              <a:rPr lang="el-GR" dirty="0" smtClean="0"/>
              <a:t>Φτιαγμένος από μάρμαρο στο χώρο κυριαρχεί Ακέφαλος και αν είναι , το δέος προκαλεί. Στο θώρακα δυο Νίκες στεφάνι κρατούν Τρόπαιο στεφανώνουν, τη δόξα διαλαλούν.</a:t>
            </a:r>
          </a:p>
          <a:p>
            <a:r>
              <a:rPr lang="el-GR" dirty="0" smtClean="0"/>
              <a:t> </a:t>
            </a:r>
          </a:p>
          <a:p>
            <a:r>
              <a:rPr lang="el-GR" dirty="0" smtClean="0"/>
              <a:t>Κεφάλι βασιλιά φορεί βελανιδιά Αν και για τις ήττες του έμεινε γνωστός Για τους στρατιώτες του ήταν πάντα ο αετός 8 Καμωμένα από άργυρο και χαλκό Κρύφτηκαν με μιας σε δύσκολο καιρό</a:t>
            </a:r>
            <a:endParaRPr lang="el-GR" dirty="0"/>
          </a:p>
        </p:txBody>
      </p:sp>
      <p:pic>
        <p:nvPicPr>
          <p:cNvPr id="8" name="Εικόνα 7"/>
          <p:cNvPicPr>
            <a:picLocks noChangeAspect="1"/>
          </p:cNvPicPr>
          <p:nvPr/>
        </p:nvPicPr>
        <p:blipFill rotWithShape="1">
          <a:blip r:embed="rId3"/>
          <a:srcRect l="28726" t="38616" r="45236" b="17736"/>
          <a:stretch/>
        </p:blipFill>
        <p:spPr>
          <a:xfrm>
            <a:off x="2656935" y="3022691"/>
            <a:ext cx="3174521" cy="2993367"/>
          </a:xfrm>
          <a:prstGeom prst="rect">
            <a:avLst/>
          </a:prstGeom>
        </p:spPr>
      </p:pic>
    </p:spTree>
    <p:extLst>
      <p:ext uri="{BB962C8B-B14F-4D97-AF65-F5344CB8AC3E}">
        <p14:creationId xmlns:p14="http://schemas.microsoft.com/office/powerpoint/2010/main" val="28635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theme/theme1.xml><?xml version="1.0" encoding="utf-8"?>
<a:theme xmlns:a="http://schemas.openxmlformats.org/drawingml/2006/main" name="Βερολίνο">
  <a:themeElements>
    <a:clrScheme name="Βερολίνο">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Βερολίνο">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ερολίνο">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TM04033917[[fn=Βερολίνο]]</Template>
  <TotalTime>107</TotalTime>
  <Words>1052</Words>
  <Application>Microsoft Office PowerPoint</Application>
  <PresentationFormat>Ευρεία οθόνη</PresentationFormat>
  <Paragraphs>61</Paragraphs>
  <Slides>14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14</vt:i4>
      </vt:variant>
    </vt:vector>
  </HeadingPairs>
  <TitlesOfParts>
    <vt:vector size="18" baseType="lpstr">
      <vt:lpstr>Arial</vt:lpstr>
      <vt:lpstr>Trebuchet MS</vt:lpstr>
      <vt:lpstr>Verdana Pro Cond</vt:lpstr>
      <vt:lpstr>Βερολίνο</vt:lpstr>
      <vt:lpstr>Ιστορία κεφ 35</vt:lpstr>
      <vt:lpstr>Η Ήπειρος τον 3ο αιώνα π.Χ.</vt:lpstr>
      <vt:lpstr>Η εκστρατεία του Πύρρου προς τη Δύση</vt:lpstr>
      <vt:lpstr>Ο Τάραντας</vt:lpstr>
      <vt:lpstr>Η εκστρατεία στη Δύση </vt:lpstr>
      <vt:lpstr>Η επιστροφή στην Ήπειρο</vt:lpstr>
      <vt:lpstr>Η εκστρατεία προς τη Σπάρτη</vt:lpstr>
      <vt:lpstr>Η εκστρατεία προς το Άργος</vt:lpstr>
      <vt:lpstr>Ο θάνατος του Πύρρου</vt:lpstr>
      <vt:lpstr>Ο Πύρρος συζητάει με τον Κινέα </vt:lpstr>
      <vt:lpstr>Το όνειρο του Πύρρου </vt:lpstr>
      <vt:lpstr>Κεραμίδα στο κεφάλι </vt:lpstr>
      <vt:lpstr>Παρουσίαση του PowerPoint</vt:lpstr>
      <vt:lpstr>Δικτυογραφία</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Ιστορία κεφ 35</dc:title>
  <dc:creator>christina antoniadou</dc:creator>
  <cp:lastModifiedBy>christina antoniadou</cp:lastModifiedBy>
  <cp:revision>15</cp:revision>
  <dcterms:created xsi:type="dcterms:W3CDTF">2020-05-17T17:05:49Z</dcterms:created>
  <dcterms:modified xsi:type="dcterms:W3CDTF">2020-05-18T10:52:28Z</dcterms:modified>
</cp:coreProperties>
</file>