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6" r:id="rId9"/>
    <p:sldId id="264" r:id="rId10"/>
    <p:sldId id="265" r:id="rId11"/>
    <p:sldId id="267"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5/26/2020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23A1CC3-2375-41D4-9E03-427CAF2A4C1A}" type="datetimeFigureOut">
              <a:rPr lang="en-US" dirty="0"/>
              <a:t>5/26/2020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FF16868-8199-4C2C-A5B1-63AEE139F88E}" type="datetimeFigureOut">
              <a:rPr lang="en-US" dirty="0"/>
              <a:t>5/26/2020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AD9FF7F-6988-44CC-821B-644E70CD2F73}" type="datetimeFigureOut">
              <a:rPr lang="en-US" dirty="0"/>
              <a:t>5/26/2020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5C12C299-16B2-4475-990D-751901EACC14}" type="datetimeFigureOut">
              <a:rPr lang="en-US" dirty="0"/>
              <a:t>5/26/2020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5/26/2020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5/26/2020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34E6425-0181-43F2-84FC-787E803FD2F8}" type="datetimeFigureOut">
              <a:rPr lang="en-US" dirty="0"/>
              <a:t>5/26/2020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5/26/2020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5/26/2020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5/26/2020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6E86A4C-8E40-4F87-A4F0-01A0687C5742}" type="datetimeFigureOut">
              <a:rPr lang="en-US" dirty="0"/>
              <a:t>5/26/2020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5E72C73-2D91-4E12-BA25-F0AA0C03599B}" type="datetimeFigureOut">
              <a:rPr lang="en-US" dirty="0"/>
              <a:t>5/26/2020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5/26/2020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ebooks.edu.gr/modules/document/file.php/DSDIM-D103/%CE%94%CE%B9%CE%B4%CE%B1%CE%BA%CF%84%CE%B9%CE%BA%CF%8C%20%CE%A0%CE%B1%CE%BA%CE%AD%CF%84%CE%BF/%CE%92%CE%B9%CE%B2%CE%BB%CE%AF%CE%BF%20%CE%9C%CE%B1%CE%B8%CE%B7%CF%84%CE%AE/10-0090-02_Istoria_D-Dim_BM.pdf" TargetMode="External"/><Relationship Id="rId2" Type="http://schemas.openxmlformats.org/officeDocument/2006/relationships/hyperlink" Target="https://el.wikipedia.org/wiki/%CE%A3%CE%AD%CF%81%CE%B1%CF%80%CE%B9%CF%82"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l.wikipedia.org/wiki/%CE%98%CE%B5%CF%8C%CF%82"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s://el.wikipedia.org/wiki/%CE%86%CE%BC%CE%BC%CF%89%CE%BD" TargetMode="External"/><Relationship Id="rId4" Type="http://schemas.openxmlformats.org/officeDocument/2006/relationships/hyperlink" Target="https://el.wikipedia.org/wiki/%CE%9C%CE%AD%CE%B3%CE%B1%CF%82_%CE%91%CE%BB%CE%AD%CE%BE%CE%B1%CE%BD%CE%B4%CF%81%CE%BF%CF%8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54955" y="429772"/>
            <a:ext cx="8825658" cy="2677648"/>
          </a:xfrm>
        </p:spPr>
        <p:txBody>
          <a:bodyPr/>
          <a:lstStyle/>
          <a:p>
            <a:r>
              <a:rPr lang="el-GR" dirty="0" smtClean="0"/>
              <a:t>Η καθημερινή ζωή στα ελληνιστικά χρόνια</a:t>
            </a:r>
            <a:endParaRPr lang="el-GR" dirty="0"/>
          </a:p>
        </p:txBody>
      </p:sp>
      <p:sp>
        <p:nvSpPr>
          <p:cNvPr id="4" name="AutoShape 2" descr="Ιστορία (Δ Δημοτικού): Ηλεκτρονικό Βιβλίο"/>
          <p:cNvSpPr>
            <a:spLocks noChangeAspect="1" noChangeArrowheads="1"/>
          </p:cNvSpPr>
          <p:nvPr/>
        </p:nvSpPr>
        <p:spPr bwMode="auto">
          <a:xfrm>
            <a:off x="95190"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 name="Εικόνα 4"/>
          <p:cNvPicPr>
            <a:picLocks noChangeAspect="1"/>
          </p:cNvPicPr>
          <p:nvPr/>
        </p:nvPicPr>
        <p:blipFill>
          <a:blip r:embed="rId2"/>
          <a:stretch>
            <a:fillRect/>
          </a:stretch>
        </p:blipFill>
        <p:spPr>
          <a:xfrm>
            <a:off x="2608411" y="3234045"/>
            <a:ext cx="3990797" cy="2959278"/>
          </a:xfrm>
          <a:prstGeom prst="rect">
            <a:avLst/>
          </a:prstGeom>
        </p:spPr>
      </p:pic>
    </p:spTree>
    <p:extLst>
      <p:ext uri="{BB962C8B-B14F-4D97-AF65-F5344CB8AC3E}">
        <p14:creationId xmlns:p14="http://schemas.microsoft.com/office/powerpoint/2010/main" val="184493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srcRect l="13585" t="24277" r="40425" b="45409"/>
          <a:stretch/>
        </p:blipFill>
        <p:spPr>
          <a:xfrm>
            <a:off x="543464" y="828135"/>
            <a:ext cx="10842079" cy="3873261"/>
          </a:xfrm>
          <a:prstGeom prst="rect">
            <a:avLst/>
          </a:prstGeom>
        </p:spPr>
      </p:pic>
      <p:sp>
        <p:nvSpPr>
          <p:cNvPr id="6" name="TextBox 5"/>
          <p:cNvSpPr txBox="1"/>
          <p:nvPr/>
        </p:nvSpPr>
        <p:spPr>
          <a:xfrm>
            <a:off x="621102" y="4804913"/>
            <a:ext cx="10248181" cy="1631216"/>
          </a:xfrm>
          <a:prstGeom prst="rect">
            <a:avLst/>
          </a:prstGeom>
          <a:noFill/>
        </p:spPr>
        <p:txBody>
          <a:bodyPr wrap="square" rtlCol="0">
            <a:spAutoFit/>
          </a:bodyPr>
          <a:lstStyle/>
          <a:p>
            <a:r>
              <a:rPr lang="el-GR" sz="2000" b="1" dirty="0" smtClean="0">
                <a:solidFill>
                  <a:schemeClr val="bg1"/>
                </a:solidFill>
              </a:rPr>
              <a:t>Η σύγχρονη βιβλιοθήκη χτίστηκε από το Αιγυπτιακό κράτος το 2.002 δηλαδή 1.361 χρόνια μετά την καταστροφή της αρχαίας από τους Άραβες. Χτίστηκε περίπου στο ίδιο σημείο με την παλιά για να θυμίζει την αίγλη της παλιάς, να συνεχίσει την παράδοση της πόλης και να για να γεφυρώσει τον αρχαίο με τον νέο αιγυπτιακό πολιτισμό.</a:t>
            </a:r>
            <a:endParaRPr lang="el-GR" sz="2000" b="1" dirty="0">
              <a:solidFill>
                <a:schemeClr val="bg1"/>
              </a:solidFill>
            </a:endParaRPr>
          </a:p>
        </p:txBody>
      </p:sp>
    </p:spTree>
    <p:extLst>
      <p:ext uri="{BB962C8B-B14F-4D97-AF65-F5344CB8AC3E}">
        <p14:creationId xmlns:p14="http://schemas.microsoft.com/office/powerpoint/2010/main" val="197743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srcRect l="28373" t="52830" r="30731" b="37736"/>
          <a:stretch/>
        </p:blipFill>
        <p:spPr>
          <a:xfrm>
            <a:off x="1216324" y="1345720"/>
            <a:ext cx="10238070" cy="1328469"/>
          </a:xfrm>
          <a:prstGeom prst="rect">
            <a:avLst/>
          </a:prstGeom>
        </p:spPr>
      </p:pic>
    </p:spTree>
    <p:extLst>
      <p:ext uri="{BB962C8B-B14F-4D97-AF65-F5344CB8AC3E}">
        <p14:creationId xmlns:p14="http://schemas.microsoft.com/office/powerpoint/2010/main" val="296878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9072" y="1397479"/>
            <a:ext cx="10498347" cy="2308324"/>
          </a:xfrm>
          <a:prstGeom prst="rect">
            <a:avLst/>
          </a:prstGeom>
          <a:noFill/>
        </p:spPr>
        <p:txBody>
          <a:bodyPr wrap="square" rtlCol="0">
            <a:spAutoFit/>
          </a:bodyPr>
          <a:lstStyle/>
          <a:p>
            <a:r>
              <a:rPr lang="el-GR" dirty="0" smtClean="0">
                <a:hlinkClick r:id="rId2"/>
              </a:rPr>
              <a:t>ΔΙΚΤΥΟΓΡΑΦΙΑ</a:t>
            </a:r>
          </a:p>
          <a:p>
            <a:endParaRPr lang="el-GR" dirty="0" smtClean="0">
              <a:hlinkClick r:id="rId2"/>
            </a:endParaRPr>
          </a:p>
          <a:p>
            <a:r>
              <a:rPr lang="en-US" dirty="0" smtClean="0">
                <a:hlinkClick r:id="rId2"/>
              </a:rPr>
              <a:t>https</a:t>
            </a:r>
            <a:r>
              <a:rPr lang="en-US" dirty="0">
                <a:hlinkClick r:id="rId2"/>
              </a:rPr>
              <a:t>://el.wikipedia.org/wiki/%</a:t>
            </a:r>
            <a:r>
              <a:rPr lang="en-US" dirty="0" smtClean="0">
                <a:hlinkClick r:id="rId2"/>
              </a:rPr>
              <a:t>CE%A3%CE%AD%CF%81%CE%B1%CF%80%CE%B9%CF%82</a:t>
            </a:r>
            <a:endParaRPr lang="el-GR" dirty="0" smtClean="0"/>
          </a:p>
          <a:p>
            <a:endParaRPr lang="el-GR" dirty="0"/>
          </a:p>
          <a:p>
            <a:r>
              <a:rPr lang="en-US" dirty="0">
                <a:hlinkClick r:id="rId3"/>
              </a:rPr>
              <a:t>http://ebooks.edu.gr/modules/document/file.php/DSDIM-D103/%CE%94%CE%B9%CE%B4%CE%B1%CE%BA%CF%84%CE%B9%CE%BA%CF%8C%20%CE%A0%CE%B1%CE%BA%CE%AD%CF%84%CE%BF/%CE%92%CE%B9%CE%B2%CE%BB%CE%AF%CE%BF%20%CE%9C%CE%B1%CE%B8%CE%B7%CF%84%CE%AE/10-0090-02_Istoria_D-Dim_BM.pdf</a:t>
            </a:r>
            <a:endParaRPr lang="el-GR" dirty="0"/>
          </a:p>
        </p:txBody>
      </p:sp>
    </p:spTree>
    <p:extLst>
      <p:ext uri="{BB962C8B-B14F-4D97-AF65-F5344CB8AC3E}">
        <p14:creationId xmlns:p14="http://schemas.microsoft.com/office/powerpoint/2010/main" val="299761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6438" y="1345721"/>
            <a:ext cx="8143336" cy="4708981"/>
          </a:xfrm>
          <a:prstGeom prst="rect">
            <a:avLst/>
          </a:prstGeom>
          <a:noFill/>
        </p:spPr>
        <p:txBody>
          <a:bodyPr wrap="square" rtlCol="0">
            <a:spAutoFit/>
          </a:bodyPr>
          <a:lstStyle/>
          <a:p>
            <a:pPr marL="285750" indent="-285750">
              <a:buFont typeface="Arial" panose="020B0604020202020204" pitchFamily="34" charset="0"/>
              <a:buChar char="•"/>
            </a:pPr>
            <a:r>
              <a:rPr lang="el-GR" sz="2000" b="1" dirty="0" smtClean="0">
                <a:solidFill>
                  <a:schemeClr val="bg1"/>
                </a:solidFill>
              </a:rPr>
              <a:t>Οι νέες πόλεις που ίδρυσαν ο Μ. Αλέξανδρος και οι διάδοχοι του γνώρισαν μεγάλη οικονομική ανάπτυξη.</a:t>
            </a:r>
          </a:p>
          <a:p>
            <a:pPr marL="285750" indent="-285750">
              <a:buFont typeface="Arial" panose="020B0604020202020204" pitchFamily="34" charset="0"/>
              <a:buChar char="•"/>
            </a:pPr>
            <a:endParaRPr lang="el-GR" sz="2000" b="1" dirty="0">
              <a:solidFill>
                <a:schemeClr val="bg1"/>
              </a:solidFill>
            </a:endParaRPr>
          </a:p>
          <a:p>
            <a:pPr marL="285750" indent="-285750">
              <a:buFont typeface="Arial" panose="020B0604020202020204" pitchFamily="34" charset="0"/>
              <a:buChar char="•"/>
            </a:pPr>
            <a:r>
              <a:rPr lang="el-GR" sz="2000" b="1" dirty="0" smtClean="0">
                <a:solidFill>
                  <a:schemeClr val="bg1"/>
                </a:solidFill>
              </a:rPr>
              <a:t>Εκεί πήγαν να εργαστούν πολλοί Έλληνες, με αποτέλεσμα να παρακμάσουν οι πόλεις της Ελλάδας και να ερημώσει η ύπαιθρος. </a:t>
            </a:r>
          </a:p>
          <a:p>
            <a:pPr marL="285750" indent="-285750">
              <a:buFont typeface="Arial" panose="020B0604020202020204" pitchFamily="34" charset="0"/>
              <a:buChar char="•"/>
            </a:pPr>
            <a:endParaRPr lang="el-GR" sz="2000" b="1" dirty="0" smtClean="0">
              <a:solidFill>
                <a:schemeClr val="bg1"/>
              </a:solidFill>
            </a:endParaRPr>
          </a:p>
          <a:p>
            <a:pPr marL="285750" indent="-285750">
              <a:buFont typeface="Arial" panose="020B0604020202020204" pitchFamily="34" charset="0"/>
              <a:buChar char="•"/>
            </a:pPr>
            <a:r>
              <a:rPr lang="el-GR" sz="2000" b="1" dirty="0" smtClean="0">
                <a:solidFill>
                  <a:schemeClr val="bg1"/>
                </a:solidFill>
              </a:rPr>
              <a:t>Οι κάτοικοι των πόλεων ασχολούνταν κυρίως με το εμπόριο και τη βιοτεχνία.</a:t>
            </a:r>
          </a:p>
          <a:p>
            <a:pPr marL="285750" indent="-285750">
              <a:buFont typeface="Arial" panose="020B0604020202020204" pitchFamily="34" charset="0"/>
              <a:buChar char="•"/>
            </a:pPr>
            <a:endParaRPr lang="el-GR" sz="2000" b="1" dirty="0" smtClean="0">
              <a:solidFill>
                <a:schemeClr val="bg1"/>
              </a:solidFill>
            </a:endParaRPr>
          </a:p>
          <a:p>
            <a:pPr marL="285750" indent="-285750">
              <a:buFont typeface="Arial" panose="020B0604020202020204" pitchFamily="34" charset="0"/>
              <a:buChar char="•"/>
            </a:pPr>
            <a:r>
              <a:rPr lang="el-GR" sz="2000" b="1" dirty="0" smtClean="0">
                <a:solidFill>
                  <a:schemeClr val="bg1"/>
                </a:solidFill>
              </a:rPr>
              <a:t>Αρκετοί πλούτισαν και ζούσαν μέσα στην πολυτέλεια και τις ανέσεις.</a:t>
            </a:r>
          </a:p>
          <a:p>
            <a:pPr marL="285750" indent="-285750">
              <a:buFont typeface="Arial" panose="020B0604020202020204" pitchFamily="34" charset="0"/>
              <a:buChar char="•"/>
            </a:pPr>
            <a:endParaRPr lang="el-GR" sz="2000" b="1" dirty="0" smtClean="0">
              <a:solidFill>
                <a:schemeClr val="bg1"/>
              </a:solidFill>
            </a:endParaRPr>
          </a:p>
          <a:p>
            <a:pPr marL="285750" indent="-285750">
              <a:buFont typeface="Arial" panose="020B0604020202020204" pitchFamily="34" charset="0"/>
              <a:buChar char="•"/>
            </a:pPr>
            <a:r>
              <a:rPr lang="el-GR" sz="2000" b="1" dirty="0" smtClean="0">
                <a:solidFill>
                  <a:schemeClr val="bg1"/>
                </a:solidFill>
              </a:rPr>
              <a:t>Οι πιο πολλοί όμως ζούσαν φτωχικά παρά τη σκληρή δουλειά.</a:t>
            </a:r>
            <a:endParaRPr lang="el-GR" sz="2000" b="1" dirty="0">
              <a:solidFill>
                <a:schemeClr val="bg1"/>
              </a:solidFill>
            </a:endParaRPr>
          </a:p>
        </p:txBody>
      </p:sp>
    </p:spTree>
    <p:extLst>
      <p:ext uri="{BB962C8B-B14F-4D97-AF65-F5344CB8AC3E}">
        <p14:creationId xmlns:p14="http://schemas.microsoft.com/office/powerpoint/2010/main" val="289970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475117"/>
            <a:ext cx="9859992" cy="4093428"/>
          </a:xfrm>
          <a:prstGeom prst="rect">
            <a:avLst/>
          </a:prstGeom>
          <a:noFill/>
        </p:spPr>
        <p:txBody>
          <a:bodyPr wrap="square" rtlCol="0">
            <a:spAutoFit/>
          </a:bodyPr>
          <a:lstStyle/>
          <a:p>
            <a:r>
              <a:rPr lang="el-GR" sz="2000" b="1" dirty="0" smtClean="0">
                <a:solidFill>
                  <a:schemeClr val="bg1"/>
                </a:solidFill>
              </a:rPr>
              <a:t>						</a:t>
            </a:r>
            <a:r>
              <a:rPr lang="el-GR" sz="2000" b="1" u="sng" dirty="0" smtClean="0">
                <a:solidFill>
                  <a:schemeClr val="bg1"/>
                </a:solidFill>
              </a:rPr>
              <a:t>Οι καινούριες πόλεις είχαν</a:t>
            </a:r>
            <a:r>
              <a:rPr lang="en-US" sz="2000" b="1" u="sng" dirty="0" smtClean="0">
                <a:solidFill>
                  <a:schemeClr val="bg1"/>
                </a:solidFill>
              </a:rPr>
              <a:t>:</a:t>
            </a:r>
            <a:r>
              <a:rPr lang="el-GR" sz="2000" b="1" u="sng" dirty="0" smtClean="0">
                <a:solidFill>
                  <a:schemeClr val="bg1"/>
                </a:solidFill>
              </a:rPr>
              <a:t/>
            </a:r>
            <a:br>
              <a:rPr lang="el-GR" sz="2000" b="1" u="sng" dirty="0" smtClean="0">
                <a:solidFill>
                  <a:schemeClr val="bg1"/>
                </a:solidFill>
              </a:rPr>
            </a:br>
            <a:r>
              <a:rPr lang="el-GR" sz="2000" b="1" dirty="0" smtClean="0">
                <a:solidFill>
                  <a:schemeClr val="bg1"/>
                </a:solidFill>
              </a:rPr>
              <a:t/>
            </a:r>
            <a:br>
              <a:rPr lang="el-GR" sz="2000" b="1" dirty="0" smtClean="0">
                <a:solidFill>
                  <a:schemeClr val="bg1"/>
                </a:solidFill>
              </a:rPr>
            </a:br>
            <a:r>
              <a:rPr lang="el-GR" sz="2000" b="1" dirty="0" smtClean="0">
                <a:solidFill>
                  <a:schemeClr val="bg1"/>
                </a:solidFill>
              </a:rPr>
              <a:t>μεγάλους δρόμους </a:t>
            </a:r>
            <a:br>
              <a:rPr lang="el-GR" sz="2000" b="1" dirty="0" smtClean="0">
                <a:solidFill>
                  <a:schemeClr val="bg1"/>
                </a:solidFill>
              </a:rPr>
            </a:br>
            <a:r>
              <a:rPr lang="el-GR" sz="2000" b="1" dirty="0" smtClean="0">
                <a:solidFill>
                  <a:schemeClr val="bg1"/>
                </a:solidFill>
              </a:rPr>
              <a:t>απέραντες πλατείες</a:t>
            </a:r>
            <a:br>
              <a:rPr lang="el-GR" sz="2000" b="1" dirty="0" smtClean="0">
                <a:solidFill>
                  <a:schemeClr val="bg1"/>
                </a:solidFill>
              </a:rPr>
            </a:br>
            <a:r>
              <a:rPr lang="el-GR" sz="2000" b="1" dirty="0" smtClean="0">
                <a:solidFill>
                  <a:schemeClr val="bg1"/>
                </a:solidFill>
              </a:rPr>
              <a:t>ιππόδρομους</a:t>
            </a:r>
            <a:br>
              <a:rPr lang="el-GR" sz="2000" b="1" dirty="0" smtClean="0">
                <a:solidFill>
                  <a:schemeClr val="bg1"/>
                </a:solidFill>
              </a:rPr>
            </a:br>
            <a:r>
              <a:rPr lang="el-GR" sz="2000" b="1" dirty="0" smtClean="0">
                <a:solidFill>
                  <a:schemeClr val="bg1"/>
                </a:solidFill>
              </a:rPr>
              <a:t>γυμναστήρια</a:t>
            </a:r>
            <a:br>
              <a:rPr lang="el-GR" sz="2000" b="1" dirty="0" smtClean="0">
                <a:solidFill>
                  <a:schemeClr val="bg1"/>
                </a:solidFill>
              </a:rPr>
            </a:br>
            <a:r>
              <a:rPr lang="el-GR" sz="2000" b="1" dirty="0" smtClean="0">
                <a:solidFill>
                  <a:schemeClr val="bg1"/>
                </a:solidFill>
              </a:rPr>
              <a:t>ναούς</a:t>
            </a:r>
            <a:br>
              <a:rPr lang="el-GR" sz="2000" b="1" dirty="0" smtClean="0">
                <a:solidFill>
                  <a:schemeClr val="bg1"/>
                </a:solidFill>
              </a:rPr>
            </a:br>
            <a:r>
              <a:rPr lang="el-GR" sz="2000" b="1" dirty="0" smtClean="0">
                <a:solidFill>
                  <a:schemeClr val="bg1"/>
                </a:solidFill>
              </a:rPr>
              <a:t>κήπους</a:t>
            </a:r>
            <a:br>
              <a:rPr lang="el-GR" sz="2000" b="1" dirty="0" smtClean="0">
                <a:solidFill>
                  <a:schemeClr val="bg1"/>
                </a:solidFill>
              </a:rPr>
            </a:br>
            <a:r>
              <a:rPr lang="el-GR" sz="2000" b="1" dirty="0" smtClean="0">
                <a:solidFill>
                  <a:schemeClr val="bg1"/>
                </a:solidFill>
              </a:rPr>
              <a:t>μεγαλόπρεπα ανάκτορα</a:t>
            </a:r>
          </a:p>
          <a:p>
            <a:endParaRPr lang="el-GR" sz="2000" b="1" dirty="0">
              <a:solidFill>
                <a:schemeClr val="bg1"/>
              </a:solidFill>
            </a:endParaRPr>
          </a:p>
          <a:p>
            <a:r>
              <a:rPr lang="el-GR" sz="2000" b="1" dirty="0" smtClean="0">
                <a:solidFill>
                  <a:srgbClr val="FFFF00"/>
                </a:solidFill>
              </a:rPr>
              <a:t>Πολλοί άνθρωποι μιλούσαν κι έγραφαν την ελληνική γλώσσα.</a:t>
            </a:r>
          </a:p>
          <a:p>
            <a:endParaRPr lang="el-GR" sz="2000" b="1" dirty="0" smtClean="0">
              <a:solidFill>
                <a:srgbClr val="FFFF00"/>
              </a:solidFill>
            </a:endParaRPr>
          </a:p>
          <a:p>
            <a:r>
              <a:rPr lang="el-GR" sz="2000" b="1" dirty="0" smtClean="0">
                <a:solidFill>
                  <a:srgbClr val="FFFF00"/>
                </a:solidFill>
              </a:rPr>
              <a:t>Η μορφή της ήταν πιο απλή και ονομάστηκε ελληνιστική κοινή.</a:t>
            </a:r>
            <a:endParaRPr lang="el-GR" sz="2000" b="1" dirty="0">
              <a:solidFill>
                <a:srgbClr val="FFFF00"/>
              </a:solidFill>
            </a:endParaRPr>
          </a:p>
        </p:txBody>
      </p:sp>
    </p:spTree>
    <p:extLst>
      <p:ext uri="{BB962C8B-B14F-4D97-AF65-F5344CB8AC3E}">
        <p14:creationId xmlns:p14="http://schemas.microsoft.com/office/powerpoint/2010/main" val="242557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9238" y="1233577"/>
            <a:ext cx="7280694" cy="2862322"/>
          </a:xfrm>
          <a:prstGeom prst="rect">
            <a:avLst/>
          </a:prstGeom>
          <a:noFill/>
        </p:spPr>
        <p:txBody>
          <a:bodyPr wrap="square" rtlCol="0">
            <a:spAutoFit/>
          </a:bodyPr>
          <a:lstStyle/>
          <a:p>
            <a:r>
              <a:rPr lang="el-GR" sz="2000" b="1" dirty="0" smtClean="0">
                <a:solidFill>
                  <a:schemeClr val="bg1"/>
                </a:solidFill>
              </a:rPr>
              <a:t>Οι άνθρωποι εκτός από τους 12 θεούς, λάτρευαν και θεούς της ανατολής, όπως</a:t>
            </a:r>
            <a:r>
              <a:rPr lang="el-GR" sz="2000" b="1" dirty="0" smtClean="0">
                <a:solidFill>
                  <a:srgbClr val="FFFF00"/>
                </a:solidFill>
              </a:rPr>
              <a:t> τον </a:t>
            </a:r>
            <a:r>
              <a:rPr lang="el-GR" sz="2000" b="1" dirty="0" err="1" smtClean="0">
                <a:solidFill>
                  <a:srgbClr val="FFFF00"/>
                </a:solidFill>
              </a:rPr>
              <a:t>Σάραπη</a:t>
            </a:r>
            <a:r>
              <a:rPr lang="el-GR" sz="2000" b="1" dirty="0" smtClean="0">
                <a:solidFill>
                  <a:srgbClr val="FFFF00"/>
                </a:solidFill>
              </a:rPr>
              <a:t> </a:t>
            </a:r>
            <a:r>
              <a:rPr lang="el-GR" sz="2000" b="1" dirty="0">
                <a:solidFill>
                  <a:schemeClr val="bg1"/>
                </a:solidFill>
              </a:rPr>
              <a:t>και</a:t>
            </a:r>
            <a:r>
              <a:rPr lang="el-GR" sz="2000" b="1" dirty="0" smtClean="0">
                <a:solidFill>
                  <a:srgbClr val="FFFF00"/>
                </a:solidFill>
              </a:rPr>
              <a:t> την Ίσιδα.</a:t>
            </a:r>
          </a:p>
          <a:p>
            <a:endParaRPr lang="el-GR" sz="2000" b="1" dirty="0">
              <a:solidFill>
                <a:srgbClr val="FFFF00"/>
              </a:solidFill>
            </a:endParaRPr>
          </a:p>
          <a:p>
            <a:r>
              <a:rPr lang="el-GR" sz="2000" b="1" dirty="0" smtClean="0">
                <a:solidFill>
                  <a:schemeClr val="bg1"/>
                </a:solidFill>
              </a:rPr>
              <a:t>Ο απλός λαός διασκέδαζε σε </a:t>
            </a:r>
            <a:r>
              <a:rPr lang="el-GR" sz="2000" b="1" dirty="0" smtClean="0">
                <a:solidFill>
                  <a:srgbClr val="FFFF00"/>
                </a:solidFill>
              </a:rPr>
              <a:t>θρησκευτικές γιορτές</a:t>
            </a:r>
            <a:r>
              <a:rPr lang="el-GR" sz="2000" b="1" dirty="0" smtClean="0">
                <a:solidFill>
                  <a:schemeClr val="bg1"/>
                </a:solidFill>
              </a:rPr>
              <a:t> και </a:t>
            </a:r>
            <a:r>
              <a:rPr lang="el-GR" sz="2000" b="1" dirty="0" smtClean="0">
                <a:solidFill>
                  <a:srgbClr val="FFFF00"/>
                </a:solidFill>
              </a:rPr>
              <a:t>πανηγύρια</a:t>
            </a:r>
            <a:r>
              <a:rPr lang="el-GR" sz="2000" b="1" dirty="0" smtClean="0">
                <a:solidFill>
                  <a:schemeClr val="bg1"/>
                </a:solidFill>
              </a:rPr>
              <a:t>.</a:t>
            </a:r>
          </a:p>
          <a:p>
            <a:endParaRPr lang="el-GR" sz="2000" b="1" dirty="0">
              <a:solidFill>
                <a:schemeClr val="bg1"/>
              </a:solidFill>
            </a:endParaRPr>
          </a:p>
          <a:p>
            <a:r>
              <a:rPr lang="el-GR" sz="2000" b="1" dirty="0" smtClean="0">
                <a:solidFill>
                  <a:schemeClr val="bg1"/>
                </a:solidFill>
              </a:rPr>
              <a:t>Οι μορφωμένοι περνούσαν τον ελεύθερο χρόνο τους στα </a:t>
            </a:r>
            <a:r>
              <a:rPr lang="el-GR" sz="2000" b="1" dirty="0" smtClean="0">
                <a:solidFill>
                  <a:srgbClr val="FFFF00"/>
                </a:solidFill>
              </a:rPr>
              <a:t>συμπόσια</a:t>
            </a:r>
            <a:r>
              <a:rPr lang="el-GR" sz="2000" b="1" dirty="0" smtClean="0">
                <a:solidFill>
                  <a:schemeClr val="bg1"/>
                </a:solidFill>
              </a:rPr>
              <a:t>, τις </a:t>
            </a:r>
            <a:r>
              <a:rPr lang="el-GR" sz="2000" b="1" dirty="0" smtClean="0">
                <a:solidFill>
                  <a:srgbClr val="FFFF00"/>
                </a:solidFill>
              </a:rPr>
              <a:t>βιβλιοθήκες</a:t>
            </a:r>
            <a:r>
              <a:rPr lang="el-GR" sz="2000" b="1" dirty="0" smtClean="0">
                <a:solidFill>
                  <a:schemeClr val="bg1"/>
                </a:solidFill>
              </a:rPr>
              <a:t> και το </a:t>
            </a:r>
            <a:r>
              <a:rPr lang="el-GR" sz="2000" b="1" dirty="0" smtClean="0">
                <a:solidFill>
                  <a:srgbClr val="FFFF00"/>
                </a:solidFill>
              </a:rPr>
              <a:t>θέατρο</a:t>
            </a:r>
            <a:r>
              <a:rPr lang="el-GR" sz="2000" b="1" dirty="0" smtClean="0">
                <a:solidFill>
                  <a:schemeClr val="bg1"/>
                </a:solidFill>
              </a:rPr>
              <a:t> παρακολουθώντας κωμωδίες ή τραγωδίες.</a:t>
            </a:r>
            <a:endParaRPr lang="el-GR" sz="2000" b="1" dirty="0">
              <a:solidFill>
                <a:schemeClr val="bg1"/>
              </a:solidFill>
            </a:endParaRPr>
          </a:p>
        </p:txBody>
      </p:sp>
      <p:pic>
        <p:nvPicPr>
          <p:cNvPr id="2050" name="Picture 2" descr="Σάραπις ή Σέραπις | ΙΩΚ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530" y="2115658"/>
            <a:ext cx="2114550" cy="41243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78438" y="5331125"/>
            <a:ext cx="2311879" cy="369332"/>
          </a:xfrm>
          <a:prstGeom prst="rect">
            <a:avLst/>
          </a:prstGeom>
          <a:noFill/>
        </p:spPr>
        <p:txBody>
          <a:bodyPr wrap="square" rtlCol="0">
            <a:spAutoFit/>
          </a:bodyPr>
          <a:lstStyle/>
          <a:p>
            <a:r>
              <a:rPr lang="el-GR" dirty="0" smtClean="0">
                <a:solidFill>
                  <a:schemeClr val="bg1"/>
                </a:solidFill>
              </a:rPr>
              <a:t>Ο θεός </a:t>
            </a:r>
            <a:r>
              <a:rPr lang="el-GR" dirty="0" err="1" smtClean="0">
                <a:solidFill>
                  <a:schemeClr val="bg1"/>
                </a:solidFill>
              </a:rPr>
              <a:t>Σάραπης</a:t>
            </a:r>
            <a:endParaRPr lang="el-GR" dirty="0">
              <a:solidFill>
                <a:schemeClr val="bg1"/>
              </a:solidFill>
            </a:endParaRPr>
          </a:p>
        </p:txBody>
      </p:sp>
      <p:pic>
        <p:nvPicPr>
          <p:cNvPr id="6" name="Εικόνα 5"/>
          <p:cNvPicPr>
            <a:picLocks noChangeAspect="1"/>
          </p:cNvPicPr>
          <p:nvPr/>
        </p:nvPicPr>
        <p:blipFill>
          <a:blip r:embed="rId3"/>
          <a:stretch>
            <a:fillRect/>
          </a:stretch>
        </p:blipFill>
        <p:spPr>
          <a:xfrm>
            <a:off x="1449238" y="4324920"/>
            <a:ext cx="1821702" cy="1915064"/>
          </a:xfrm>
          <a:prstGeom prst="rect">
            <a:avLst/>
          </a:prstGeom>
        </p:spPr>
      </p:pic>
    </p:spTree>
    <p:extLst>
      <p:ext uri="{BB962C8B-B14F-4D97-AF65-F5344CB8AC3E}">
        <p14:creationId xmlns:p14="http://schemas.microsoft.com/office/powerpoint/2010/main" val="14957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Σάραπις ή Σέραπις | ΙΩΚ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64" y="1166752"/>
            <a:ext cx="2114550" cy="41243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7600" y="1069675"/>
            <a:ext cx="6349042" cy="3139321"/>
          </a:xfrm>
          <a:prstGeom prst="rect">
            <a:avLst/>
          </a:prstGeom>
          <a:noFill/>
        </p:spPr>
        <p:txBody>
          <a:bodyPr wrap="square" rtlCol="0">
            <a:spAutoFit/>
          </a:bodyPr>
          <a:lstStyle/>
          <a:p>
            <a:r>
              <a:rPr lang="el-GR" b="1" dirty="0">
                <a:solidFill>
                  <a:schemeClr val="bg1"/>
                </a:solidFill>
              </a:rPr>
              <a:t>Η πολιτική του Πτολεμαίου αποσκοπούσε στο να βρεθεί μία </a:t>
            </a:r>
            <a:r>
              <a:rPr lang="el-GR" b="1" dirty="0">
                <a:solidFill>
                  <a:schemeClr val="bg1"/>
                </a:solidFill>
                <a:hlinkClick r:id="rId3" tooltip="Θεός"/>
              </a:rPr>
              <a:t>θεότητα</a:t>
            </a:r>
            <a:r>
              <a:rPr lang="el-GR" b="1" dirty="0">
                <a:solidFill>
                  <a:schemeClr val="bg1"/>
                </a:solidFill>
              </a:rPr>
              <a:t> που θα ενέπνεε το σεβασμό και στις δύο </a:t>
            </a:r>
            <a:r>
              <a:rPr lang="el-GR" b="1" dirty="0" smtClean="0">
                <a:solidFill>
                  <a:schemeClr val="bg1"/>
                </a:solidFill>
              </a:rPr>
              <a:t>εθνότητες.</a:t>
            </a:r>
          </a:p>
          <a:p>
            <a:r>
              <a:rPr lang="el-GR" b="1" dirty="0" smtClean="0">
                <a:solidFill>
                  <a:schemeClr val="bg1"/>
                </a:solidFill>
              </a:rPr>
              <a:t>Παρόμοια </a:t>
            </a:r>
            <a:r>
              <a:rPr lang="el-GR" b="1" dirty="0">
                <a:solidFill>
                  <a:schemeClr val="bg1"/>
                </a:solidFill>
              </a:rPr>
              <a:t>προσπάθεια είχε γίνει και παλιότερα από το </a:t>
            </a:r>
            <a:r>
              <a:rPr lang="el-GR" b="1" dirty="0">
                <a:solidFill>
                  <a:schemeClr val="bg1"/>
                </a:solidFill>
                <a:hlinkClick r:id="rId4" tooltip="Μέγας Αλέξανδρος"/>
              </a:rPr>
              <a:t>Μέγα Αλέξανδρο</a:t>
            </a:r>
            <a:r>
              <a:rPr lang="el-GR" b="1" dirty="0">
                <a:solidFill>
                  <a:schemeClr val="bg1"/>
                </a:solidFill>
              </a:rPr>
              <a:t>, χρησιμοποιώντας τον </a:t>
            </a:r>
            <a:r>
              <a:rPr lang="el-GR" b="1" dirty="0" err="1">
                <a:solidFill>
                  <a:schemeClr val="bg1"/>
                </a:solidFill>
                <a:hlinkClick r:id="rId5" tooltip="Άμμων"/>
              </a:rPr>
              <a:t>Άμμωνα</a:t>
            </a:r>
            <a:r>
              <a:rPr lang="el-GR" b="1" dirty="0">
                <a:solidFill>
                  <a:schemeClr val="bg1"/>
                </a:solidFill>
              </a:rPr>
              <a:t>, ο οποίος όμως δεν έγινε ποτέ ιδιαίτερα δημοφιλής στην Κάτω Αίγυπτο, όπου το ελληνικό στοιχείο είχε μεγαλύτερη επιρροή. </a:t>
            </a:r>
            <a:endParaRPr lang="el-GR" b="1" dirty="0" smtClean="0">
              <a:solidFill>
                <a:schemeClr val="bg1"/>
              </a:solidFill>
            </a:endParaRPr>
          </a:p>
          <a:p>
            <a:r>
              <a:rPr lang="el-GR" b="1" dirty="0" smtClean="0">
                <a:solidFill>
                  <a:schemeClr val="bg1"/>
                </a:solidFill>
              </a:rPr>
              <a:t>Οι </a:t>
            </a:r>
            <a:r>
              <a:rPr lang="el-GR" b="1" dirty="0">
                <a:solidFill>
                  <a:schemeClr val="bg1"/>
                </a:solidFill>
              </a:rPr>
              <a:t>Έλληνες έδειχναν ελάχιστο σεβασμό σε θεότητες που </a:t>
            </a:r>
            <a:r>
              <a:rPr lang="el-GR" b="1" dirty="0" err="1">
                <a:solidFill>
                  <a:schemeClr val="bg1"/>
                </a:solidFill>
              </a:rPr>
              <a:t>αναπαριστώνταν</a:t>
            </a:r>
            <a:r>
              <a:rPr lang="el-GR" b="1" dirty="0">
                <a:solidFill>
                  <a:schemeClr val="bg1"/>
                </a:solidFill>
              </a:rPr>
              <a:t> με κεφαλή ζώου και έτσι επελέγη ένα ανθρωπομορφικό είδωλο, </a:t>
            </a:r>
            <a:r>
              <a:rPr lang="el-GR" b="1" dirty="0" err="1" smtClean="0">
                <a:solidFill>
                  <a:schemeClr val="bg1"/>
                </a:solidFill>
              </a:rPr>
              <a:t>Σάραπις</a:t>
            </a:r>
            <a:r>
              <a:rPr lang="el-GR" b="1" dirty="0" smtClean="0">
                <a:solidFill>
                  <a:schemeClr val="bg1"/>
                </a:solidFill>
              </a:rPr>
              <a:t> </a:t>
            </a:r>
            <a:r>
              <a:rPr lang="el-GR" b="1" dirty="0">
                <a:solidFill>
                  <a:schemeClr val="bg1"/>
                </a:solidFill>
              </a:rPr>
              <a:t>(</a:t>
            </a:r>
            <a:r>
              <a:rPr lang="el-GR" b="1" dirty="0" err="1">
                <a:solidFill>
                  <a:schemeClr val="bg1"/>
                </a:solidFill>
              </a:rPr>
              <a:t>Σέραπις</a:t>
            </a:r>
            <a:r>
              <a:rPr lang="el-GR" b="1" dirty="0" smtClean="0">
                <a:solidFill>
                  <a:schemeClr val="bg1"/>
                </a:solidFill>
              </a:rPr>
              <a:t>).</a:t>
            </a:r>
            <a:endParaRPr lang="el-GR" b="1" dirty="0">
              <a:solidFill>
                <a:schemeClr val="bg1"/>
              </a:solidFill>
            </a:endParaRPr>
          </a:p>
        </p:txBody>
      </p:sp>
    </p:spTree>
    <p:extLst>
      <p:ext uri="{BB962C8B-B14F-4D97-AF65-F5344CB8AC3E}">
        <p14:creationId xmlns:p14="http://schemas.microsoft.com/office/powerpoint/2010/main" val="22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rotWithShape="1">
          <a:blip r:embed="rId2"/>
          <a:srcRect l="27877" t="39371" r="31156" b="16478"/>
          <a:stretch/>
        </p:blipFill>
        <p:spPr>
          <a:xfrm>
            <a:off x="707365" y="638355"/>
            <a:ext cx="9359661" cy="5673992"/>
          </a:xfrm>
          <a:prstGeom prst="rect">
            <a:avLst/>
          </a:prstGeom>
        </p:spPr>
      </p:pic>
      <p:cxnSp>
        <p:nvCxnSpPr>
          <p:cNvPr id="7" name="Ευθεία γραμμή σύνδεσης 6"/>
          <p:cNvCxnSpPr/>
          <p:nvPr/>
        </p:nvCxnSpPr>
        <p:spPr>
          <a:xfrm>
            <a:off x="3191774" y="1785668"/>
            <a:ext cx="277770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Ευθεία γραμμή σύνδεσης 8"/>
          <p:cNvCxnSpPr/>
          <p:nvPr/>
        </p:nvCxnSpPr>
        <p:spPr>
          <a:xfrm>
            <a:off x="1052423" y="2009955"/>
            <a:ext cx="491705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Ευθεία γραμμή σύνδεσης 10"/>
          <p:cNvCxnSpPr/>
          <p:nvPr/>
        </p:nvCxnSpPr>
        <p:spPr>
          <a:xfrm>
            <a:off x="1026543" y="2337758"/>
            <a:ext cx="4942936" cy="17253"/>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Ευθεία γραμμή σύνδεσης 12"/>
          <p:cNvCxnSpPr/>
          <p:nvPr/>
        </p:nvCxnSpPr>
        <p:spPr>
          <a:xfrm>
            <a:off x="948906" y="2648309"/>
            <a:ext cx="5089585" cy="8627"/>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Ευθεία γραμμή σύνδεσης 14"/>
          <p:cNvCxnSpPr/>
          <p:nvPr/>
        </p:nvCxnSpPr>
        <p:spPr>
          <a:xfrm>
            <a:off x="948905" y="2924355"/>
            <a:ext cx="4710023" cy="8627"/>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Ευθεία γραμμή σύνδεσης 16"/>
          <p:cNvCxnSpPr/>
          <p:nvPr/>
        </p:nvCxnSpPr>
        <p:spPr>
          <a:xfrm flipV="1">
            <a:off x="1052423" y="3519576"/>
            <a:ext cx="4692769" cy="8626"/>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Ευθεία γραμμή σύνδεσης 19"/>
          <p:cNvCxnSpPr/>
          <p:nvPr/>
        </p:nvCxnSpPr>
        <p:spPr>
          <a:xfrm>
            <a:off x="2104845" y="4692770"/>
            <a:ext cx="7815532" cy="2587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Ευθεία γραμμή σύνδεσης 22"/>
          <p:cNvCxnSpPr/>
          <p:nvPr/>
        </p:nvCxnSpPr>
        <p:spPr>
          <a:xfrm flipV="1">
            <a:off x="6452558" y="5296619"/>
            <a:ext cx="3338423" cy="25879"/>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Ευθεία γραμμή σύνδεσης 23"/>
          <p:cNvCxnSpPr/>
          <p:nvPr/>
        </p:nvCxnSpPr>
        <p:spPr>
          <a:xfrm flipV="1">
            <a:off x="1052423" y="5555411"/>
            <a:ext cx="7069346" cy="8625"/>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93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rotWithShape="1">
          <a:blip r:embed="rId2"/>
          <a:srcRect l="28019" t="28553" r="30802" b="29686"/>
          <a:stretch/>
        </p:blipFill>
        <p:spPr>
          <a:xfrm>
            <a:off x="698739" y="638355"/>
            <a:ext cx="9834114" cy="5609838"/>
          </a:xfrm>
          <a:prstGeom prst="rect">
            <a:avLst/>
          </a:prstGeom>
        </p:spPr>
      </p:pic>
      <p:cxnSp>
        <p:nvCxnSpPr>
          <p:cNvPr id="7" name="Ευθεία γραμμή σύνδεσης 6"/>
          <p:cNvCxnSpPr/>
          <p:nvPr/>
        </p:nvCxnSpPr>
        <p:spPr>
          <a:xfrm>
            <a:off x="3847381" y="1457864"/>
            <a:ext cx="4442604" cy="8627"/>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Ευθεία γραμμή σύνδεσης 7"/>
          <p:cNvCxnSpPr/>
          <p:nvPr/>
        </p:nvCxnSpPr>
        <p:spPr>
          <a:xfrm>
            <a:off x="3847381" y="3016369"/>
            <a:ext cx="4839419" cy="46008"/>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Ευθεία γραμμή σύνδεσης 8"/>
          <p:cNvCxnSpPr/>
          <p:nvPr/>
        </p:nvCxnSpPr>
        <p:spPr>
          <a:xfrm flipV="1">
            <a:off x="3847381" y="2743200"/>
            <a:ext cx="6461185" cy="20128"/>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Ευθεία γραμμή σύνδεσης 11"/>
          <p:cNvCxnSpPr/>
          <p:nvPr/>
        </p:nvCxnSpPr>
        <p:spPr>
          <a:xfrm>
            <a:off x="5500777" y="5841416"/>
            <a:ext cx="4442604" cy="8627"/>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Ευθεία γραμμή σύνδεσης 12"/>
          <p:cNvCxnSpPr/>
          <p:nvPr/>
        </p:nvCxnSpPr>
        <p:spPr>
          <a:xfrm flipV="1">
            <a:off x="3847381" y="4278702"/>
            <a:ext cx="5753819" cy="41589"/>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824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srcRect l="14363" t="21006" r="42264" b="36981"/>
          <a:stretch/>
        </p:blipFill>
        <p:spPr>
          <a:xfrm>
            <a:off x="836762" y="966157"/>
            <a:ext cx="9126747" cy="4972813"/>
          </a:xfrm>
          <a:prstGeom prst="rect">
            <a:avLst/>
          </a:prstGeom>
        </p:spPr>
      </p:pic>
    </p:spTree>
    <p:extLst>
      <p:ext uri="{BB962C8B-B14F-4D97-AF65-F5344CB8AC3E}">
        <p14:creationId xmlns:p14="http://schemas.microsoft.com/office/powerpoint/2010/main" val="267635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srcRect l="14434" t="22893" r="41769" b="43396"/>
          <a:stretch/>
        </p:blipFill>
        <p:spPr>
          <a:xfrm>
            <a:off x="931652" y="897147"/>
            <a:ext cx="10201319" cy="4416725"/>
          </a:xfrm>
          <a:prstGeom prst="rect">
            <a:avLst/>
          </a:prstGeom>
        </p:spPr>
      </p:pic>
    </p:spTree>
    <p:extLst>
      <p:ext uri="{BB962C8B-B14F-4D97-AF65-F5344CB8AC3E}">
        <p14:creationId xmlns:p14="http://schemas.microsoft.com/office/powerpoint/2010/main" val="134213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62</TotalTime>
  <Words>213</Words>
  <Application>Microsoft Office PowerPoint</Application>
  <PresentationFormat>Ευρεία οθόνη</PresentationFormat>
  <Paragraphs>30</Paragraphs>
  <Slides>12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12</vt:i4>
      </vt:variant>
    </vt:vector>
  </HeadingPairs>
  <TitlesOfParts>
    <vt:vector size="16" baseType="lpstr">
      <vt:lpstr>Arial</vt:lpstr>
      <vt:lpstr>Century Gothic</vt:lpstr>
      <vt:lpstr>Wingdings 3</vt:lpstr>
      <vt:lpstr>Αίθουσα συσκέψεων "Ιόν"</vt:lpstr>
      <vt:lpstr>Η καθημερινή ζωή στα ελληνιστικά χρόνια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καθημερινή ζωή στα ελληνιστικά χρόνια</dc:title>
  <dc:creator>christina antoniadou</dc:creator>
  <cp:lastModifiedBy>christina antoniadou</cp:lastModifiedBy>
  <cp:revision>9</cp:revision>
  <dcterms:created xsi:type="dcterms:W3CDTF">2020-05-26T17:10:30Z</dcterms:created>
  <dcterms:modified xsi:type="dcterms:W3CDTF">2020-05-26T18:12:38Z</dcterms:modified>
</cp:coreProperties>
</file>